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3"/>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26" r:id="rId48"/>
    <p:sldId id="303" r:id="rId49"/>
    <p:sldId id="304" r:id="rId50"/>
    <p:sldId id="305" r:id="rId51"/>
    <p:sldId id="306" r:id="rId52"/>
    <p:sldId id="307" r:id="rId53"/>
    <p:sldId id="308" r:id="rId54"/>
    <p:sldId id="309" r:id="rId55"/>
    <p:sldId id="310" r:id="rId56"/>
    <p:sldId id="329" r:id="rId57"/>
    <p:sldId id="327" r:id="rId58"/>
    <p:sldId id="328" r:id="rId59"/>
    <p:sldId id="311" r:id="rId60"/>
    <p:sldId id="316" r:id="rId61"/>
    <p:sldId id="319" r:id="rId62"/>
    <p:sldId id="320" r:id="rId63"/>
    <p:sldId id="317" r:id="rId64"/>
    <p:sldId id="313" r:id="rId65"/>
    <p:sldId id="314" r:id="rId66"/>
    <p:sldId id="318" r:id="rId67"/>
    <p:sldId id="321" r:id="rId68"/>
    <p:sldId id="322" r:id="rId69"/>
    <p:sldId id="323" r:id="rId70"/>
    <p:sldId id="324" r:id="rId71"/>
    <p:sldId id="315" r:id="rId72"/>
  </p:sldIdLst>
  <p:sldSz cx="18288000" cy="10287000"/>
  <p:notesSz cx="6858000" cy="9144000"/>
  <p:embeddedFontLst>
    <p:embeddedFont>
      <p:font typeface="Atma Bold" panose="020B0604020202020204" charset="0"/>
      <p:regular r:id="rId74"/>
    </p:embeddedFont>
    <p:embeddedFont>
      <p:font typeface="Francois One" panose="020B0604020202020204" charset="-93"/>
      <p:regular r:id="rId75"/>
    </p:embeddedFont>
    <p:embeddedFont>
      <p:font typeface="iCiel Cadena" panose="020B0604020202020204" charset="-93"/>
      <p:regular r:id="rId76"/>
    </p:embeddedFont>
    <p:embeddedFont>
      <p:font typeface="iCiel Crocante" panose="020B0604020202020204" charset="-93"/>
      <p:regular r:id="rId77"/>
    </p:embeddedFont>
    <p:embeddedFont>
      <p:font typeface="Segoe UI Symbol" panose="020B0502040204020203" pitchFamily="34" charset="0"/>
      <p:regular r:id="rId78"/>
    </p:embeddedFont>
    <p:embeddedFont>
      <p:font typeface="มอนตี้" panose="020B0604020202020204" charset="-34"/>
      <p:regular r:id="rId7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78C8"/>
    <a:srgbClr val="FAF1F0"/>
    <a:srgbClr val="F7EAE9"/>
    <a:srgbClr val="F28495"/>
    <a:srgbClr val="D4DF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1131D8-6C73-40B4-8383-8152ED1EE8C5}" v="372" dt="2024-07-08T07:54:31.1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5857" autoAdjust="0"/>
  </p:normalViewPr>
  <p:slideViewPr>
    <p:cSldViewPr>
      <p:cViewPr varScale="1">
        <p:scale>
          <a:sx n="36" d="100"/>
          <a:sy n="36" d="100"/>
        </p:scale>
        <p:origin x="176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Trong </a:t>
            </a:r>
            <a:r>
              <a:rPr lang="en-US" dirty="0" err="1"/>
              <a:t>trường</a:t>
            </a:r>
            <a:r>
              <a:rPr lang="en-US" dirty="0"/>
              <a:t> </a:t>
            </a:r>
            <a:r>
              <a:rPr lang="en-US" dirty="0" err="1"/>
              <a:t>hợp</a:t>
            </a:r>
            <a:r>
              <a:rPr lang="en-US" dirty="0"/>
              <a:t> </a:t>
            </a:r>
            <a:r>
              <a:rPr lang="en-US" dirty="0" err="1"/>
              <a:t>này</a:t>
            </a:r>
            <a:r>
              <a:rPr lang="en-US" dirty="0"/>
              <a:t>, </a:t>
            </a:r>
            <a:r>
              <a:rPr lang="en-US" dirty="0" err="1"/>
              <a:t>có</a:t>
            </a:r>
            <a:r>
              <a:rPr lang="en-US" dirty="0"/>
              <a:t> </a:t>
            </a:r>
            <a:r>
              <a:rPr lang="en-US" dirty="0" err="1"/>
              <a:t>thể</a:t>
            </a:r>
            <a:r>
              <a:rPr lang="en-US" dirty="0"/>
              <a:t> </a:t>
            </a:r>
            <a:r>
              <a:rPr lang="en-US" dirty="0" err="1"/>
              <a:t>hiểu</a:t>
            </a:r>
            <a:r>
              <a:rPr lang="en-US" dirty="0"/>
              <a:t> </a:t>
            </a:r>
            <a:r>
              <a:rPr lang="en-US" dirty="0" err="1"/>
              <a:t>rằng</a:t>
            </a:r>
            <a:r>
              <a:rPr lang="en-US" dirty="0"/>
              <a:t> </a:t>
            </a:r>
            <a:r>
              <a:rPr lang="en-US" dirty="0" err="1"/>
              <a:t>sự</a:t>
            </a:r>
            <a:r>
              <a:rPr lang="en-US" dirty="0"/>
              <a:t> </a:t>
            </a:r>
            <a:r>
              <a:rPr lang="en-US" dirty="0" err="1"/>
              <a:t>thay</a:t>
            </a:r>
            <a:r>
              <a:rPr lang="en-US" dirty="0"/>
              <a:t> </a:t>
            </a:r>
            <a:r>
              <a:rPr lang="en-US" dirty="0" err="1"/>
              <a:t>đổi</a:t>
            </a:r>
            <a:r>
              <a:rPr lang="en-US" dirty="0"/>
              <a:t> </a:t>
            </a:r>
            <a:r>
              <a:rPr lang="en-US" dirty="0" err="1"/>
              <a:t>chất</a:t>
            </a:r>
            <a:r>
              <a:rPr lang="en-US" dirty="0"/>
              <a:t> </a:t>
            </a:r>
            <a:r>
              <a:rPr lang="en-US" dirty="0" err="1"/>
              <a:t>là</a:t>
            </a:r>
            <a:r>
              <a:rPr lang="en-US" dirty="0"/>
              <a:t> </a:t>
            </a:r>
            <a:r>
              <a:rPr lang="en-US" dirty="0" err="1"/>
              <a:t>từ</a:t>
            </a:r>
            <a:r>
              <a:rPr lang="en-US" dirty="0"/>
              <a:t> </a:t>
            </a:r>
            <a:r>
              <a:rPr lang="en-US" dirty="0" err="1"/>
              <a:t>học</a:t>
            </a:r>
            <a:r>
              <a:rPr lang="en-US" dirty="0"/>
              <a:t> </a:t>
            </a:r>
            <a:r>
              <a:rPr lang="en-US" dirty="0" err="1"/>
              <a:t>sinh</a:t>
            </a:r>
            <a:r>
              <a:rPr lang="en-US" dirty="0"/>
              <a:t> </a:t>
            </a:r>
            <a:r>
              <a:rPr lang="en-US" dirty="0" err="1"/>
              <a:t>kém</a:t>
            </a:r>
            <a:r>
              <a:rPr lang="en-US" dirty="0"/>
              <a:t> ban </a:t>
            </a:r>
            <a:r>
              <a:rPr lang="en-US" dirty="0" err="1"/>
              <a:t>đầu</a:t>
            </a:r>
            <a:r>
              <a:rPr lang="en-US" dirty="0"/>
              <a:t> (</a:t>
            </a:r>
            <a:r>
              <a:rPr lang="en-US" dirty="0" err="1"/>
              <a:t>chất</a:t>
            </a:r>
            <a:r>
              <a:rPr lang="en-US" dirty="0"/>
              <a:t> ban </a:t>
            </a:r>
            <a:r>
              <a:rPr lang="en-US" dirty="0" err="1"/>
              <a:t>đầu</a:t>
            </a:r>
            <a:r>
              <a:rPr lang="en-US" dirty="0"/>
              <a:t>) sang </a:t>
            </a:r>
            <a:r>
              <a:rPr lang="en-US" dirty="0" err="1"/>
              <a:t>học</a:t>
            </a:r>
            <a:r>
              <a:rPr lang="en-US" dirty="0"/>
              <a:t> </a:t>
            </a:r>
            <a:r>
              <a:rPr lang="en-US" dirty="0" err="1"/>
              <a:t>sinh</a:t>
            </a:r>
            <a:r>
              <a:rPr lang="en-US" dirty="0"/>
              <a:t> </a:t>
            </a:r>
            <a:r>
              <a:rPr lang="en-US" dirty="0" err="1"/>
              <a:t>giỏi</a:t>
            </a:r>
            <a:r>
              <a:rPr lang="en-US" dirty="0"/>
              <a:t> (</a:t>
            </a:r>
            <a:r>
              <a:rPr lang="en-US" dirty="0" err="1"/>
              <a:t>chất</a:t>
            </a:r>
            <a:r>
              <a:rPr lang="en-US" dirty="0"/>
              <a:t> </a:t>
            </a:r>
            <a:r>
              <a:rPr lang="en-US" dirty="0" err="1"/>
              <a:t>mới</a:t>
            </a:r>
            <a:r>
              <a:rPr lang="en-US" dirty="0"/>
              <a:t>) </a:t>
            </a:r>
            <a:r>
              <a:rPr lang="en-US" dirty="0" err="1"/>
              <a:t>sau</a:t>
            </a:r>
            <a:r>
              <a:rPr lang="en-US" dirty="0"/>
              <a:t> </a:t>
            </a:r>
            <a:r>
              <a:rPr lang="en-US" dirty="0" err="1"/>
              <a:t>khi</a:t>
            </a:r>
            <a:r>
              <a:rPr lang="en-US" dirty="0"/>
              <a:t> </a:t>
            </a:r>
            <a:r>
              <a:rPr lang="en-US" dirty="0" err="1"/>
              <a:t>đã</a:t>
            </a:r>
            <a:r>
              <a:rPr lang="en-US" dirty="0"/>
              <a:t> </a:t>
            </a:r>
            <a:r>
              <a:rPr lang="en-US" dirty="0" err="1"/>
              <a:t>học</a:t>
            </a:r>
            <a:r>
              <a:rPr lang="en-US" dirty="0"/>
              <a:t> </a:t>
            </a:r>
            <a:r>
              <a:rPr lang="en-US" dirty="0" err="1"/>
              <a:t>hỏi</a:t>
            </a:r>
            <a:r>
              <a:rPr lang="en-US" dirty="0"/>
              <a:t> </a:t>
            </a:r>
            <a:r>
              <a:rPr lang="en-US" dirty="0" err="1"/>
              <a:t>và</a:t>
            </a:r>
            <a:r>
              <a:rPr lang="en-US" dirty="0"/>
              <a:t> </a:t>
            </a:r>
            <a:r>
              <a:rPr lang="en-US" dirty="0" err="1"/>
              <a:t>tích</a:t>
            </a:r>
            <a:r>
              <a:rPr lang="en-US" dirty="0"/>
              <a:t> </a:t>
            </a:r>
            <a:r>
              <a:rPr lang="en-US" dirty="0" err="1"/>
              <a:t>lũy</a:t>
            </a:r>
            <a:r>
              <a:rPr lang="en-US" dirty="0"/>
              <a:t> </a:t>
            </a:r>
            <a:r>
              <a:rPr lang="en-US" dirty="0" err="1"/>
              <a:t>đủ</a:t>
            </a:r>
            <a:r>
              <a:rPr lang="en-US" dirty="0"/>
              <a:t> </a:t>
            </a:r>
            <a:r>
              <a:rPr lang="en-US" dirty="0" err="1"/>
              <a:t>kiến</a:t>
            </a:r>
            <a:r>
              <a:rPr lang="en-US" dirty="0"/>
              <a:t> </a:t>
            </a:r>
            <a:r>
              <a:rPr lang="en-US" dirty="0" err="1"/>
              <a:t>thức</a:t>
            </a:r>
            <a:r>
              <a:rPr lang="en-US" dirty="0"/>
              <a:t>. </a:t>
            </a:r>
            <a:r>
              <a:rPr lang="en-US" dirty="0" err="1"/>
              <a:t>Sự</a:t>
            </a:r>
            <a:r>
              <a:rPr lang="en-US" dirty="0"/>
              <a:t> </a:t>
            </a:r>
            <a:r>
              <a:rPr lang="en-US" dirty="0" err="1"/>
              <a:t>thay</a:t>
            </a:r>
            <a:r>
              <a:rPr lang="en-US" dirty="0"/>
              <a:t> </a:t>
            </a:r>
            <a:r>
              <a:rPr lang="en-US" dirty="0" err="1"/>
              <a:t>đổi</a:t>
            </a:r>
            <a:r>
              <a:rPr lang="en-US" dirty="0"/>
              <a:t> </a:t>
            </a:r>
            <a:r>
              <a:rPr lang="en-US" dirty="0" err="1"/>
              <a:t>lượng</a:t>
            </a:r>
            <a:r>
              <a:rPr lang="en-US" dirty="0"/>
              <a:t> ở </a:t>
            </a:r>
            <a:r>
              <a:rPr lang="en-US" dirty="0" err="1"/>
              <a:t>đây</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hiểu</a:t>
            </a:r>
            <a:r>
              <a:rPr lang="en-US" dirty="0"/>
              <a:t> </a:t>
            </a:r>
            <a:r>
              <a:rPr lang="en-US" dirty="0" err="1"/>
              <a:t>là</a:t>
            </a:r>
            <a:r>
              <a:rPr lang="en-US" dirty="0"/>
              <a:t> </a:t>
            </a:r>
            <a:r>
              <a:rPr lang="en-US" dirty="0" err="1"/>
              <a:t>quá</a:t>
            </a:r>
            <a:r>
              <a:rPr lang="en-US" dirty="0"/>
              <a:t> </a:t>
            </a:r>
            <a:r>
              <a:rPr lang="en-US" dirty="0" err="1"/>
              <a:t>trình</a:t>
            </a:r>
            <a:r>
              <a:rPr lang="en-US" dirty="0"/>
              <a:t> </a:t>
            </a:r>
            <a:r>
              <a:rPr lang="en-US" dirty="0" err="1"/>
              <a:t>học</a:t>
            </a:r>
            <a:r>
              <a:rPr lang="en-US" dirty="0"/>
              <a:t> </a:t>
            </a:r>
            <a:r>
              <a:rPr lang="en-US" dirty="0" err="1"/>
              <a:t>tập</a:t>
            </a:r>
            <a:r>
              <a:rPr lang="en-US" dirty="0"/>
              <a:t>, </a:t>
            </a:r>
            <a:r>
              <a:rPr lang="en-US" dirty="0" err="1"/>
              <a:t>nỗ</a:t>
            </a:r>
            <a:r>
              <a:rPr lang="en-US" dirty="0"/>
              <a:t> </a:t>
            </a:r>
            <a:r>
              <a:rPr lang="en-US" dirty="0" err="1"/>
              <a:t>lực</a:t>
            </a:r>
            <a:r>
              <a:rPr lang="en-US" dirty="0"/>
              <a:t> </a:t>
            </a:r>
            <a:r>
              <a:rPr lang="en-US" dirty="0" err="1"/>
              <a:t>và</a:t>
            </a:r>
            <a:r>
              <a:rPr lang="en-US" dirty="0"/>
              <a:t> </a:t>
            </a:r>
            <a:r>
              <a:rPr lang="en-US" dirty="0" err="1"/>
              <a:t>tích</a:t>
            </a:r>
            <a:r>
              <a:rPr lang="en-US" dirty="0"/>
              <a:t> </a:t>
            </a:r>
            <a:r>
              <a:rPr lang="en-US" dirty="0" err="1"/>
              <a:t>lũy</a:t>
            </a:r>
            <a:r>
              <a:rPr lang="en-US" dirty="0"/>
              <a:t> </a:t>
            </a:r>
            <a:r>
              <a:rPr lang="en-US" dirty="0" err="1"/>
              <a:t>kiến</a:t>
            </a:r>
            <a:r>
              <a:rPr lang="en-US" dirty="0"/>
              <a:t> </a:t>
            </a:r>
            <a:r>
              <a:rPr lang="en-US" dirty="0" err="1"/>
              <a:t>thức</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Quá</a:t>
            </a:r>
            <a:r>
              <a:rPr lang="en-US" dirty="0"/>
              <a:t> </a:t>
            </a:r>
            <a:r>
              <a:rPr lang="en-US" dirty="0" err="1"/>
              <a:t>trình</a:t>
            </a:r>
            <a:r>
              <a:rPr lang="en-US" dirty="0"/>
              <a:t> </a:t>
            </a:r>
            <a:r>
              <a:rPr lang="en-US" dirty="0" err="1"/>
              <a:t>này</a:t>
            </a:r>
            <a:r>
              <a:rPr lang="en-US" dirty="0"/>
              <a:t> </a:t>
            </a:r>
            <a:r>
              <a:rPr lang="en-US" dirty="0" err="1"/>
              <a:t>diễn</a:t>
            </a:r>
            <a:r>
              <a:rPr lang="en-US" dirty="0"/>
              <a:t> </a:t>
            </a:r>
            <a:r>
              <a:rPr lang="en-US" dirty="0" err="1"/>
              <a:t>ra</a:t>
            </a:r>
            <a:r>
              <a:rPr lang="en-US" dirty="0"/>
              <a:t> </a:t>
            </a:r>
            <a:r>
              <a:rPr lang="en-US" dirty="0" err="1"/>
              <a:t>từ</a:t>
            </a:r>
            <a:r>
              <a:rPr lang="en-US" dirty="0"/>
              <a:t> </a:t>
            </a:r>
            <a:r>
              <a:rPr lang="en-US" dirty="0" err="1"/>
              <a:t>từ</a:t>
            </a:r>
            <a:r>
              <a:rPr lang="en-US" dirty="0"/>
              <a:t>. </a:t>
            </a:r>
          </a:p>
          <a:p>
            <a:r>
              <a:rPr lang="en-US" dirty="0"/>
              <a:t>Khi </a:t>
            </a:r>
            <a:r>
              <a:rPr lang="en-US" dirty="0" err="1"/>
              <a:t>một</a:t>
            </a:r>
            <a:r>
              <a:rPr lang="en-US" dirty="0"/>
              <a:t> </a:t>
            </a:r>
            <a:r>
              <a:rPr lang="en-US" dirty="0" err="1"/>
              <a:t>học</a:t>
            </a:r>
            <a:r>
              <a:rPr lang="en-US" dirty="0"/>
              <a:t> </a:t>
            </a:r>
            <a:r>
              <a:rPr lang="en-US" dirty="0" err="1"/>
              <a:t>sinh</a:t>
            </a:r>
            <a:r>
              <a:rPr lang="en-US" dirty="0"/>
              <a:t> </a:t>
            </a:r>
            <a:r>
              <a:rPr lang="en-US" dirty="0" err="1"/>
              <a:t>chăm</a:t>
            </a:r>
            <a:r>
              <a:rPr lang="en-US" dirty="0"/>
              <a:t> </a:t>
            </a:r>
            <a:r>
              <a:rPr lang="en-US" dirty="0" err="1"/>
              <a:t>chỉ</a:t>
            </a:r>
            <a:r>
              <a:rPr lang="en-US" dirty="0"/>
              <a:t> </a:t>
            </a:r>
            <a:r>
              <a:rPr lang="en-US" dirty="0" err="1"/>
              <a:t>học</a:t>
            </a:r>
            <a:r>
              <a:rPr lang="en-US" dirty="0"/>
              <a:t> </a:t>
            </a:r>
            <a:r>
              <a:rPr lang="en-US" dirty="0" err="1"/>
              <a:t>tập</a:t>
            </a:r>
            <a:r>
              <a:rPr lang="en-US" dirty="0"/>
              <a:t>, </a:t>
            </a:r>
            <a:r>
              <a:rPr lang="en-US" dirty="0" err="1"/>
              <a:t>lượng</a:t>
            </a:r>
            <a:r>
              <a:rPr lang="en-US" dirty="0"/>
              <a:t> </a:t>
            </a:r>
            <a:r>
              <a:rPr lang="en-US" dirty="0" err="1"/>
              <a:t>kiến</a:t>
            </a:r>
            <a:r>
              <a:rPr lang="en-US" dirty="0"/>
              <a:t> </a:t>
            </a:r>
            <a:r>
              <a:rPr lang="en-US" dirty="0" err="1"/>
              <a:t>thức</a:t>
            </a:r>
            <a:r>
              <a:rPr lang="en-US" dirty="0"/>
              <a:t> </a:t>
            </a:r>
            <a:r>
              <a:rPr lang="en-US" dirty="0" err="1"/>
              <a:t>của</a:t>
            </a:r>
            <a:r>
              <a:rPr lang="en-US" dirty="0"/>
              <a:t> </a:t>
            </a:r>
            <a:r>
              <a:rPr lang="en-US" dirty="0" err="1"/>
              <a:t>họ</a:t>
            </a:r>
            <a:r>
              <a:rPr lang="en-US" dirty="0"/>
              <a:t> </a:t>
            </a:r>
            <a:r>
              <a:rPr lang="en-US" dirty="0" err="1"/>
              <a:t>tăng</a:t>
            </a:r>
            <a:r>
              <a:rPr lang="en-US" dirty="0"/>
              <a:t> </a:t>
            </a:r>
            <a:r>
              <a:rPr lang="en-US" dirty="0" err="1"/>
              <a:t>dần</a:t>
            </a:r>
            <a:r>
              <a:rPr lang="en-US" dirty="0"/>
              <a:t> </a:t>
            </a:r>
            <a:r>
              <a:rPr lang="en-US" dirty="0" err="1"/>
              <a:t>và</a:t>
            </a:r>
            <a:r>
              <a:rPr lang="en-US" dirty="0"/>
              <a:t> </a:t>
            </a:r>
            <a:r>
              <a:rPr lang="en-US" dirty="0" err="1"/>
              <a:t>có</a:t>
            </a:r>
            <a:r>
              <a:rPr lang="en-US" dirty="0"/>
              <a:t> </a:t>
            </a:r>
            <a:r>
              <a:rPr lang="en-US" dirty="0" err="1"/>
              <a:t>thể</a:t>
            </a:r>
            <a:r>
              <a:rPr lang="en-US" dirty="0"/>
              <a:t> </a:t>
            </a:r>
            <a:r>
              <a:rPr lang="en-US" dirty="0" err="1"/>
              <a:t>dẫn</a:t>
            </a:r>
            <a:r>
              <a:rPr lang="en-US" dirty="0"/>
              <a:t> </a:t>
            </a:r>
            <a:r>
              <a:rPr lang="en-US" dirty="0" err="1"/>
              <a:t>đến</a:t>
            </a:r>
            <a:r>
              <a:rPr lang="en-US" dirty="0"/>
              <a:t> </a:t>
            </a:r>
            <a:r>
              <a:rPr lang="en-US" dirty="0" err="1"/>
              <a:t>bước</a:t>
            </a:r>
            <a:r>
              <a:rPr lang="en-US" dirty="0"/>
              <a:t> </a:t>
            </a:r>
            <a:r>
              <a:rPr lang="en-US" dirty="0" err="1"/>
              <a:t>nhảy</a:t>
            </a:r>
            <a:r>
              <a:rPr lang="en-US" dirty="0"/>
              <a:t> </a:t>
            </a:r>
            <a:r>
              <a:rPr lang="en-US" dirty="0" err="1"/>
              <a:t>vọt</a:t>
            </a:r>
            <a:r>
              <a:rPr lang="en-US" dirty="0"/>
              <a:t> </a:t>
            </a:r>
            <a:r>
              <a:rPr lang="en-US" dirty="0" err="1"/>
              <a:t>từ</a:t>
            </a:r>
            <a:r>
              <a:rPr lang="en-US" dirty="0"/>
              <a:t> </a:t>
            </a:r>
            <a:r>
              <a:rPr lang="en-US" dirty="0" err="1"/>
              <a:t>học</a:t>
            </a:r>
            <a:r>
              <a:rPr lang="en-US" dirty="0"/>
              <a:t> </a:t>
            </a:r>
            <a:r>
              <a:rPr lang="en-US" dirty="0" err="1"/>
              <a:t>sinh</a:t>
            </a:r>
            <a:r>
              <a:rPr lang="en-US" dirty="0"/>
              <a:t> </a:t>
            </a:r>
            <a:r>
              <a:rPr lang="en-US" dirty="0" err="1"/>
              <a:t>kém</a:t>
            </a:r>
            <a:r>
              <a:rPr lang="en-US" dirty="0"/>
              <a:t> sang </a:t>
            </a:r>
            <a:r>
              <a:rPr lang="en-US" dirty="0" err="1"/>
              <a:t>học</a:t>
            </a:r>
            <a:r>
              <a:rPr lang="en-US" dirty="0"/>
              <a:t> </a:t>
            </a:r>
            <a:r>
              <a:rPr lang="en-US" dirty="0" err="1"/>
              <a:t>sinh</a:t>
            </a:r>
            <a:r>
              <a:rPr lang="en-US" dirty="0"/>
              <a:t> </a:t>
            </a:r>
            <a:r>
              <a:rPr lang="en-US" dirty="0" err="1"/>
              <a:t>giỏi</a:t>
            </a:r>
            <a:r>
              <a:rPr lang="en-US" dirty="0"/>
              <a:t> </a:t>
            </a:r>
            <a:r>
              <a:rPr lang="en-US" dirty="0" err="1"/>
              <a:t>xảy</a:t>
            </a:r>
            <a:r>
              <a:rPr lang="en-US" dirty="0"/>
              <a:t> </a:t>
            </a:r>
            <a:r>
              <a:rPr lang="en-US" dirty="0" err="1"/>
              <a:t>ra</a:t>
            </a:r>
            <a:r>
              <a:rPr lang="en-US" dirty="0"/>
              <a:t> </a:t>
            </a:r>
            <a:r>
              <a:rPr lang="en-US" dirty="0" err="1"/>
              <a:t>khi</a:t>
            </a:r>
            <a:r>
              <a:rPr lang="en-US" dirty="0"/>
              <a:t> </a:t>
            </a:r>
            <a:r>
              <a:rPr lang="en-US" dirty="0" err="1"/>
              <a:t>các</a:t>
            </a:r>
            <a:r>
              <a:rPr lang="en-US" dirty="0"/>
              <a:t> </a:t>
            </a:r>
            <a:r>
              <a:rPr lang="en-US" dirty="0" err="1"/>
              <a:t>nỗ</a:t>
            </a:r>
            <a:r>
              <a:rPr lang="en-US" dirty="0"/>
              <a:t> </a:t>
            </a:r>
            <a:r>
              <a:rPr lang="en-US" dirty="0" err="1"/>
              <a:t>lực</a:t>
            </a:r>
            <a:r>
              <a:rPr lang="en-US" dirty="0"/>
              <a:t> </a:t>
            </a:r>
            <a:r>
              <a:rPr lang="en-US" dirty="0" err="1"/>
              <a:t>học</a:t>
            </a:r>
            <a:r>
              <a:rPr lang="en-US" dirty="0"/>
              <a:t> </a:t>
            </a:r>
            <a:r>
              <a:rPr lang="en-US" dirty="0" err="1"/>
              <a:t>tập</a:t>
            </a:r>
            <a:r>
              <a:rPr lang="en-US" dirty="0"/>
              <a:t> </a:t>
            </a:r>
            <a:r>
              <a:rPr lang="en-US" dirty="0" err="1"/>
              <a:t>dẫn</a:t>
            </a:r>
            <a:r>
              <a:rPr lang="en-US" dirty="0"/>
              <a:t> </a:t>
            </a:r>
            <a:r>
              <a:rPr lang="en-US" dirty="0" err="1"/>
              <a:t>đến</a:t>
            </a:r>
            <a:r>
              <a:rPr lang="en-US" dirty="0"/>
              <a:t> </a:t>
            </a:r>
            <a:r>
              <a:rPr lang="en-US" dirty="0" err="1"/>
              <a:t>một</a:t>
            </a:r>
            <a:r>
              <a:rPr lang="en-US" dirty="0"/>
              <a:t> </a:t>
            </a:r>
            <a:r>
              <a:rPr lang="en-US" dirty="0" err="1"/>
              <a:t>sự</a:t>
            </a:r>
            <a:r>
              <a:rPr lang="en-US" dirty="0"/>
              <a:t> </a:t>
            </a:r>
            <a:r>
              <a:rPr lang="en-US" dirty="0" err="1"/>
              <a:t>tích</a:t>
            </a:r>
            <a:r>
              <a:rPr lang="en-US" dirty="0"/>
              <a:t> </a:t>
            </a:r>
            <a:r>
              <a:rPr lang="en-US" dirty="0" err="1"/>
              <a:t>lũy</a:t>
            </a:r>
            <a:r>
              <a:rPr lang="en-US" dirty="0"/>
              <a:t> </a:t>
            </a:r>
            <a:r>
              <a:rPr lang="en-US" dirty="0" err="1"/>
              <a:t>kiến</a:t>
            </a:r>
            <a:r>
              <a:rPr lang="en-US" dirty="0"/>
              <a:t> </a:t>
            </a:r>
            <a:r>
              <a:rPr lang="en-US" dirty="0" err="1"/>
              <a:t>thức</a:t>
            </a:r>
            <a:r>
              <a:rPr lang="en-US" dirty="0"/>
              <a:t> </a:t>
            </a:r>
            <a:r>
              <a:rPr lang="en-US" dirty="0" err="1"/>
              <a:t>đủ</a:t>
            </a:r>
            <a:r>
              <a:rPr lang="en-US" dirty="0"/>
              <a:t> </a:t>
            </a:r>
            <a:r>
              <a:rPr lang="en-US" dirty="0" err="1"/>
              <a:t>lớn</a:t>
            </a:r>
            <a:r>
              <a:rPr lang="en-US" dirty="0"/>
              <a:t>, </a:t>
            </a:r>
            <a:r>
              <a:rPr lang="en-US" dirty="0" err="1"/>
              <a:t>và</a:t>
            </a:r>
            <a:r>
              <a:rPr lang="en-US" dirty="0"/>
              <a:t> </a:t>
            </a:r>
            <a:r>
              <a:rPr lang="en-US" dirty="0" err="1"/>
              <a:t>học</a:t>
            </a:r>
            <a:r>
              <a:rPr lang="en-US" dirty="0"/>
              <a:t> </a:t>
            </a:r>
            <a:r>
              <a:rPr lang="en-US" dirty="0" err="1"/>
              <a:t>sinh</a:t>
            </a:r>
            <a:r>
              <a:rPr lang="en-US" dirty="0"/>
              <a:t> </a:t>
            </a:r>
            <a:r>
              <a:rPr lang="en-US" dirty="0" err="1"/>
              <a:t>bắt</a:t>
            </a:r>
            <a:r>
              <a:rPr lang="en-US" dirty="0"/>
              <a:t> </a:t>
            </a:r>
            <a:r>
              <a:rPr lang="en-US" dirty="0" err="1"/>
              <a:t>đầu</a:t>
            </a:r>
            <a:r>
              <a:rPr lang="en-US" dirty="0"/>
              <a:t> </a:t>
            </a:r>
            <a:r>
              <a:rPr lang="en-US" dirty="0" err="1"/>
              <a:t>hiểu</a:t>
            </a:r>
            <a:r>
              <a:rPr lang="en-US" dirty="0"/>
              <a:t> </a:t>
            </a:r>
            <a:r>
              <a:rPr lang="en-US" dirty="0" err="1"/>
              <a:t>sâu</a:t>
            </a:r>
            <a:r>
              <a:rPr lang="en-US" dirty="0"/>
              <a:t> </a:t>
            </a:r>
            <a:r>
              <a:rPr lang="en-US" dirty="0" err="1"/>
              <a:t>hơn</a:t>
            </a:r>
            <a:r>
              <a:rPr lang="en-US" dirty="0"/>
              <a:t>, </a:t>
            </a:r>
            <a:r>
              <a:rPr lang="en-US" dirty="0" err="1"/>
              <a:t>áp</a:t>
            </a:r>
            <a:r>
              <a:rPr lang="en-US" dirty="0"/>
              <a:t> </a:t>
            </a:r>
            <a:r>
              <a:rPr lang="en-US" dirty="0" err="1"/>
              <a:t>dụng</a:t>
            </a:r>
            <a:r>
              <a:rPr lang="en-US" dirty="0"/>
              <a:t> </a:t>
            </a:r>
            <a:r>
              <a:rPr lang="en-US" dirty="0" err="1"/>
              <a:t>kiến</a:t>
            </a:r>
            <a:r>
              <a:rPr lang="en-US" dirty="0"/>
              <a:t> </a:t>
            </a:r>
            <a:r>
              <a:rPr lang="en-US" dirty="0" err="1"/>
              <a:t>thức</a:t>
            </a:r>
            <a:r>
              <a:rPr lang="en-US" dirty="0"/>
              <a:t> </a:t>
            </a:r>
            <a:r>
              <a:rPr lang="en-US" dirty="0" err="1"/>
              <a:t>vào</a:t>
            </a:r>
            <a:r>
              <a:rPr lang="en-US" dirty="0"/>
              <a:t> </a:t>
            </a:r>
            <a:r>
              <a:rPr lang="en-US" dirty="0" err="1"/>
              <a:t>thực</a:t>
            </a:r>
            <a:r>
              <a:rPr lang="en-US" dirty="0"/>
              <a:t> </a:t>
            </a:r>
            <a:r>
              <a:rPr lang="en-US" dirty="0" err="1"/>
              <a:t>tế</a:t>
            </a:r>
            <a:r>
              <a:rPr lang="en-US" dirty="0"/>
              <a:t> </a:t>
            </a:r>
            <a:r>
              <a:rPr lang="en-US" dirty="0" err="1"/>
              <a:t>hơn</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không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cơ</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bản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cây</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cối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Những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đặc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điểm</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như</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màu</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sắc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lá</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hình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dạng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cây</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hoa</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quả</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cây</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những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không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cơ</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bản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517419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Những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sự</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chỉ</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bộc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lộ</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qua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mối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liên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hệ</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cụ</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thể</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với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sự</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Bởi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vậy</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sự</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phân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chia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thành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cơ</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bản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không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cơ</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bản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cũng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chỉ</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mang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tương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đối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Trong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mối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liên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hệ</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cụ</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thể</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này</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này</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cơ</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bản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thể</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hiện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sự</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trong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mối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liên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hệ</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cụ</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thể</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sẽ</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có</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thêm</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hay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cơ</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bản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2443083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800" i="1" dirty="0">
                <a:effectLst/>
                <a:latin typeface="Times New Roman" panose="02020603050405020304" pitchFamily="18" charset="0"/>
                <a:ea typeface="DengXian" panose="02010600030101010101" pitchFamily="2" charset="-122"/>
              </a:rPr>
              <a:t>Trong </a:t>
            </a:r>
            <a:r>
              <a:rPr lang="en-US" sz="1800" i="1" dirty="0" err="1">
                <a:effectLst/>
                <a:latin typeface="Times New Roman" panose="02020603050405020304" pitchFamily="18" charset="0"/>
                <a:ea typeface="DengXian" panose="02010600030101010101" pitchFamily="2" charset="-122"/>
              </a:rPr>
              <a:t>mối</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quan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hệ</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với</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động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vật</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thì</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các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thuộc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tính</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có</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khả</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năng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chế</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tạo</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sử</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dụng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công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cụ</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có</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tư</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duy</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là</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thuộc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tính</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cơ</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bản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của</a:t>
            </a:r>
            <a:r>
              <a:rPr lang="en-US" sz="1800" i="1" dirty="0">
                <a:effectLst/>
                <a:latin typeface="Times New Roman" panose="02020603050405020304" pitchFamily="18" charset="0"/>
                <a:ea typeface="DengXian" panose="02010600030101010101" pitchFamily="2" charset="-122"/>
              </a:rPr>
              <a:t> con </a:t>
            </a:r>
            <a:r>
              <a:rPr lang="en-US" sz="1800" i="1" dirty="0" err="1">
                <a:effectLst/>
                <a:latin typeface="Times New Roman" panose="02020603050405020304" pitchFamily="18" charset="0"/>
                <a:ea typeface="DengXian" panose="02010600030101010101" pitchFamily="2" charset="-122"/>
              </a:rPr>
              <a:t>người</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còn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những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thuộc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tính</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khác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không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là</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thuộc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tính</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cơ</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bản</a:t>
            </a:r>
            <a:r>
              <a:rPr lang="en-US" sz="1800" i="1" dirty="0">
                <a:effectLst/>
                <a:latin typeface="Times New Roman" panose="02020603050405020304" pitchFamily="18" charset="0"/>
                <a:ea typeface="DengXian" panose="02010600030101010101" pitchFamily="2" charset="-122"/>
              </a:rPr>
              <a:t>.</a:t>
            </a:r>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3279806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Song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trong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quan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hệ</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giữa</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những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con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người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cụ</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thể</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với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nhau</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thì</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những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con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người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về</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nhân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dạng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về</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dấu</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vân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tay</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lại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trở</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thành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cơ</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bản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3919523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800" i="1" dirty="0">
                <a:effectLst/>
                <a:latin typeface="Times New Roman" panose="02020603050405020304" pitchFamily="18" charset="0"/>
                <a:ea typeface="DengXian" panose="02010600030101010101" pitchFamily="2" charset="-122"/>
              </a:rPr>
              <a:t>Trong </a:t>
            </a:r>
            <a:r>
              <a:rPr lang="en-US" sz="1800" i="1" dirty="0" err="1">
                <a:effectLst/>
                <a:latin typeface="Times New Roman" panose="02020603050405020304" pitchFamily="18" charset="0"/>
                <a:ea typeface="DengXian" panose="02010600030101010101" pitchFamily="2" charset="-122"/>
              </a:rPr>
              <a:t>lĩnh</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vực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kiến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trúc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các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thuộc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tính</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như</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cung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cấp</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nơi</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trú</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ẩn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có</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tường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và</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mái</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che</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và</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được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xây</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dựng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từ</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các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vật</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liệu</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là</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các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thuộc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tính</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cơ</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bản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của</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một</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ngôi</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nhà</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trong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khi</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các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thuộc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tính</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khác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không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phải</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là</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thuộc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tính</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cơ</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bản</a:t>
            </a:r>
            <a:r>
              <a:rPr lang="en-US" sz="1800" i="1" dirty="0">
                <a:effectLst/>
                <a:latin typeface="Times New Roman" panose="02020603050405020304" pitchFamily="18" charset="0"/>
                <a:ea typeface="DengXian" panose="02010600030101010101" pitchFamily="2" charset="-122"/>
              </a:rPr>
              <a:t>. </a:t>
            </a:r>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3015772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Tuy</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nhiên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trong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mối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quan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hệ</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giữa</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ngôi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nhà</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cụ</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thể</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như</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bố</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trí</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không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gian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kiến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trúc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màu</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sắc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trở</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thành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cơ</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bản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3322761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971550">
              <a:lnSpc>
                <a:spcPct val="107000"/>
              </a:lnSpc>
              <a:spcAft>
                <a:spcPts val="800"/>
              </a:spcAft>
            </a:pP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Trong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mối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quan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hệ</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với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loài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động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r>
              <a:rPr lang="en-US" sz="1800" i="1" dirty="0" err="1">
                <a:effectLst/>
                <a:latin typeface="Times New Roman" panose="02020603050405020304" pitchFamily="18" charset="0"/>
                <a:ea typeface="DengXian" panose="02010600030101010101" pitchFamily="2" charset="-122"/>
              </a:rPr>
              <a:t>Các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thuộc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tính</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như</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có</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lông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đẻ</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trứng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và</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có</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khả</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năng</a:t>
            </a:r>
            <a:r>
              <a:rPr lang="en-US" sz="1800" i="1" dirty="0">
                <a:effectLst/>
                <a:latin typeface="Times New Roman" panose="02020603050405020304" pitchFamily="18" charset="0"/>
                <a:ea typeface="DengXian" panose="02010600030101010101" pitchFamily="2" charset="-122"/>
              </a:rPr>
              <a:t> bay </a:t>
            </a:r>
            <a:r>
              <a:rPr lang="en-US" sz="1800" i="1" dirty="0" err="1">
                <a:effectLst/>
                <a:latin typeface="Times New Roman" panose="02020603050405020304" pitchFamily="18" charset="0"/>
                <a:ea typeface="DengXian" panose="02010600030101010101" pitchFamily="2" charset="-122"/>
              </a:rPr>
              <a:t>là</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các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thuộc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tính</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cơ</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bản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của</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chim</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phân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biệt</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chúng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với</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các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loài</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động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vật</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khác</a:t>
            </a:r>
            <a:r>
              <a:rPr lang="en-US" sz="1800" i="1" dirty="0">
                <a:effectLst/>
                <a:latin typeface="Times New Roman" panose="02020603050405020304" pitchFamily="18" charset="0"/>
                <a:ea typeface="DengXian" panose="02010600030101010101" pitchFamily="2" charset="-122"/>
              </a:rPr>
              <a:t>. </a:t>
            </a:r>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1488293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Tuy</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nhiên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trong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mối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quan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hệ</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giữa</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loài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chim</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cụ</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thể</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như</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mẫu</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di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cư</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hoặc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thói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quen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xây</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tổ</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trở</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thành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cơ</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bản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xác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định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hành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vi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sinh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thái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chúng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31</a:t>
            </a:fld>
            <a:endParaRPr lang="cs-CZ"/>
          </a:p>
        </p:txBody>
      </p:sp>
    </p:spTree>
    <p:extLst>
      <p:ext uri="{BB962C8B-B14F-4D97-AF65-F5344CB8AC3E}">
        <p14:creationId xmlns:p14="http://schemas.microsoft.com/office/powerpoint/2010/main" val="3084528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00000"/>
                </a:solidFill>
                <a:latin typeface="iCiel Cadena"/>
                <a:ea typeface="iCiel Cadena"/>
                <a:cs typeface="iCiel Cadena"/>
                <a:sym typeface="iCiel Cadena"/>
              </a:rPr>
              <a:t>Chất</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của</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sự</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vật</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không</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những</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được</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quy</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định</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bởi</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chất</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của</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những</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yếu</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tố</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tạo</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thành</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mà</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còn</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bởi</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phương</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thức</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liên</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kết</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giữa</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các</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yếu</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tố</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tạo</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thành</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nghĩa</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là</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bởi</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kết</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cấu</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của</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sự</a:t>
            </a:r>
            <a:r>
              <a:rPr lang="en-US" sz="1200" dirty="0">
                <a:solidFill>
                  <a:srgbClr val="000000"/>
                </a:solidFill>
                <a:latin typeface="iCiel Cadena"/>
                <a:ea typeface="iCiel Cadena"/>
                <a:cs typeface="iCiel Cadena"/>
                <a:sym typeface="iCiel Cadena"/>
              </a:rPr>
              <a:t> </a:t>
            </a:r>
            <a:r>
              <a:rPr lang="en-US" sz="1200" dirty="0" err="1">
                <a:solidFill>
                  <a:srgbClr val="000000"/>
                </a:solidFill>
                <a:latin typeface="iCiel Cadena"/>
                <a:ea typeface="iCiel Cadena"/>
                <a:cs typeface="iCiel Cadena"/>
                <a:sym typeface="iCiel Cadena"/>
              </a:rPr>
              <a:t>vật</a:t>
            </a:r>
            <a:r>
              <a:rPr lang="en-US" sz="1200" dirty="0">
                <a:solidFill>
                  <a:srgbClr val="000000"/>
                </a:solidFill>
                <a:latin typeface="iCiel Cadena"/>
                <a:ea typeface="iCiel Cadena"/>
                <a:cs typeface="iCiel Cadena"/>
                <a:sym typeface="iCiel Cadena"/>
              </a:rPr>
              <a:t>.</a:t>
            </a: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32</a:t>
            </a:fld>
            <a:endParaRPr lang="cs-CZ"/>
          </a:p>
        </p:txBody>
      </p:sp>
    </p:spTree>
    <p:extLst>
      <p:ext uri="{BB962C8B-B14F-4D97-AF65-F5344CB8AC3E}">
        <p14:creationId xmlns:p14="http://schemas.microsoft.com/office/powerpoint/2010/main" val="1333145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800" i="1" dirty="0">
                <a:effectLst/>
                <a:latin typeface="Times New Roman" panose="02020603050405020304" pitchFamily="18" charset="0"/>
                <a:ea typeface="DengXian" panose="02010600030101010101" pitchFamily="2" charset="-122"/>
              </a:rPr>
              <a:t>Kim </a:t>
            </a:r>
            <a:r>
              <a:rPr lang="en-US" sz="1800" i="1" dirty="0" err="1">
                <a:effectLst/>
                <a:latin typeface="Times New Roman" panose="02020603050405020304" pitchFamily="18" charset="0"/>
                <a:ea typeface="DengXian" panose="02010600030101010101" pitchFamily="2" charset="-122"/>
              </a:rPr>
              <a:t>cương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và</a:t>
            </a:r>
            <a:r>
              <a:rPr lang="en-US" sz="1800" i="1" dirty="0">
                <a:effectLst/>
                <a:latin typeface="Times New Roman" panose="02020603050405020304" pitchFamily="18" charset="0"/>
                <a:ea typeface="DengXian" panose="02010600030101010101" pitchFamily="2" charset="-122"/>
              </a:rPr>
              <a:t> than </a:t>
            </a:r>
            <a:r>
              <a:rPr lang="en-US" sz="1800" i="1" dirty="0" err="1">
                <a:effectLst/>
                <a:latin typeface="Times New Roman" panose="02020603050405020304" pitchFamily="18" charset="0"/>
                <a:ea typeface="DengXian" panose="02010600030101010101" pitchFamily="2" charset="-122"/>
              </a:rPr>
              <a:t>chì</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đều</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có</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cùng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thành</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phần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hóa</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học</a:t>
            </a:r>
            <a:r>
              <a:rPr lang="en-US" sz="1800" i="1" dirty="0">
                <a:effectLst/>
                <a:latin typeface="Times New Roman" panose="02020603050405020304" pitchFamily="18" charset="0"/>
                <a:ea typeface="DengXian" panose="02010600030101010101" pitchFamily="2" charset="-122"/>
              </a:rPr>
              <a:t> do </a:t>
            </a:r>
            <a:r>
              <a:rPr lang="en-US" sz="1800" i="1" dirty="0" err="1">
                <a:effectLst/>
                <a:latin typeface="Times New Roman" panose="02020603050405020304" pitchFamily="18" charset="0"/>
                <a:ea typeface="DengXian" panose="02010600030101010101" pitchFamily="2" charset="-122"/>
              </a:rPr>
              <a:t>các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nguyên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tố</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Cacbon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tạo</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nên</a:t>
            </a:r>
            <a:r>
              <a:rPr lang="en-US" sz="1800" i="1" dirty="0">
                <a:effectLst/>
                <a:latin typeface="Times New Roman" panose="02020603050405020304" pitchFamily="18" charset="0"/>
                <a:ea typeface="DengXian" panose="02010600030101010101" pitchFamily="2" charset="-122"/>
              </a:rPr>
              <a:t> </a:t>
            </a:r>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33</a:t>
            </a:fld>
            <a:endParaRPr lang="cs-CZ"/>
          </a:p>
        </p:txBody>
      </p:sp>
    </p:spTree>
    <p:extLst>
      <p:ext uri="{BB962C8B-B14F-4D97-AF65-F5344CB8AC3E}">
        <p14:creationId xmlns:p14="http://schemas.microsoft.com/office/powerpoint/2010/main" val="1543026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800" i="1" dirty="0" err="1">
                <a:effectLst/>
                <a:latin typeface="Times New Roman" panose="02020603050405020304" pitchFamily="18" charset="0"/>
                <a:ea typeface="DengXian" panose="02010600030101010101" pitchFamily="2" charset="-122"/>
              </a:rPr>
              <a:t>làm</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cho</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sự</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vật</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hiện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tượng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là</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nó</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mà</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không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phải</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là</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sự</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vật</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hiện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tượng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khác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trả</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lời</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cho</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câu</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hỏi</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sự</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vật</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hiện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tượng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đó</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là</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gì</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Giúp</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phân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biệt</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nó</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với</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sự</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vật</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hiện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tượng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khác</a:t>
            </a:r>
            <a:r>
              <a:rPr lang="en-US" sz="1800" i="1" dirty="0">
                <a:effectLst/>
                <a:latin typeface="Times New Roman" panose="02020603050405020304" pitchFamily="18" charset="0"/>
                <a:ea typeface="DengXian" panose="02010600030101010101" pitchFamily="2" charset="-122"/>
              </a:rPr>
              <a:t>)</a:t>
            </a:r>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3698436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800" i="1" dirty="0" err="1">
                <a:effectLst/>
                <a:latin typeface="Times New Roman" panose="02020603050405020304" pitchFamily="18" charset="0"/>
                <a:ea typeface="DengXian" panose="02010600030101010101" pitchFamily="2" charset="-122"/>
              </a:rPr>
              <a:t>nhưng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phương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thức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liên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kết</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giữa</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các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nguyên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tử</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cacbon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là</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khác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nhau</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vì</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thế</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chất</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của</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chúng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hoàn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toàn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khác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nhau</a:t>
            </a:r>
            <a:endParaRPr lang="en-US" sz="1800" i="1" dirty="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Kim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cương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có</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màu</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trắng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ánh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kim</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loại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có</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độ</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cứng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cao</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nhất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trong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liệu</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tự</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nhiên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có</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khả</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năng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chống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lại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vết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cắt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mài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mòn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Nó</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cũng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có</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dẫn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điện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dẫn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nhiệt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kém</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34</a:t>
            </a:fld>
            <a:endParaRPr lang="cs-CZ"/>
          </a:p>
        </p:txBody>
      </p:sp>
    </p:spTree>
    <p:extLst>
      <p:ext uri="{BB962C8B-B14F-4D97-AF65-F5344CB8AC3E}">
        <p14:creationId xmlns:p14="http://schemas.microsoft.com/office/powerpoint/2010/main" val="2834113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Trong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xây</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dựng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cấu</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trúc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công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trình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nhà</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ở,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cầu</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đường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cao</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ốc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không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chỉ</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được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xác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định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bởi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liệu</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riêng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lẻ</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được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sử</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dụng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để</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xây</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dựng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gạch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gỗ</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thép</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vv.)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còn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bởi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cách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liệu</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này</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được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sắp</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xếp</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kết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nối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với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nhau</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thiết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kế</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kiến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trúc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kỹ</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thuật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Hình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dạng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năng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công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trình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này</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phụ</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vào</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cả</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bộ</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phận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riêng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lẻ</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mối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quan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hệ</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giữa</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chúng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35</a:t>
            </a:fld>
            <a:endParaRPr lang="cs-CZ"/>
          </a:p>
        </p:txBody>
      </p:sp>
    </p:spTree>
    <p:extLst>
      <p:ext uri="{BB962C8B-B14F-4D97-AF65-F5344CB8AC3E}">
        <p14:creationId xmlns:p14="http://schemas.microsoft.com/office/powerpoint/2010/main" val="575605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Xã</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hội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xã</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hội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không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chỉ</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tổng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cá</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nhân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thành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viên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Văn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hóa</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giá</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trị</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cơ</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sở</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xã</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hội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xã</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hội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phụ</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vào</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cả</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đặc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điểm</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hành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vi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từng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cá</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nhân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cũng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như</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cấu</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trúc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xã</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hội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quy</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tắc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mối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quan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hệ</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kết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nối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chúng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lại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với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nhau</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36</a:t>
            </a:fld>
            <a:endParaRPr lang="cs-CZ"/>
          </a:p>
        </p:txBody>
      </p:sp>
    </p:spTree>
    <p:extLst>
      <p:ext uri="{BB962C8B-B14F-4D97-AF65-F5344CB8AC3E}">
        <p14:creationId xmlns:p14="http://schemas.microsoft.com/office/powerpoint/2010/main" val="4174442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800" b="0" i="1" dirty="0" err="1">
                <a:solidFill>
                  <a:srgbClr val="000000"/>
                </a:solidFill>
                <a:effectLst/>
                <a:latin typeface="TimesNewRomanPS-ItalicMT"/>
                <a:ea typeface="DengXian" panose="02010600030101010101" pitchFamily="2" charset="-122"/>
                <a:cs typeface="Times New Roman" panose="02020603050405020304" pitchFamily="18" charset="0"/>
              </a:rPr>
              <a:t>Lượng</a:t>
            </a:r>
            <a:r>
              <a:rPr lang="en-US" sz="1800" b="0" i="1" dirty="0">
                <a:solidFill>
                  <a:srgbClr val="000000"/>
                </a:solidFill>
                <a:effectLst/>
                <a:latin typeface="TimesNewRomanPS-Italic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là</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khái</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niệm</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dùng</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để</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chỉ</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tính</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quy</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định</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vốn</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có</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của</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sự</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vật</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hiện</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tượng</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i="1" dirty="0" err="1">
                <a:solidFill>
                  <a:srgbClr val="000000"/>
                </a:solidFill>
                <a:effectLst/>
                <a:latin typeface="Times New Roman" panose="02020603050405020304" pitchFamily="18" charset="0"/>
                <a:ea typeface="DengXian" panose="02010600030101010101" pitchFamily="2" charset="-122"/>
              </a:rPr>
              <a:t>về</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i="1" dirty="0" err="1">
                <a:solidFill>
                  <a:srgbClr val="000000"/>
                </a:solidFill>
                <a:effectLst/>
                <a:latin typeface="Times New Roman" panose="02020603050405020304" pitchFamily="18" charset="0"/>
                <a:ea typeface="DengXian" panose="02010600030101010101" pitchFamily="2" charset="-122"/>
              </a:rPr>
              <a:t>các</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i="1" dirty="0" err="1">
                <a:solidFill>
                  <a:srgbClr val="000000"/>
                </a:solidFill>
                <a:effectLst/>
                <a:latin typeface="Times New Roman" panose="02020603050405020304" pitchFamily="18" charset="0"/>
                <a:ea typeface="DengXian" panose="02010600030101010101" pitchFamily="2" charset="-122"/>
              </a:rPr>
              <a:t>phương</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i="1" dirty="0" err="1">
                <a:solidFill>
                  <a:srgbClr val="000000"/>
                </a:solidFill>
                <a:effectLst/>
                <a:latin typeface="Times New Roman" panose="02020603050405020304" pitchFamily="18" charset="0"/>
                <a:ea typeface="DengXian" panose="02010600030101010101" pitchFamily="2" charset="-122"/>
              </a:rPr>
              <a:t>diện</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i="1" dirty="0" err="1">
                <a:solidFill>
                  <a:srgbClr val="000000"/>
                </a:solidFill>
                <a:effectLst/>
                <a:latin typeface="Times New Roman" panose="02020603050405020304" pitchFamily="18" charset="0"/>
                <a:ea typeface="DengXian" panose="02010600030101010101" pitchFamily="2" charset="-122"/>
              </a:rPr>
              <a:t>như</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số</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lượng</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lớn</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hay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nhỏ</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quy</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mô</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lớn</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hay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nhỏ</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tốc</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độ</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nhanh</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hay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chậm</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nhịp</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a:t>
            </a:r>
            <a:r>
              <a:rPr lang="en-US" sz="1800" b="0" i="1" dirty="0" err="1">
                <a:solidFill>
                  <a:srgbClr val="000000"/>
                </a:solidFill>
                <a:effectLst/>
                <a:latin typeface="TimesNewRomanPSMT"/>
                <a:ea typeface="DengXian" panose="02010600030101010101" pitchFamily="2" charset="-122"/>
                <a:cs typeface="Times New Roman" panose="02020603050405020304" pitchFamily="18" charset="0"/>
              </a:rPr>
              <a:t>điệu</a:t>
            </a:r>
            <a:r>
              <a:rPr lang="en-US" sz="1800" b="0" i="1" dirty="0">
                <a:solidFill>
                  <a:srgbClr val="000000"/>
                </a:solidFill>
                <a:effectLst/>
                <a:latin typeface="TimesNewRomanPSMT"/>
                <a:ea typeface="DengXian" panose="02010600030101010101" pitchFamily="2" charset="-122"/>
                <a:cs typeface="Times New Roman" panose="02020603050405020304" pitchFamily="18" charset="0"/>
              </a:rPr>
              <a:t> ... </a:t>
            </a:r>
            <a:r>
              <a:rPr lang="en-US" sz="1800" i="1" dirty="0" err="1">
                <a:solidFill>
                  <a:srgbClr val="000000"/>
                </a:solidFill>
                <a:effectLst/>
                <a:latin typeface="Times New Roman" panose="02020603050405020304" pitchFamily="18" charset="0"/>
                <a:ea typeface="DengXian" panose="02010600030101010101" pitchFamily="2" charset="-122"/>
              </a:rPr>
              <a:t>của</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i="1" dirty="0" err="1">
                <a:solidFill>
                  <a:srgbClr val="000000"/>
                </a:solidFill>
                <a:effectLst/>
                <a:latin typeface="Times New Roman" panose="02020603050405020304" pitchFamily="18" charset="0"/>
                <a:ea typeface="DengXian" panose="02010600030101010101" pitchFamily="2" charset="-122"/>
              </a:rPr>
              <a:t>sự</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i="1" dirty="0" err="1">
                <a:solidFill>
                  <a:srgbClr val="000000"/>
                </a:solidFill>
                <a:effectLst/>
                <a:latin typeface="Times New Roman" panose="02020603050405020304" pitchFamily="18" charset="0"/>
                <a:ea typeface="DengXian" panose="02010600030101010101" pitchFamily="2" charset="-122"/>
              </a:rPr>
              <a:t>vận</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i="1" dirty="0" err="1">
                <a:solidFill>
                  <a:srgbClr val="000000"/>
                </a:solidFill>
                <a:effectLst/>
                <a:latin typeface="Times New Roman" panose="02020603050405020304" pitchFamily="18" charset="0"/>
                <a:ea typeface="DengXian" panose="02010600030101010101" pitchFamily="2" charset="-122"/>
              </a:rPr>
              <a:t>động</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i="1" dirty="0" err="1">
                <a:solidFill>
                  <a:srgbClr val="000000"/>
                </a:solidFill>
                <a:effectLst/>
                <a:latin typeface="Times New Roman" panose="02020603050405020304" pitchFamily="18" charset="0"/>
                <a:ea typeface="DengXian" panose="02010600030101010101" pitchFamily="2" charset="-122"/>
              </a:rPr>
              <a:t>và</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i="1" dirty="0" err="1">
                <a:solidFill>
                  <a:srgbClr val="000000"/>
                </a:solidFill>
                <a:effectLst/>
                <a:latin typeface="Times New Roman" panose="02020603050405020304" pitchFamily="18" charset="0"/>
                <a:ea typeface="DengXian" panose="02010600030101010101" pitchFamily="2" charset="-122"/>
              </a:rPr>
              <a:t>phát</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i="1" dirty="0" err="1">
                <a:solidFill>
                  <a:srgbClr val="000000"/>
                </a:solidFill>
                <a:effectLst/>
                <a:latin typeface="Times New Roman" panose="02020603050405020304" pitchFamily="18" charset="0"/>
                <a:ea typeface="DengXian" panose="02010600030101010101" pitchFamily="2" charset="-122"/>
              </a:rPr>
              <a:t>triển</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i="1" dirty="0" err="1">
                <a:solidFill>
                  <a:srgbClr val="000000"/>
                </a:solidFill>
                <a:effectLst/>
                <a:latin typeface="Times New Roman" panose="02020603050405020304" pitchFamily="18" charset="0"/>
                <a:ea typeface="DengXian" panose="02010600030101010101" pitchFamily="2" charset="-122"/>
              </a:rPr>
              <a:t>của</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i="1" dirty="0" err="1">
                <a:solidFill>
                  <a:srgbClr val="000000"/>
                </a:solidFill>
                <a:effectLst/>
                <a:latin typeface="Times New Roman" panose="02020603050405020304" pitchFamily="18" charset="0"/>
                <a:ea typeface="DengXian" panose="02010600030101010101" pitchFamily="2" charset="-122"/>
              </a:rPr>
              <a:t>sự</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i="1" dirty="0" err="1">
                <a:solidFill>
                  <a:srgbClr val="000000"/>
                </a:solidFill>
                <a:effectLst/>
                <a:latin typeface="Times New Roman" panose="02020603050405020304" pitchFamily="18" charset="0"/>
                <a:ea typeface="DengXian" panose="02010600030101010101" pitchFamily="2" charset="-122"/>
              </a:rPr>
              <a:t>vật</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i="1" dirty="0" err="1">
                <a:solidFill>
                  <a:srgbClr val="000000"/>
                </a:solidFill>
                <a:effectLst/>
                <a:latin typeface="Times New Roman" panose="02020603050405020304" pitchFamily="18" charset="0"/>
                <a:ea typeface="DengXian" panose="02010600030101010101" pitchFamily="2" charset="-122"/>
              </a:rPr>
              <a:t>hiện</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i="1" dirty="0" err="1">
                <a:solidFill>
                  <a:srgbClr val="000000"/>
                </a:solidFill>
                <a:effectLst/>
                <a:latin typeface="Times New Roman" panose="02020603050405020304" pitchFamily="18" charset="0"/>
                <a:ea typeface="DengXian" panose="02010600030101010101" pitchFamily="2" charset="-122"/>
              </a:rPr>
              <a:t>tượng</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i="1" dirty="0" err="1">
                <a:solidFill>
                  <a:srgbClr val="000000"/>
                </a:solidFill>
                <a:effectLst/>
                <a:latin typeface="Times New Roman" panose="02020603050405020304" pitchFamily="18" charset="0"/>
                <a:ea typeface="DengXian" panose="02010600030101010101" pitchFamily="2" charset="-122"/>
              </a:rPr>
              <a:t>cũng</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i="1" dirty="0" err="1">
                <a:solidFill>
                  <a:srgbClr val="000000"/>
                </a:solidFill>
                <a:effectLst/>
                <a:latin typeface="Times New Roman" panose="02020603050405020304" pitchFamily="18" charset="0"/>
                <a:ea typeface="DengXian" panose="02010600030101010101" pitchFamily="2" charset="-122"/>
              </a:rPr>
              <a:t>như</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i="1" dirty="0" err="1">
                <a:solidFill>
                  <a:srgbClr val="000000"/>
                </a:solidFill>
                <a:effectLst/>
                <a:latin typeface="Times New Roman" panose="02020603050405020304" pitchFamily="18" charset="0"/>
                <a:ea typeface="DengXian" panose="02010600030101010101" pitchFamily="2" charset="-122"/>
              </a:rPr>
              <a:t>các</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i="1" dirty="0" err="1">
                <a:solidFill>
                  <a:srgbClr val="000000"/>
                </a:solidFill>
                <a:effectLst/>
                <a:latin typeface="Times New Roman" panose="02020603050405020304" pitchFamily="18" charset="0"/>
                <a:ea typeface="DengXian" panose="02010600030101010101" pitchFamily="2" charset="-122"/>
              </a:rPr>
              <a:t>thuộc</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i="1" dirty="0" err="1">
                <a:solidFill>
                  <a:srgbClr val="000000"/>
                </a:solidFill>
                <a:effectLst/>
                <a:latin typeface="Times New Roman" panose="02020603050405020304" pitchFamily="18" charset="0"/>
                <a:ea typeface="DengXian" panose="02010600030101010101" pitchFamily="2" charset="-122"/>
              </a:rPr>
              <a:t>tính</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i="1" dirty="0" err="1">
                <a:solidFill>
                  <a:srgbClr val="000000"/>
                </a:solidFill>
                <a:effectLst/>
                <a:latin typeface="Times New Roman" panose="02020603050405020304" pitchFamily="18" charset="0"/>
                <a:ea typeface="DengXian" panose="02010600030101010101" pitchFamily="2" charset="-122"/>
              </a:rPr>
              <a:t>của</a:t>
            </a:r>
            <a:r>
              <a:rPr lang="en-US" sz="1800" i="1" dirty="0">
                <a:solidFill>
                  <a:srgbClr val="000000"/>
                </a:solidFill>
                <a:effectLst/>
                <a:latin typeface="Times New Roman" panose="02020603050405020304" pitchFamily="18" charset="0"/>
                <a:ea typeface="DengXian" panose="02010600030101010101" pitchFamily="2" charset="-122"/>
              </a:rPr>
              <a:t> </a:t>
            </a:r>
            <a:r>
              <a:rPr lang="en-US" sz="1800" i="1" dirty="0" err="1">
                <a:solidFill>
                  <a:srgbClr val="000000"/>
                </a:solidFill>
                <a:effectLst/>
                <a:latin typeface="Times New Roman" panose="02020603050405020304" pitchFamily="18" charset="0"/>
                <a:ea typeface="DengXian" panose="02010600030101010101" pitchFamily="2" charset="-122"/>
              </a:rPr>
              <a:t>nó</a:t>
            </a:r>
            <a:r>
              <a:rPr lang="en-US" sz="1800" i="1" dirty="0">
                <a:solidFill>
                  <a:srgbClr val="000000"/>
                </a:solidFill>
                <a:effectLst/>
                <a:latin typeface="Times New Roman" panose="02020603050405020304" pitchFamily="18" charset="0"/>
                <a:ea typeface="DengXian" panose="02010600030101010101" pitchFamily="2" charset="-122"/>
              </a:rPr>
              <a:t>.</a:t>
            </a:r>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37</a:t>
            </a:fld>
            <a:endParaRPr lang="cs-CZ"/>
          </a:p>
        </p:txBody>
      </p:sp>
    </p:spTree>
    <p:extLst>
      <p:ext uri="{BB962C8B-B14F-4D97-AF65-F5344CB8AC3E}">
        <p14:creationId xmlns:p14="http://schemas.microsoft.com/office/powerpoint/2010/main" val="3312938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vì</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nó</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dạng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biểu</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hiện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chiếm</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vị</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trí</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nhất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định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trong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không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gian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tồn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tại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trong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thời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gian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nhất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định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4099354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Nếu</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bạn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cần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biết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thể</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tích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chai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nước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ví</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dụ</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như</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500ml,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thì</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con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số</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500ml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đại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diện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cho</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lượng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nước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trong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chai,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được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đo</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bằng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đơn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vị</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Doanh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thu</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hàng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tháng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công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ty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con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số</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cụ</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thể</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đại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diện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cho</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lượng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tiền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công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ty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thu</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được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trong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khoảng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thời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gian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nhất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định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chẳng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hạn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1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triệu</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USD.</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39</a:t>
            </a:fld>
            <a:endParaRPr lang="cs-CZ"/>
          </a:p>
        </p:txBody>
      </p:sp>
    </p:spTree>
    <p:extLst>
      <p:ext uri="{BB962C8B-B14F-4D97-AF65-F5344CB8AC3E}">
        <p14:creationId xmlns:p14="http://schemas.microsoft.com/office/powerpoint/2010/main" val="68415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342900" lvl="0" indent="-342900">
              <a:lnSpc>
                <a:spcPct val="107000"/>
              </a:lnSpc>
              <a:spcBef>
                <a:spcPts val="200"/>
              </a:spcBef>
              <a:buFont typeface="Times New Roman" panose="02020603050405020304" pitchFamily="18" charset="0"/>
              <a:buChar char="-"/>
            </a:pP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Trong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sự</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vật</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hiện</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tượng</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có</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nhiều</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loại</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lượng</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khác</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nhau</a:t>
            </a:r>
            <a:endParaRPr lang="vi-VN"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endParaRPr>
          </a:p>
          <a:p>
            <a:pPr marL="342900" lvl="0" indent="-342900">
              <a:lnSpc>
                <a:spcPct val="107000"/>
              </a:lnSpc>
              <a:spcBef>
                <a:spcPts val="200"/>
              </a:spcBef>
              <a:buFont typeface="Wingdings" panose="05000000000000000000" pitchFamily="2" charset="2"/>
              <a:buChar char=""/>
            </a:pPr>
            <a:r>
              <a:rPr lang="en-US" sz="1100" b="1" i="0"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Có</a:t>
            </a:r>
            <a:r>
              <a:rPr lang="en-US" sz="1100" b="1" i="0"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i="0"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lượng</a:t>
            </a:r>
            <a:r>
              <a:rPr lang="en-US" sz="1100" b="1" i="0"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i="0"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là</a:t>
            </a:r>
            <a:r>
              <a:rPr lang="en-US" sz="1100" b="1" i="0"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i="0"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yếu</a:t>
            </a:r>
            <a:r>
              <a:rPr lang="en-US" sz="1100" b="1" i="0"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i="0"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tố</a:t>
            </a:r>
            <a:r>
              <a:rPr lang="en-US" sz="1100" b="1" i="0"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i="0"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quy</a:t>
            </a:r>
            <a:r>
              <a:rPr lang="en-US" sz="1100" b="1" i="0"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i="0"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định</a:t>
            </a:r>
            <a:r>
              <a:rPr lang="en-US" sz="1100" b="1" i="0"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i="0"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bên</a:t>
            </a:r>
            <a:r>
              <a:rPr lang="en-US" sz="1100" b="1" i="0"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i="0"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trong</a:t>
            </a:r>
            <a:endParaRPr lang="vi-VN" sz="1100" b="1" i="1" kern="100"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endParaRPr>
          </a:p>
          <a:p>
            <a:pPr marL="914400">
              <a:lnSpc>
                <a:spcPct val="107000"/>
              </a:lnSpc>
              <a:spcAft>
                <a:spcPts val="800"/>
              </a:spcAft>
            </a:pP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Ví</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dụ</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khối</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lượng</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số</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lượng</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nguyên</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tố</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hóa</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học</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cấu</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thành</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nên</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phân</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tử</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trong</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sản</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xuất</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ô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tô</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số</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lượng</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linh</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kiện</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phụ</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tùng</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xác</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định</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an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toàn</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độ</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bền</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xe</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hơi</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vi-VN" sz="11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nSpc>
                <a:spcPct val="107000"/>
              </a:lnSpc>
              <a:spcBef>
                <a:spcPts val="200"/>
              </a:spcBef>
              <a:buFont typeface="Wingdings" panose="05000000000000000000" pitchFamily="2" charset="2"/>
              <a:buChar char=""/>
            </a:pPr>
            <a:r>
              <a:rPr lang="en-US" sz="1100" b="1" i="0"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Có</a:t>
            </a:r>
            <a:r>
              <a:rPr lang="en-US" sz="1100" b="1" i="0"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i="0"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lượng</a:t>
            </a:r>
            <a:r>
              <a:rPr lang="en-US" sz="1100" b="1" i="0"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i="0"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chỉ</a:t>
            </a:r>
            <a:r>
              <a:rPr lang="en-US" sz="1100" b="1" i="0"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i="0"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thể</a:t>
            </a:r>
            <a:r>
              <a:rPr lang="en-US" sz="1100" b="1" i="0"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i="0"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hiện</a:t>
            </a:r>
            <a:r>
              <a:rPr lang="en-US" sz="1100" b="1" i="0"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i="0"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yếu</a:t>
            </a:r>
            <a:r>
              <a:rPr lang="en-US" sz="1100" b="1" i="0"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i="0"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tố</a:t>
            </a:r>
            <a:r>
              <a:rPr lang="en-US" sz="1100" b="1" i="0"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i="0"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bên</a:t>
            </a:r>
            <a:r>
              <a:rPr lang="en-US" sz="1100" b="1" i="0"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i="0"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ngoài</a:t>
            </a:r>
            <a:endParaRPr lang="vi-VN" sz="1100" b="1" i="1" kern="100"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endParaRPr>
          </a:p>
          <a:p>
            <a:pPr marL="971550">
              <a:lnSpc>
                <a:spcPct val="107000"/>
              </a:lnSpc>
              <a:spcAft>
                <a:spcPts val="800"/>
              </a:spcAft>
            </a:pP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Ví</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dụ</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Kích</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thước</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môt</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sự</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vi-VN" sz="11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nSpc>
                <a:spcPct val="107000"/>
              </a:lnSpc>
              <a:spcBef>
                <a:spcPts val="200"/>
              </a:spcBef>
              <a:buFont typeface="Wingdings" panose="05000000000000000000" pitchFamily="2" charset="2"/>
              <a:buChar char=""/>
            </a:pP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Lượng</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có</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thể</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đo</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đếm</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được</a:t>
            </a:r>
            <a:endParaRPr lang="vi-VN"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endParaRPr>
          </a:p>
          <a:p>
            <a:pPr marL="971550">
              <a:lnSpc>
                <a:spcPct val="107000"/>
              </a:lnSpc>
              <a:spcAft>
                <a:spcPts val="800"/>
              </a:spcAft>
            </a:pP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Ví</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dụ</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Số</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lượng</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người</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sử</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dụng</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ứng</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dụng</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hay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truy</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cập</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trang</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web,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số</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lượng</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sinh</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viên</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trong</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giảng</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đường</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1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228600" lvl="0" indent="-228600">
              <a:lnSpc>
                <a:spcPct val="107000"/>
              </a:lnSpc>
              <a:spcBef>
                <a:spcPts val="200"/>
              </a:spcBef>
              <a:buFont typeface="Wingdings" panose="05000000000000000000" pitchFamily="2" charset="2"/>
              <a:buChar char=""/>
            </a:pP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Lượng</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biểu</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thị</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dưới</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dạng</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khái</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quát</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chỉ</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có</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thể</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nhận</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biết</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được</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bằng</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năng</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lực</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trừu</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tượng</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1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hóa</a:t>
            </a:r>
            <a:r>
              <a:rPr lang="en-US"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endParaRPr lang="vi-VN" sz="11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endParaRPr>
          </a:p>
          <a:p>
            <a:pPr marL="971550">
              <a:lnSpc>
                <a:spcPct val="107000"/>
              </a:lnSpc>
              <a:spcAft>
                <a:spcPts val="800"/>
              </a:spcAft>
            </a:pP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Ví</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dụ</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khái</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niệm</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như</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lượng</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kiến</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thức</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phẩm</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đạo</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đức</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độ</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thành</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công</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hạnh</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100" i="1" kern="100" dirty="0" err="1">
                <a:effectLst/>
                <a:latin typeface="Times New Roman" panose="02020603050405020304" pitchFamily="18" charset="0"/>
                <a:ea typeface="DengXian" panose="02010600030101010101" pitchFamily="2" charset="-122"/>
                <a:cs typeface="Times New Roman" panose="02020603050405020304" pitchFamily="18" charset="0"/>
              </a:rPr>
              <a:t>phúc</a:t>
            </a:r>
            <a:r>
              <a:rPr lang="en-US" sz="11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100" kern="1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40</a:t>
            </a:fld>
            <a:endParaRPr lang="cs-CZ"/>
          </a:p>
        </p:txBody>
      </p:sp>
    </p:spTree>
    <p:extLst>
      <p:ext uri="{BB962C8B-B14F-4D97-AF65-F5344CB8AC3E}">
        <p14:creationId xmlns:p14="http://schemas.microsoft.com/office/powerpoint/2010/main" val="963361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342900" lvl="0" indent="-342900">
              <a:lnSpc>
                <a:spcPct val="107000"/>
              </a:lnSpc>
              <a:buFont typeface="Wingdings" panose="05000000000000000000" pitchFamily="2" charset="2"/>
              <a:buChar char=""/>
            </a:pP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Tiền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bạc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nSpc>
                <a:spcPct val="107000"/>
              </a:lnSpc>
              <a:buFont typeface="Wingdings" panose="05000000000000000000" pitchFamily="2" charset="2"/>
              <a:buChar char=""/>
            </a:pP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đồng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xu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hoặc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tờ</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tiền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lý</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vì</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nó</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đối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tượng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cụ</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thể</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với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những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đặc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riêng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liệu</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mệnh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giá</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thiết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kế</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Lượng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Số</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tiền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bạn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có</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trong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tài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khoản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ngân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hàng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hoặc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trong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ví</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lượng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đại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diện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cho</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giá</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trị</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số</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tiền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đô</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la, euro, vv.).</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42</a:t>
            </a:fld>
            <a:endParaRPr lang="cs-CZ"/>
          </a:p>
        </p:txBody>
      </p:sp>
    </p:spTree>
    <p:extLst>
      <p:ext uri="{BB962C8B-B14F-4D97-AF65-F5344CB8AC3E}">
        <p14:creationId xmlns:p14="http://schemas.microsoft.com/office/powerpoint/2010/main" val="3682624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342900" lvl="0" indent="-342900">
              <a:lnSpc>
                <a:spcPct val="107000"/>
              </a:lnSpc>
              <a:buFont typeface="Wingdings" panose="05000000000000000000" pitchFamily="2" charset="2"/>
              <a:buChar char=""/>
            </a:pP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Thời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gian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nSpc>
                <a:spcPct val="107000"/>
              </a:lnSpc>
              <a:buFont typeface="Wingdings" panose="05000000000000000000" pitchFamily="2" charset="2"/>
              <a:buChar char=""/>
            </a:pP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thời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điểm</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cụ</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thể</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trong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thời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gian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ví</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dụ</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12:00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trưa</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ngày</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1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tháng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1)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vì</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nó</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đề</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cập</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đến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thời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điểm</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nhất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định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với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những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đặc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thời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gian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riêng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Lượng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giờ</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ngày</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hoặc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năm</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lượng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thời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gian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đo</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lường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thời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gian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kéo</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dài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hoặc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khoảng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thời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gian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43</a:t>
            </a:fld>
            <a:endParaRPr lang="cs-CZ"/>
          </a:p>
        </p:txBody>
      </p:sp>
    </p:spTree>
    <p:extLst>
      <p:ext uri="{BB962C8B-B14F-4D97-AF65-F5344CB8AC3E}">
        <p14:creationId xmlns:p14="http://schemas.microsoft.com/office/powerpoint/2010/main" val="3180574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342900" lvl="0" indent="-342900">
              <a:lnSpc>
                <a:spcPct val="107000"/>
              </a:lnSpc>
              <a:buFont typeface="Wingdings" panose="05000000000000000000" pitchFamily="2" charset="2"/>
              <a:buChar char=""/>
            </a:pP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Sách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nSpc>
                <a:spcPct val="107000"/>
              </a:lnSpc>
              <a:buFont typeface="Wingdings" panose="05000000000000000000" pitchFamily="2" charset="2"/>
              <a:buChar char=""/>
            </a:pP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Mỗi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cuốn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sách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ví</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dụ</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Giết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con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chim</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nhại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Harper Lee)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vì</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mỗi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cuốn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sách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đối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tượng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lý</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với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nội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dung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riêng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Lượng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Số</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lượng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sách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trong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thư</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viện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hoặc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trên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kệ</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sách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lượng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chỉ</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số</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lượng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sách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có</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mặt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44</a:t>
            </a:fld>
            <a:endParaRPr lang="cs-CZ"/>
          </a:p>
        </p:txBody>
      </p:sp>
    </p:spTree>
    <p:extLst>
      <p:ext uri="{BB962C8B-B14F-4D97-AF65-F5344CB8AC3E}">
        <p14:creationId xmlns:p14="http://schemas.microsoft.com/office/powerpoint/2010/main" val="1511699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685800">
              <a:lnSpc>
                <a:spcPct val="107000"/>
              </a:lnSpc>
              <a:spcAft>
                <a:spcPts val="800"/>
              </a:spcAft>
            </a:pP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Trong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hiện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thực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khách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quan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không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thể</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tồn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tại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sự</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không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có</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không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thể</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có</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nằm</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ngoài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sự</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285750" lvl="0" indent="-285750">
              <a:lnSpc>
                <a:spcPct val="107000"/>
              </a:lnSpc>
              <a:buFont typeface="Arial" panose="020B0604020202020204" pitchFamily="34" charset="0"/>
              <a:buChar char="•"/>
            </a:pP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bản</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sự</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những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đặc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cố</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định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không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thay</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đổi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sự</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Nó</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làm</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cho</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sự</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nó</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không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phải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sự</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quy</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định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những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đặc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điểm</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cơ</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bản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ổn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định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sự</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285750" lvl="0" indent="-285750">
              <a:lnSpc>
                <a:spcPct val="107000"/>
              </a:lnSpc>
              <a:spcBef>
                <a:spcPts val="1200"/>
              </a:spcBef>
              <a:spcAft>
                <a:spcPts val="800"/>
              </a:spcAft>
              <a:buFont typeface="Arial" panose="020B0604020202020204" pitchFamily="34" charset="0"/>
              <a:buChar char="•"/>
            </a:pP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Sự</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không</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thể</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tồn</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tại</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nếu</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thiếu</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sự</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không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thể</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tồn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tại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nếu</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nó</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thiếu</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những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đặc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cố</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định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mà</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mang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lại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Nếu</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không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có</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những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cố</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định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đó</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sự</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sẽ</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không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biệt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gì</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so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với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sự</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sz="1800" b="1" i="1" dirty="0" err="1">
                <a:effectLst/>
                <a:latin typeface="Times New Roman" panose="02020603050405020304" pitchFamily="18" charset="0"/>
                <a:ea typeface="DengXian" panose="02010600030101010101" pitchFamily="2" charset="-122"/>
              </a:rPr>
              <a:t>Không</a:t>
            </a:r>
            <a:r>
              <a:rPr lang="en-US" sz="1800" b="1" i="1" dirty="0">
                <a:effectLst/>
                <a:latin typeface="Times New Roman" panose="02020603050405020304" pitchFamily="18" charset="0"/>
                <a:ea typeface="DengXian" panose="02010600030101010101" pitchFamily="2" charset="-122"/>
              </a:rPr>
              <a:t> </a:t>
            </a:r>
            <a:r>
              <a:rPr lang="en-US" sz="1800" b="1" i="1" dirty="0" err="1">
                <a:effectLst/>
                <a:latin typeface="Times New Roman" panose="02020603050405020304" pitchFamily="18" charset="0"/>
                <a:ea typeface="DengXian" panose="02010600030101010101" pitchFamily="2" charset="-122"/>
              </a:rPr>
              <a:t>có</a:t>
            </a:r>
            <a:r>
              <a:rPr lang="en-US" sz="1800" b="1" i="1" dirty="0">
                <a:effectLst/>
                <a:latin typeface="Times New Roman" panose="02020603050405020304" pitchFamily="18" charset="0"/>
                <a:ea typeface="DengXian" panose="02010600030101010101" pitchFamily="2" charset="-122"/>
              </a:rPr>
              <a:t> </a:t>
            </a:r>
            <a:r>
              <a:rPr lang="en-US" sz="1800" b="1" i="1" dirty="0" err="1">
                <a:effectLst/>
                <a:latin typeface="Times New Roman" panose="02020603050405020304" pitchFamily="18" charset="0"/>
                <a:ea typeface="DengXian" panose="02010600030101010101" pitchFamily="2" charset="-122"/>
              </a:rPr>
              <a:t>chất</a:t>
            </a:r>
            <a:r>
              <a:rPr lang="en-US" sz="1800" b="1" i="1" dirty="0">
                <a:effectLst/>
                <a:latin typeface="Times New Roman" panose="02020603050405020304" pitchFamily="18" charset="0"/>
                <a:ea typeface="DengXian" panose="02010600030101010101" pitchFamily="2" charset="-122"/>
              </a:rPr>
              <a:t> </a:t>
            </a:r>
            <a:r>
              <a:rPr lang="en-US" sz="1800" b="1" i="1" dirty="0" err="1">
                <a:effectLst/>
                <a:latin typeface="Times New Roman" panose="02020603050405020304" pitchFamily="18" charset="0"/>
                <a:ea typeface="DengXian" panose="02010600030101010101" pitchFamily="2" charset="-122"/>
              </a:rPr>
              <a:t>nằm</a:t>
            </a:r>
            <a:r>
              <a:rPr lang="en-US" sz="1800" b="1" i="1" dirty="0">
                <a:effectLst/>
                <a:latin typeface="Times New Roman" panose="02020603050405020304" pitchFamily="18" charset="0"/>
                <a:ea typeface="DengXian" panose="02010600030101010101" pitchFamily="2" charset="-122"/>
              </a:rPr>
              <a:t> </a:t>
            </a:r>
            <a:r>
              <a:rPr lang="en-US" sz="1800" b="1" i="1" dirty="0" err="1">
                <a:effectLst/>
                <a:latin typeface="Times New Roman" panose="02020603050405020304" pitchFamily="18" charset="0"/>
                <a:ea typeface="DengXian" panose="02010600030101010101" pitchFamily="2" charset="-122"/>
              </a:rPr>
              <a:t>ngoài</a:t>
            </a:r>
            <a:r>
              <a:rPr lang="en-US" sz="1800" b="1" i="1" dirty="0">
                <a:effectLst/>
                <a:latin typeface="Times New Roman" panose="02020603050405020304" pitchFamily="18" charset="0"/>
                <a:ea typeface="DengXian" panose="02010600030101010101" pitchFamily="2" charset="-122"/>
              </a:rPr>
              <a:t> </a:t>
            </a:r>
            <a:r>
              <a:rPr lang="en-US" sz="1800" b="1" i="1" dirty="0" err="1">
                <a:effectLst/>
                <a:latin typeface="Times New Roman" panose="02020603050405020304" pitchFamily="18" charset="0"/>
                <a:ea typeface="DengXian" panose="02010600030101010101" pitchFamily="2" charset="-122"/>
              </a:rPr>
              <a:t>sự</a:t>
            </a:r>
            <a:r>
              <a:rPr lang="en-US" sz="1800" b="1" i="1" dirty="0">
                <a:effectLst/>
                <a:latin typeface="Times New Roman" panose="02020603050405020304" pitchFamily="18" charset="0"/>
                <a:ea typeface="DengXian" panose="02010600030101010101" pitchFamily="2" charset="-122"/>
              </a:rPr>
              <a:t> </a:t>
            </a:r>
            <a:r>
              <a:rPr lang="en-US" sz="1800" b="1" i="1" dirty="0" err="1">
                <a:effectLst/>
                <a:latin typeface="Times New Roman" panose="02020603050405020304" pitchFamily="18" charset="0"/>
                <a:ea typeface="DengXian" panose="02010600030101010101" pitchFamily="2" charset="-122"/>
              </a:rPr>
              <a:t>vật</a:t>
            </a:r>
            <a:r>
              <a:rPr lang="en-US" sz="1800" b="1" i="1" dirty="0">
                <a:effectLst/>
                <a:latin typeface="Times New Roman" panose="02020603050405020304" pitchFamily="18" charset="0"/>
                <a:ea typeface="DengXian" panose="02010600030101010101" pitchFamily="2" charset="-122"/>
              </a:rPr>
              <a:t>:</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Chất</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không</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thể</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tồn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tại</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độc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lập</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ngoài</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sự</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vật</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Nó</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luôn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được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biểu</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hiện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thông</a:t>
            </a:r>
            <a:r>
              <a:rPr lang="en-US" sz="1800" i="1" dirty="0">
                <a:effectLst/>
                <a:latin typeface="Times New Roman" panose="02020603050405020304" pitchFamily="18" charset="0"/>
                <a:ea typeface="DengXian" panose="02010600030101010101" pitchFamily="2" charset="-122"/>
              </a:rPr>
              <a:t> qua </a:t>
            </a:r>
            <a:r>
              <a:rPr lang="en-US" sz="1800" i="1" dirty="0" err="1">
                <a:effectLst/>
                <a:latin typeface="Times New Roman" panose="02020603050405020304" pitchFamily="18" charset="0"/>
                <a:ea typeface="DengXian" panose="02010600030101010101" pitchFamily="2" charset="-122"/>
              </a:rPr>
              <a:t>các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thuộc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tính</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và</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đặc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điểm</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cụ</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thể</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của</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sự</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vật</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Để</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hiểu</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về</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chất</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của</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một</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sự</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vật</a:t>
            </a:r>
            <a:r>
              <a:rPr lang="en-US" sz="1800" i="1" dirty="0">
                <a:effectLst/>
                <a:latin typeface="Times New Roman" panose="02020603050405020304" pitchFamily="18" charset="0"/>
                <a:ea typeface="DengXian" panose="02010600030101010101" pitchFamily="2" charset="-122"/>
              </a:rPr>
              <a:t>, ta </a:t>
            </a:r>
            <a:r>
              <a:rPr lang="en-US" sz="1800" i="1" dirty="0" err="1">
                <a:effectLst/>
                <a:latin typeface="Times New Roman" panose="02020603050405020304" pitchFamily="18" charset="0"/>
                <a:ea typeface="DengXian" panose="02010600030101010101" pitchFamily="2" charset="-122"/>
              </a:rPr>
              <a:t>cần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quan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sát</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và</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phân</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tích</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các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thuộc</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tính</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cụ</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thể</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của</a:t>
            </a:r>
            <a:r>
              <a:rPr lang="en-US" sz="1800" i="1" dirty="0">
                <a:effectLst/>
                <a:latin typeface="Times New Roman" panose="02020603050405020304" pitchFamily="18" charset="0"/>
                <a:ea typeface="DengXian" panose="02010600030101010101" pitchFamily="2" charset="-122"/>
              </a:rPr>
              <a:t> </a:t>
            </a:r>
            <a:r>
              <a:rPr lang="en-US" sz="1800" i="1" dirty="0" err="1">
                <a:effectLst/>
                <a:latin typeface="Times New Roman" panose="02020603050405020304" pitchFamily="18" charset="0"/>
                <a:ea typeface="DengXian" panose="02010600030101010101" pitchFamily="2" charset="-122"/>
              </a:rPr>
              <a:t>nó</a:t>
            </a:r>
            <a:r>
              <a:rPr lang="en-US" sz="1800" i="1" dirty="0">
                <a:effectLst/>
                <a:latin typeface="Times New Roman" panose="02020603050405020304" pitchFamily="18" charset="0"/>
                <a:ea typeface="DengXian" panose="02010600030101010101" pitchFamily="2" charset="-122"/>
              </a:rPr>
              <a:t>.</a:t>
            </a:r>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3689783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ct val="107000"/>
              </a:lnSpc>
              <a:spcAft>
                <a:spcPts val="800"/>
              </a:spcAft>
            </a:pP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Vị</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trí</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vai</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trò</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quy</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luật</a:t>
            </a:r>
            <a:r>
              <a:rPr lang="en-US" sz="1800"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vi-V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Đây</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ba</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quy</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luật</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cơ</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bản</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phép</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biện</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chứng</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duy</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vật</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nó</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chỉ</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ra</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cách</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thức</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phát</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triển</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a:t>
            </a:r>
            <a:endParaRPr lang="vi-V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Mối</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quan</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biện</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chứng</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giữa</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chất</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và</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vi-V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Mối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quan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giữa</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khái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niệm</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cấu</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thành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quy</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luật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chỉ</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ra</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rằng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mỗi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tượng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nhất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giữa</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hai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mặt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chất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chúng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tác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biện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chứng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lẫn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theo</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chế</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khi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tượng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đang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tồn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tại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chất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nhất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ở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nhưng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cũng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phạm</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vi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đó</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chất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tác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lẫn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làm</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tượng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dần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biến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đổi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bắt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lượng</a:t>
            </a:r>
            <a:endParaRPr lang="vi-VN" sz="1800" dirty="0">
              <a:effectLst/>
              <a:latin typeface="Aptos" panose="020B0004020202020204" pitchFamily="34" charset="0"/>
              <a:ea typeface="Aptos" panose="020B0004020202020204" pitchFamily="34" charset="0"/>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46</a:t>
            </a:fld>
            <a:endParaRPr lang="cs-CZ"/>
          </a:p>
        </p:txBody>
      </p:sp>
    </p:spTree>
    <p:extLst>
      <p:ext uri="{BB962C8B-B14F-4D97-AF65-F5344CB8AC3E}">
        <p14:creationId xmlns:p14="http://schemas.microsoft.com/office/powerpoint/2010/main" val="3404612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ct val="107000"/>
              </a:lnSpc>
              <a:spcAft>
                <a:spcPts val="800"/>
              </a:spcAft>
            </a:pP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Vị</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trí</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vai</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trò</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quy</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luật</a:t>
            </a:r>
            <a:r>
              <a:rPr lang="en-US" sz="1800"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vi-V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Đây</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ba</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quy</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luật</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cơ</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bản</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phép</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biện</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chứng</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duy</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vật</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nó</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chỉ</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ra</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cách</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thức</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phát</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triển</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a:t>
            </a:r>
            <a:endParaRPr lang="vi-V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Mối</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quan</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biện</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chứng</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giữa</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chất</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và</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vi-V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Mối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quan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giữa</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khái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niệm</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cấu</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thành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quy</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luật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chỉ</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ra</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rằng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mỗi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tượng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nhất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giữa</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hai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mặt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chất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chúng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tác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biện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chứng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lẫn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theo</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chế</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khi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tượng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đang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tồn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tại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chất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nhất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ở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nhưng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cũng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phạm</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vi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đó</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chất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tác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lẫn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làm</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tượng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dần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biến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đổi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bắt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lượng</a:t>
            </a:r>
            <a:endParaRPr lang="vi-VN" sz="1800" dirty="0">
              <a:effectLst/>
              <a:latin typeface="Aptos" panose="020B0004020202020204" pitchFamily="34" charset="0"/>
              <a:ea typeface="Aptos" panose="020B0004020202020204" pitchFamily="34" charset="0"/>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47</a:t>
            </a:fld>
            <a:endParaRPr lang="cs-CZ"/>
          </a:p>
        </p:txBody>
      </p:sp>
    </p:spTree>
    <p:extLst>
      <p:ext uri="{BB962C8B-B14F-4D97-AF65-F5344CB8AC3E}">
        <p14:creationId xmlns:p14="http://schemas.microsoft.com/office/powerpoint/2010/main" val="3086777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vi-VN" b="0" i="0" dirty="0">
                <a:effectLst/>
                <a:highlight>
                  <a:srgbClr val="FFFFFF"/>
                </a:highlight>
                <a:latin typeface="SVN-Poppins"/>
              </a:rPr>
              <a:t>+ Bước nhảy đột biến - khi chất của sự vật, hiện tượng biến đổi mau chóng ở tất cả mọi bộ phận cơ bản của nó. </a:t>
            </a:r>
            <a:br>
              <a:rPr lang="vi-VN" dirty="0"/>
            </a:br>
            <a:r>
              <a:rPr lang="vi-VN" b="0" i="0" dirty="0">
                <a:effectLst/>
                <a:highlight>
                  <a:srgbClr val="FFFFFF"/>
                </a:highlight>
                <a:latin typeface="SVN-Poppins"/>
              </a:rPr>
              <a:t>+ Bước nhảy dần </a:t>
            </a:r>
            <a:r>
              <a:rPr lang="vi-VN" b="0" i="0" dirty="0" err="1">
                <a:effectLst/>
                <a:highlight>
                  <a:srgbClr val="FFFFFF"/>
                </a:highlight>
                <a:latin typeface="SVN-Poppins"/>
              </a:rPr>
              <a:t>dần</a:t>
            </a:r>
            <a:r>
              <a:rPr lang="vi-VN" b="0" i="0" dirty="0">
                <a:effectLst/>
                <a:highlight>
                  <a:srgbClr val="FFFFFF"/>
                </a:highlight>
                <a:latin typeface="SVN-Poppins"/>
              </a:rPr>
              <a:t> - là quá trình thay đổi về chất diễn ra do sự tích </a:t>
            </a:r>
            <a:r>
              <a:rPr lang="vi-VN" b="0" i="0" dirty="0" err="1">
                <a:effectLst/>
                <a:highlight>
                  <a:srgbClr val="FFFFFF"/>
                </a:highlight>
                <a:latin typeface="SVN-Poppins"/>
              </a:rPr>
              <a:t>luỹ</a:t>
            </a:r>
            <a:r>
              <a:rPr lang="vi-VN" b="0" i="0" dirty="0">
                <a:effectLst/>
                <a:highlight>
                  <a:srgbClr val="FFFFFF"/>
                </a:highlight>
                <a:latin typeface="SVN-Poppins"/>
              </a:rPr>
              <a:t> dần những yếu tố của chất mới và loại bỏ dần các yếu tố của chất cũ, làm cho sự vật, hiện tượng biến đổi chậm. </a:t>
            </a:r>
            <a:br>
              <a:rPr lang="vi-VN" dirty="0"/>
            </a:br>
            <a:r>
              <a:rPr lang="vi-VN" b="0" i="1" dirty="0">
                <a:solidFill>
                  <a:srgbClr val="0000FF"/>
                </a:solidFill>
                <a:effectLst/>
                <a:highlight>
                  <a:srgbClr val="FFFFFF"/>
                </a:highlight>
                <a:latin typeface="SVN-Poppins"/>
              </a:rPr>
              <a:t>Ví dụ : Quá trình học tập tích lũy từ </a:t>
            </a:r>
            <a:r>
              <a:rPr lang="vi-VN" b="0" i="1" dirty="0" err="1">
                <a:solidFill>
                  <a:srgbClr val="0000FF"/>
                </a:solidFill>
                <a:effectLst/>
                <a:highlight>
                  <a:srgbClr val="FFFFFF"/>
                </a:highlight>
                <a:latin typeface="SVN-Poppins"/>
              </a:rPr>
              <a:t>từ</a:t>
            </a:r>
            <a:r>
              <a:rPr lang="vi-VN" b="0" i="1" dirty="0">
                <a:solidFill>
                  <a:srgbClr val="0000FF"/>
                </a:solidFill>
                <a:effectLst/>
                <a:highlight>
                  <a:srgbClr val="FFFFFF"/>
                </a:highlight>
                <a:latin typeface="SVN-Poppins"/>
              </a:rPr>
              <a:t> cho đủ số tín chỉ để đủ điều kiện sang học kỳ mới là bước nhảy  dần </a:t>
            </a:r>
            <a:r>
              <a:rPr lang="vi-VN" b="0" i="1" dirty="0" err="1">
                <a:solidFill>
                  <a:srgbClr val="0000FF"/>
                </a:solidFill>
                <a:effectLst/>
                <a:highlight>
                  <a:srgbClr val="FFFFFF"/>
                </a:highlight>
                <a:latin typeface="SVN-Poppins"/>
              </a:rPr>
              <a:t>dần</a:t>
            </a:r>
            <a:r>
              <a:rPr lang="vi-VN" b="0" i="1" dirty="0">
                <a:solidFill>
                  <a:srgbClr val="0000FF"/>
                </a:solidFill>
                <a:effectLst/>
                <a:highlight>
                  <a:srgbClr val="FFFFFF"/>
                </a:highlight>
                <a:latin typeface="SVN-Poppins"/>
              </a:rPr>
              <a:t>. Trường hợp học vượt cấp là bước nhảy đột biến.</a:t>
            </a:r>
            <a:endParaRPr lang="vi-VN" b="0" i="0" dirty="0">
              <a:effectLst/>
              <a:highlight>
                <a:srgbClr val="FFFFFF"/>
              </a:highlight>
              <a:latin typeface="SVN-Poppins"/>
            </a:endParaRPr>
          </a:p>
          <a:p>
            <a:r>
              <a:rPr lang="vi-VN" b="0" i="0" dirty="0">
                <a:effectLst/>
                <a:highlight>
                  <a:srgbClr val="FFFFFF"/>
                </a:highlight>
                <a:latin typeface="SVN-Poppins"/>
              </a:rPr>
              <a:t>+ Bước nhảy toàn bộ - là những bước nhảy làm cho tất cả các mặt, các bộ phận, các yếu tố của sự vật, hiện tượng thay đổi. </a:t>
            </a:r>
            <a:br>
              <a:rPr lang="vi-VN" dirty="0"/>
            </a:br>
            <a:r>
              <a:rPr lang="vi-VN" b="0" i="1" dirty="0">
                <a:solidFill>
                  <a:srgbClr val="0000FF"/>
                </a:solidFill>
                <a:effectLst/>
                <a:highlight>
                  <a:srgbClr val="FFFFFF"/>
                </a:highlight>
                <a:latin typeface="SVN-Poppins"/>
              </a:rPr>
              <a:t>Ví dụ : Chiến thắng mùa xuân 1975, giải phóng hoàn toàn, đất nước bước sang thời kỳ mới.</a:t>
            </a:r>
            <a:br>
              <a:rPr lang="vi-VN" dirty="0"/>
            </a:br>
            <a:r>
              <a:rPr lang="vi-VN" b="0" i="0" dirty="0">
                <a:effectLst/>
                <a:highlight>
                  <a:srgbClr val="FFFFFF"/>
                </a:highlight>
                <a:latin typeface="SVN-Poppins"/>
              </a:rPr>
              <a:t>+ Bước nhảy cục bộ - là loại bước nhảy chỉ làm thay đổi một số mặt, một số yếu tố, một số bộ phận của sự vật, hiện tượng đó. </a:t>
            </a:r>
            <a:br>
              <a:rPr lang="vi-VN" dirty="0"/>
            </a:br>
            <a:r>
              <a:rPr lang="vi-VN" b="0" i="1" dirty="0">
                <a:solidFill>
                  <a:srgbClr val="0000FF"/>
                </a:solidFill>
                <a:effectLst/>
                <a:highlight>
                  <a:srgbClr val="FFFFFF"/>
                </a:highlight>
                <a:latin typeface="SVN-Poppins"/>
              </a:rPr>
              <a:t>Ví dụ : Dù xã hội đã hiện đại, bình đẳng nhưng 1 phần nhỏ vẫn chưa thay đổi, tồn tại tư tưởng trọng nam khinh nữ,…</a:t>
            </a:r>
            <a:br>
              <a:rPr lang="vi-VN" dirty="0"/>
            </a:br>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54</a:t>
            </a:fld>
            <a:endParaRPr lang="cs-CZ"/>
          </a:p>
        </p:txBody>
      </p:sp>
    </p:spTree>
    <p:extLst>
      <p:ext uri="{BB962C8B-B14F-4D97-AF65-F5344CB8AC3E}">
        <p14:creationId xmlns:p14="http://schemas.microsoft.com/office/powerpoint/2010/main" val="4216519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2290763" y="512763"/>
            <a:ext cx="4562475" cy="2566987"/>
          </a:xfrm>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a:t>
            </a:r>
            <a:r>
              <a:rPr lang="en-US" dirty="0" err="1"/>
              <a:t>muốn</a:t>
            </a:r>
            <a:r>
              <a:rPr lang="en-US" dirty="0"/>
              <a:t> </a:t>
            </a:r>
            <a:r>
              <a:rPr lang="en-US" dirty="0" err="1"/>
              <a:t>tập</a:t>
            </a:r>
            <a:r>
              <a:rPr lang="en-US" dirty="0"/>
              <a:t> </a:t>
            </a:r>
            <a:r>
              <a:rPr lang="en-US" dirty="0" err="1"/>
              <a:t>chơi</a:t>
            </a:r>
            <a:r>
              <a:rPr lang="en-US" dirty="0"/>
              <a:t> </a:t>
            </a:r>
            <a:r>
              <a:rPr lang="en-US" dirty="0" err="1"/>
              <a:t>bóng</a:t>
            </a:r>
            <a:r>
              <a:rPr lang="en-US" dirty="0"/>
              <a:t>. </a:t>
            </a:r>
            <a:r>
              <a:rPr lang="en-US" dirty="0" err="1"/>
              <a:t>Nhưng</a:t>
            </a:r>
            <a:r>
              <a:rPr lang="en-US" dirty="0"/>
              <a:t> do </a:t>
            </a:r>
            <a:r>
              <a:rPr lang="en-US" dirty="0" err="1"/>
              <a:t>chưa</a:t>
            </a:r>
            <a:r>
              <a:rPr lang="en-US" dirty="0"/>
              <a:t> </a:t>
            </a:r>
            <a:r>
              <a:rPr lang="en-US" dirty="0" err="1"/>
              <a:t>có</a:t>
            </a:r>
            <a:r>
              <a:rPr lang="en-US" dirty="0"/>
              <a:t> </a:t>
            </a:r>
            <a:r>
              <a:rPr lang="en-US" dirty="0" err="1"/>
              <a:t>kinh</a:t>
            </a:r>
            <a:r>
              <a:rPr lang="en-US" dirty="0"/>
              <a:t> </a:t>
            </a:r>
            <a:r>
              <a:rPr lang="en-US" dirty="0" err="1"/>
              <a:t>nghiệm</a:t>
            </a:r>
            <a:r>
              <a:rPr lang="en-US" dirty="0"/>
              <a:t> =&gt; </a:t>
            </a:r>
            <a:r>
              <a:rPr lang="en-US" dirty="0" err="1"/>
              <a:t>chất</a:t>
            </a:r>
            <a:r>
              <a:rPr lang="en-US" dirty="0"/>
              <a:t> ban </a:t>
            </a:r>
            <a:r>
              <a:rPr lang="en-US" dirty="0" err="1"/>
              <a:t>đầu</a:t>
            </a:r>
            <a:r>
              <a:rPr lang="en-US" dirty="0"/>
              <a:t> </a:t>
            </a:r>
            <a:r>
              <a:rPr lang="en-US" dirty="0" err="1"/>
              <a:t>là</a:t>
            </a:r>
            <a:r>
              <a:rPr lang="en-US" dirty="0"/>
              <a:t> </a:t>
            </a:r>
            <a:r>
              <a:rPr lang="en-US" dirty="0" err="1"/>
              <a:t>đá</a:t>
            </a:r>
            <a:r>
              <a:rPr lang="en-US" dirty="0"/>
              <a:t> </a:t>
            </a:r>
            <a:r>
              <a:rPr lang="en-US" dirty="0" err="1"/>
              <a:t>bóng</a:t>
            </a:r>
            <a:r>
              <a:rPr lang="en-US" dirty="0"/>
              <a:t> </a:t>
            </a:r>
            <a:r>
              <a:rPr lang="en-US" dirty="0" err="1"/>
              <a:t>dở</a:t>
            </a:r>
            <a:r>
              <a:rPr lang="en-US" dirty="0"/>
              <a:t>. Sau </a:t>
            </a:r>
            <a:r>
              <a:rPr lang="en-US" dirty="0" err="1"/>
              <a:t>một</a:t>
            </a:r>
            <a:r>
              <a:rPr lang="en-US" dirty="0"/>
              <a:t> </a:t>
            </a:r>
            <a:r>
              <a:rPr lang="en-US" dirty="0" err="1"/>
              <a:t>thời</a:t>
            </a:r>
            <a:r>
              <a:rPr lang="en-US" dirty="0"/>
              <a:t> </a:t>
            </a:r>
            <a:r>
              <a:rPr lang="en-US" dirty="0" err="1"/>
              <a:t>gian</a:t>
            </a:r>
            <a:r>
              <a:rPr lang="en-US" dirty="0"/>
              <a:t> </a:t>
            </a:r>
            <a:r>
              <a:rPr lang="en-US" dirty="0" err="1"/>
              <a:t>quyết</a:t>
            </a:r>
            <a:r>
              <a:rPr lang="en-US" dirty="0"/>
              <a:t> </a:t>
            </a:r>
            <a:r>
              <a:rPr lang="en-US" dirty="0" err="1"/>
              <a:t>tâm</a:t>
            </a:r>
            <a:r>
              <a:rPr lang="en-US" dirty="0"/>
              <a:t> </a:t>
            </a:r>
            <a:r>
              <a:rPr lang="en-US" dirty="0" err="1"/>
              <a:t>luyện</a:t>
            </a:r>
            <a:r>
              <a:rPr lang="en-US" dirty="0"/>
              <a:t> </a:t>
            </a:r>
            <a:r>
              <a:rPr lang="en-US" dirty="0" err="1"/>
              <a:t>tập</a:t>
            </a:r>
            <a:r>
              <a:rPr lang="en-US" dirty="0"/>
              <a:t> </a:t>
            </a:r>
            <a:r>
              <a:rPr lang="en-US" dirty="0" err="1"/>
              <a:t>đá</a:t>
            </a:r>
            <a:r>
              <a:rPr lang="en-US" dirty="0"/>
              <a:t> </a:t>
            </a:r>
            <a:r>
              <a:rPr lang="en-US" dirty="0" err="1"/>
              <a:t>bóng</a:t>
            </a:r>
            <a:r>
              <a:rPr lang="en-US" dirty="0"/>
              <a:t> </a:t>
            </a:r>
            <a:r>
              <a:rPr lang="en-US" dirty="0" err="1"/>
              <a:t>hằng</a:t>
            </a:r>
            <a:r>
              <a:rPr lang="en-US" dirty="0"/>
              <a:t> </a:t>
            </a:r>
            <a:r>
              <a:rPr lang="en-US" dirty="0" err="1"/>
              <a:t>ngày</a:t>
            </a:r>
            <a:r>
              <a:rPr lang="en-US" dirty="0"/>
              <a:t>, </a:t>
            </a:r>
            <a:r>
              <a:rPr lang="en-US" dirty="0" err="1"/>
              <a:t>thể</a:t>
            </a:r>
            <a:r>
              <a:rPr lang="en-US" dirty="0"/>
              <a:t> </a:t>
            </a:r>
            <a:r>
              <a:rPr lang="en-US" dirty="0" err="1"/>
              <a:t>lực</a:t>
            </a:r>
            <a:r>
              <a:rPr lang="en-US" dirty="0"/>
              <a:t>, </a:t>
            </a:r>
            <a:r>
              <a:rPr lang="en-US" dirty="0" err="1"/>
              <a:t>kỹ</a:t>
            </a:r>
            <a:r>
              <a:rPr lang="en-US" dirty="0"/>
              <a:t> </a:t>
            </a:r>
            <a:r>
              <a:rPr lang="en-US" dirty="0" err="1"/>
              <a:t>thuật</a:t>
            </a:r>
            <a:r>
              <a:rPr lang="en-US" dirty="0"/>
              <a:t>, </a:t>
            </a:r>
            <a:r>
              <a:rPr lang="en-US" dirty="0" err="1"/>
              <a:t>khả</a:t>
            </a:r>
            <a:r>
              <a:rPr lang="en-US" dirty="0"/>
              <a:t> </a:t>
            </a:r>
            <a:r>
              <a:rPr lang="en-US" dirty="0" err="1"/>
              <a:t>năng</a:t>
            </a:r>
            <a:r>
              <a:rPr lang="en-US" dirty="0"/>
              <a:t> </a:t>
            </a:r>
            <a:r>
              <a:rPr lang="en-US" dirty="0" err="1"/>
              <a:t>xử</a:t>
            </a:r>
            <a:r>
              <a:rPr lang="en-US" dirty="0"/>
              <a:t> </a:t>
            </a:r>
            <a:r>
              <a:rPr lang="en-US" dirty="0" err="1"/>
              <a:t>lí</a:t>
            </a:r>
            <a:r>
              <a:rPr lang="en-US" dirty="0"/>
              <a:t> </a:t>
            </a:r>
            <a:r>
              <a:rPr lang="en-US" dirty="0" err="1"/>
              <a:t>tình</a:t>
            </a:r>
            <a:r>
              <a:rPr lang="en-US" dirty="0"/>
              <a:t> </a:t>
            </a:r>
            <a:r>
              <a:rPr lang="en-US" dirty="0" err="1"/>
              <a:t>huống</a:t>
            </a:r>
            <a:r>
              <a:rPr lang="en-US" dirty="0"/>
              <a:t> </a:t>
            </a:r>
            <a:r>
              <a:rPr lang="en-US" dirty="0" err="1"/>
              <a:t>của</a:t>
            </a:r>
            <a:r>
              <a:rPr lang="en-US" dirty="0"/>
              <a:t> A tang </a:t>
            </a:r>
            <a:r>
              <a:rPr lang="en-US" dirty="0" err="1"/>
              <a:t>lên</a:t>
            </a:r>
            <a:r>
              <a:rPr lang="en-US" dirty="0"/>
              <a:t> </a:t>
            </a:r>
            <a:r>
              <a:rPr lang="en-US" dirty="0" err="1"/>
              <a:t>đáng</a:t>
            </a:r>
            <a:r>
              <a:rPr lang="en-US" dirty="0"/>
              <a:t> </a:t>
            </a:r>
            <a:r>
              <a:rPr lang="en-US" dirty="0" err="1"/>
              <a:t>kể</a:t>
            </a:r>
            <a:r>
              <a:rPr lang="en-US" dirty="0"/>
              <a:t>. A </a:t>
            </a:r>
            <a:r>
              <a:rPr lang="en-US" dirty="0" err="1"/>
              <a:t>đã</a:t>
            </a:r>
            <a:r>
              <a:rPr lang="en-US" dirty="0"/>
              <a:t> </a:t>
            </a:r>
            <a:r>
              <a:rPr lang="en-US" dirty="0" err="1"/>
              <a:t>thuần</a:t>
            </a:r>
            <a:r>
              <a:rPr lang="en-US" dirty="0"/>
              <a:t> </a:t>
            </a:r>
            <a:r>
              <a:rPr lang="en-US" dirty="0" err="1"/>
              <a:t>thục</a:t>
            </a:r>
            <a:r>
              <a:rPr lang="en-US" dirty="0"/>
              <a:t> </a:t>
            </a:r>
            <a:r>
              <a:rPr lang="en-US" dirty="0" err="1"/>
              <a:t>đá</a:t>
            </a:r>
            <a:r>
              <a:rPr lang="en-US" dirty="0"/>
              <a:t> </a:t>
            </a:r>
            <a:r>
              <a:rPr lang="en-US" dirty="0" err="1"/>
              <a:t>bóng</a:t>
            </a:r>
            <a:r>
              <a:rPr lang="en-US" dirty="0"/>
              <a:t> </a:t>
            </a:r>
            <a:r>
              <a:rPr lang="en-US" dirty="0" err="1"/>
              <a:t>bằng</a:t>
            </a:r>
            <a:r>
              <a:rPr lang="en-US" dirty="0"/>
              <a:t> </a:t>
            </a:r>
            <a:r>
              <a:rPr lang="en-US" dirty="0" err="1"/>
              <a:t>cách</a:t>
            </a:r>
            <a:r>
              <a:rPr lang="en-US" dirty="0"/>
              <a:t> </a:t>
            </a:r>
            <a:r>
              <a:rPr lang="en-US" dirty="0" err="1"/>
              <a:t>tích</a:t>
            </a:r>
            <a:r>
              <a:rPr lang="en-US" dirty="0"/>
              <a:t> </a:t>
            </a:r>
            <a:r>
              <a:rPr lang="en-US" dirty="0" err="1"/>
              <a:t>lũy</a:t>
            </a:r>
            <a:r>
              <a:rPr lang="en-US" dirty="0"/>
              <a:t> </a:t>
            </a:r>
            <a:r>
              <a:rPr lang="en-US" dirty="0" err="1"/>
              <a:t>về</a:t>
            </a:r>
            <a:r>
              <a:rPr lang="en-US" dirty="0"/>
              <a:t> </a:t>
            </a:r>
            <a:r>
              <a:rPr lang="en-US" dirty="0" err="1"/>
              <a:t>lượng</a:t>
            </a:r>
            <a:r>
              <a:rPr lang="en-US" dirty="0"/>
              <a:t> (ở </a:t>
            </a:r>
            <a:r>
              <a:rPr lang="en-US" dirty="0" err="1"/>
              <a:t>đây</a:t>
            </a:r>
            <a:r>
              <a:rPr lang="en-US" dirty="0"/>
              <a:t> </a:t>
            </a:r>
            <a:r>
              <a:rPr lang="en-US" dirty="0" err="1"/>
              <a:t>là</a:t>
            </a:r>
            <a:r>
              <a:rPr lang="en-US" dirty="0"/>
              <a:t> </a:t>
            </a:r>
            <a:r>
              <a:rPr lang="en-US" dirty="0" err="1"/>
              <a:t>thời</a:t>
            </a:r>
            <a:r>
              <a:rPr lang="en-US" dirty="0"/>
              <a:t> </a:t>
            </a:r>
            <a:r>
              <a:rPr lang="en-US" dirty="0" err="1"/>
              <a:t>gian</a:t>
            </a:r>
            <a:r>
              <a:rPr lang="en-US" dirty="0"/>
              <a:t> </a:t>
            </a:r>
            <a:r>
              <a:rPr lang="en-US" dirty="0" err="1"/>
              <a:t>luyện</a:t>
            </a:r>
            <a:r>
              <a:rPr lang="en-US" dirty="0"/>
              <a:t> </a:t>
            </a:r>
            <a:r>
              <a:rPr lang="en-US" dirty="0" err="1"/>
              <a:t>tập</a:t>
            </a:r>
            <a:r>
              <a:rPr lang="en-US" dirty="0"/>
              <a:t>, </a:t>
            </a:r>
            <a:r>
              <a:rPr lang="en-US" dirty="0" err="1"/>
              <a:t>kinh</a:t>
            </a:r>
            <a:r>
              <a:rPr lang="en-US" dirty="0"/>
              <a:t> </a:t>
            </a:r>
            <a:r>
              <a:rPr lang="en-US" dirty="0" err="1"/>
              <a:t>nghiệm</a:t>
            </a:r>
            <a:r>
              <a:rPr lang="en-US" dirty="0"/>
              <a:t>, </a:t>
            </a:r>
            <a:r>
              <a:rPr lang="en-US" dirty="0" err="1"/>
              <a:t>trải</a:t>
            </a:r>
            <a:r>
              <a:rPr lang="en-US" dirty="0"/>
              <a:t> </a:t>
            </a:r>
            <a:r>
              <a:rPr lang="en-US" dirty="0" err="1"/>
              <a:t>nghiệm</a:t>
            </a:r>
            <a:r>
              <a:rPr lang="en-US" dirty="0"/>
              <a:t> </a:t>
            </a:r>
            <a:r>
              <a:rPr lang="en-US" dirty="0" err="1"/>
              <a:t>của</a:t>
            </a:r>
            <a:r>
              <a:rPr lang="en-US" dirty="0"/>
              <a:t> A) </a:t>
            </a:r>
            <a:r>
              <a:rPr lang="en-US" dirty="0" err="1"/>
              <a:t>nên</a:t>
            </a:r>
            <a:r>
              <a:rPr lang="en-US" dirty="0"/>
              <a:t> A </a:t>
            </a:r>
            <a:r>
              <a:rPr lang="en-US" dirty="0" err="1"/>
              <a:t>đã</a:t>
            </a:r>
            <a:r>
              <a:rPr lang="en-US" dirty="0"/>
              <a:t> </a:t>
            </a:r>
            <a:r>
              <a:rPr lang="en-US" dirty="0" err="1"/>
              <a:t>thành</a:t>
            </a:r>
            <a:r>
              <a:rPr lang="en-US" dirty="0"/>
              <a:t> </a:t>
            </a:r>
            <a:r>
              <a:rPr lang="en-US" dirty="0" err="1"/>
              <a:t>công</a:t>
            </a:r>
            <a:r>
              <a:rPr lang="en-US" dirty="0"/>
              <a:t> </a:t>
            </a:r>
            <a:r>
              <a:rPr lang="en-US" dirty="0" err="1"/>
              <a:t>trở</a:t>
            </a:r>
            <a:r>
              <a:rPr lang="en-US" dirty="0"/>
              <a:t> </a:t>
            </a:r>
            <a:r>
              <a:rPr lang="en-US" dirty="0" err="1"/>
              <a:t>thành</a:t>
            </a:r>
            <a:r>
              <a:rPr lang="en-US" dirty="0"/>
              <a:t> </a:t>
            </a:r>
            <a:r>
              <a:rPr lang="en-US" dirty="0" err="1"/>
              <a:t>người</a:t>
            </a:r>
            <a:r>
              <a:rPr lang="en-US" dirty="0"/>
              <a:t> </a:t>
            </a:r>
            <a:r>
              <a:rPr lang="en-US" dirty="0" err="1"/>
              <a:t>đá</a:t>
            </a:r>
            <a:r>
              <a:rPr lang="en-US" dirty="0"/>
              <a:t> </a:t>
            </a:r>
            <a:r>
              <a:rPr lang="en-US" dirty="0" err="1"/>
              <a:t>bóng</a:t>
            </a:r>
            <a:r>
              <a:rPr lang="en-US" dirty="0"/>
              <a:t> hay.</a:t>
            </a:r>
            <a:endParaRPr lang="vi-VN" dirty="0"/>
          </a:p>
          <a:p>
            <a:endParaRPr lang="vi-VN" dirty="0"/>
          </a:p>
        </p:txBody>
      </p:sp>
      <p:sp>
        <p:nvSpPr>
          <p:cNvPr id="4" name="Chỗ dành sẵn cho Số hiệu Bản chiếu 3"/>
          <p:cNvSpPr>
            <a:spLocks noGrp="1"/>
          </p:cNvSpPr>
          <p:nvPr>
            <p:ph type="sldNum" sz="quarter" idx="5"/>
          </p:nvPr>
        </p:nvSpPr>
        <p:spPr/>
        <p:txBody>
          <a:bodyPr/>
          <a:lstStyle/>
          <a:p>
            <a:fld id="{871B2431-D351-4C6E-A3CF-9DFAC0E3E050}" type="slidenum">
              <a:rPr lang="cs-CZ" smtClean="0"/>
              <a:t>56</a:t>
            </a:fld>
            <a:endParaRPr lang="cs-CZ"/>
          </a:p>
        </p:txBody>
      </p:sp>
    </p:spTree>
    <p:extLst>
      <p:ext uri="{BB962C8B-B14F-4D97-AF65-F5344CB8AC3E}">
        <p14:creationId xmlns:p14="http://schemas.microsoft.com/office/powerpoint/2010/main" val="4226489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ct val="107000"/>
              </a:lnSpc>
              <a:spcAft>
                <a:spcPts val="800"/>
              </a:spcAft>
            </a:pP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Vị</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trí</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vai</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trò</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quy</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luật</a:t>
            </a:r>
            <a:r>
              <a:rPr lang="en-US" sz="1800"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vi-V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Đây</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ba</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quy</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luật</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cơ</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bản</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phép</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biện</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chứng</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duy</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vật</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nó</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chỉ</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ra</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cách</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thức</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phát</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triển</a:t>
            </a:r>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a:t>
            </a:r>
            <a:endParaRPr lang="vi-V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Mối</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quan</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biện</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chứng</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giữa</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chất</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và</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i="1" dirty="0">
                <a:solidFill>
                  <a:srgbClr val="0B769F"/>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vi-V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Mối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quan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giữa</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khái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niệm</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cấu</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thành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quy</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luật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chỉ</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ra</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rằng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mỗi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tượng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nhất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giữa</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hai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mặt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chất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chúng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tác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biện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chứng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lẫn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theo</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chế</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khi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tượng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đang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tồn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tại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chất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nhất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ở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nhưng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cũng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phạm</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vi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đó</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chất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tác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lẫn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làm</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tượng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dần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biến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đổi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bắt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lượng</a:t>
            </a:r>
            <a:endParaRPr lang="vi-VN" sz="1800" dirty="0">
              <a:effectLst/>
              <a:latin typeface="Aptos" panose="020B0004020202020204" pitchFamily="34" charset="0"/>
              <a:ea typeface="Aptos" panose="020B0004020202020204" pitchFamily="34" charset="0"/>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57</a:t>
            </a:fld>
            <a:endParaRPr lang="cs-CZ"/>
          </a:p>
        </p:txBody>
      </p:sp>
    </p:spTree>
    <p:extLst>
      <p:ext uri="{BB962C8B-B14F-4D97-AF65-F5344CB8AC3E}">
        <p14:creationId xmlns:p14="http://schemas.microsoft.com/office/powerpoint/2010/main" val="3010928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Khi </a:t>
            </a:r>
            <a:r>
              <a:rPr lang="en-US" dirty="0" err="1"/>
              <a:t>quả</a:t>
            </a:r>
            <a:r>
              <a:rPr lang="en-US" dirty="0"/>
              <a:t> </a:t>
            </a:r>
            <a:r>
              <a:rPr lang="en-US" dirty="0" err="1"/>
              <a:t>trứng</a:t>
            </a:r>
            <a:r>
              <a:rPr lang="en-US" dirty="0"/>
              <a:t> </a:t>
            </a:r>
            <a:r>
              <a:rPr lang="en-US" dirty="0" err="1"/>
              <a:t>nở</a:t>
            </a:r>
            <a:r>
              <a:rPr lang="en-US" dirty="0"/>
              <a:t> </a:t>
            </a:r>
            <a:r>
              <a:rPr lang="en-US" dirty="0" err="1"/>
              <a:t>ra</a:t>
            </a:r>
            <a:r>
              <a:rPr lang="en-US" dirty="0"/>
              <a:t> con </a:t>
            </a:r>
            <a:r>
              <a:rPr lang="en-US" dirty="0" err="1"/>
              <a:t>gà</a:t>
            </a:r>
            <a:r>
              <a:rPr lang="en-US" dirty="0"/>
              <a:t> con </a:t>
            </a:r>
            <a:r>
              <a:rPr lang="en-US" dirty="0" err="1"/>
              <a:t>thì</a:t>
            </a:r>
            <a:r>
              <a:rPr lang="en-US" dirty="0"/>
              <a:t> </a:t>
            </a:r>
            <a:r>
              <a:rPr lang="en-US" dirty="0" err="1"/>
              <a:t>gà</a:t>
            </a:r>
            <a:r>
              <a:rPr lang="en-US" dirty="0"/>
              <a:t> con </a:t>
            </a:r>
            <a:r>
              <a:rPr lang="en-US" dirty="0" err="1"/>
              <a:t>có</a:t>
            </a:r>
            <a:r>
              <a:rPr lang="en-US" dirty="0"/>
              <a:t> </a:t>
            </a:r>
            <a:r>
              <a:rPr lang="en-US" dirty="0" err="1"/>
              <a:t>hàng</a:t>
            </a:r>
            <a:r>
              <a:rPr lang="en-US" dirty="0"/>
              <a:t> </a:t>
            </a:r>
            <a:r>
              <a:rPr lang="en-US" dirty="0" err="1"/>
              <a:t>loạt</a:t>
            </a:r>
            <a:r>
              <a:rPr lang="en-US" dirty="0"/>
              <a:t> </a:t>
            </a:r>
            <a:r>
              <a:rPr lang="en-US" dirty="0" err="1"/>
              <a:t>những</a:t>
            </a:r>
            <a:r>
              <a:rPr lang="en-US" dirty="0"/>
              <a:t> </a:t>
            </a:r>
            <a:r>
              <a:rPr lang="en-US" dirty="0" err="1"/>
              <a:t>thuộc</a:t>
            </a:r>
            <a:r>
              <a:rPr lang="en-US" dirty="0"/>
              <a:t> </a:t>
            </a:r>
            <a:r>
              <a:rPr lang="en-US" dirty="0" err="1"/>
              <a:t>tính</a:t>
            </a:r>
            <a:r>
              <a:rPr lang="en-US" dirty="0"/>
              <a:t> </a:t>
            </a:r>
            <a:r>
              <a:rPr lang="en-US" dirty="0" err="1"/>
              <a:t>vật</a:t>
            </a:r>
            <a:r>
              <a:rPr lang="en-US" dirty="0"/>
              <a:t> </a:t>
            </a:r>
            <a:r>
              <a:rPr lang="en-US" dirty="0" err="1"/>
              <a:t>lí</a:t>
            </a:r>
            <a:r>
              <a:rPr lang="en-US" dirty="0"/>
              <a:t>, </a:t>
            </a:r>
            <a:r>
              <a:rPr lang="en-US" dirty="0" err="1"/>
              <a:t>hóa</a:t>
            </a:r>
            <a:r>
              <a:rPr lang="en-US" dirty="0"/>
              <a:t> </a:t>
            </a:r>
            <a:r>
              <a:rPr lang="en-US" dirty="0" err="1"/>
              <a:t>học</a:t>
            </a:r>
            <a:r>
              <a:rPr lang="en-US" dirty="0"/>
              <a:t> hay </a:t>
            </a:r>
            <a:r>
              <a:rPr lang="en-US" dirty="0" err="1"/>
              <a:t>sinh</a:t>
            </a:r>
            <a:r>
              <a:rPr lang="en-US" dirty="0"/>
              <a:t> </a:t>
            </a:r>
            <a:r>
              <a:rPr lang="en-US" dirty="0" err="1"/>
              <a:t>học</a:t>
            </a:r>
            <a:r>
              <a:rPr lang="en-US" dirty="0"/>
              <a:t> </a:t>
            </a:r>
            <a:r>
              <a:rPr lang="en-US" dirty="0" err="1"/>
              <a:t>khác</a:t>
            </a:r>
            <a:r>
              <a:rPr lang="en-US" dirty="0"/>
              <a:t> </a:t>
            </a:r>
            <a:r>
              <a:rPr lang="en-US" dirty="0" err="1"/>
              <a:t>với</a:t>
            </a:r>
            <a:r>
              <a:rPr lang="en-US" dirty="0"/>
              <a:t> </a:t>
            </a:r>
            <a:r>
              <a:rPr lang="en-US" dirty="0" err="1"/>
              <a:t>quả</a:t>
            </a:r>
            <a:r>
              <a:rPr lang="en-US" dirty="0"/>
              <a:t> </a:t>
            </a:r>
            <a:r>
              <a:rPr lang="en-US" dirty="0" err="1"/>
              <a:t>trứng</a:t>
            </a:r>
            <a:r>
              <a:rPr lang="en-US" dirty="0"/>
              <a:t>. </a:t>
            </a:r>
            <a:r>
              <a:rPr lang="en-US" dirty="0" err="1"/>
              <a:t>Và</a:t>
            </a:r>
            <a:r>
              <a:rPr lang="en-US" dirty="0"/>
              <a:t> </a:t>
            </a:r>
            <a:r>
              <a:rPr lang="en-US" dirty="0" err="1"/>
              <a:t>tất</a:t>
            </a:r>
            <a:r>
              <a:rPr lang="en-US" dirty="0"/>
              <a:t> </a:t>
            </a:r>
            <a:r>
              <a:rPr lang="en-US" dirty="0" err="1"/>
              <a:t>nhiên</a:t>
            </a:r>
            <a:r>
              <a:rPr lang="en-US" dirty="0"/>
              <a:t> </a:t>
            </a:r>
            <a:r>
              <a:rPr lang="en-US" dirty="0" err="1"/>
              <a:t>gắn</a:t>
            </a:r>
            <a:r>
              <a:rPr lang="en-US" dirty="0"/>
              <a:t> </a:t>
            </a:r>
            <a:r>
              <a:rPr lang="en-US" dirty="0" err="1"/>
              <a:t>liền</a:t>
            </a:r>
            <a:r>
              <a:rPr lang="en-US" dirty="0"/>
              <a:t> </a:t>
            </a:r>
            <a:r>
              <a:rPr lang="en-US" dirty="0" err="1"/>
              <a:t>với</a:t>
            </a:r>
            <a:r>
              <a:rPr lang="en-US" dirty="0"/>
              <a:t> </a:t>
            </a:r>
            <a:r>
              <a:rPr lang="en-US" dirty="0" err="1"/>
              <a:t>những</a:t>
            </a:r>
            <a:r>
              <a:rPr lang="en-US" dirty="0"/>
              <a:t> </a:t>
            </a:r>
            <a:r>
              <a:rPr lang="en-US" dirty="0" err="1"/>
              <a:t>thuộc</a:t>
            </a:r>
            <a:r>
              <a:rPr lang="en-US" dirty="0"/>
              <a:t> </a:t>
            </a:r>
            <a:r>
              <a:rPr lang="en-US" dirty="0" err="1"/>
              <a:t>tính</a:t>
            </a:r>
            <a:r>
              <a:rPr lang="en-US" dirty="0"/>
              <a:t> </a:t>
            </a:r>
            <a:r>
              <a:rPr lang="en-US" dirty="0" err="1"/>
              <a:t>mới</a:t>
            </a:r>
            <a:r>
              <a:rPr lang="en-US" dirty="0"/>
              <a:t> </a:t>
            </a:r>
            <a:r>
              <a:rPr lang="en-US" dirty="0" err="1"/>
              <a:t>là</a:t>
            </a:r>
            <a:r>
              <a:rPr lang="en-US" dirty="0"/>
              <a:t> </a:t>
            </a:r>
            <a:r>
              <a:rPr lang="en-US" dirty="0" err="1"/>
              <a:t>những</a:t>
            </a:r>
            <a:r>
              <a:rPr lang="en-US" dirty="0"/>
              <a:t> </a:t>
            </a:r>
            <a:r>
              <a:rPr lang="en-US" dirty="0" err="1"/>
              <a:t>lượng</a:t>
            </a:r>
            <a:r>
              <a:rPr lang="en-US" dirty="0"/>
              <a:t> </a:t>
            </a:r>
            <a:r>
              <a:rPr lang="en-US" dirty="0" err="1"/>
              <a:t>mới</a:t>
            </a:r>
            <a:r>
              <a:rPr lang="en-US" dirty="0"/>
              <a:t>.</a:t>
            </a:r>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58</a:t>
            </a:fld>
            <a:endParaRPr lang="cs-CZ"/>
          </a:p>
        </p:txBody>
      </p:sp>
    </p:spTree>
    <p:extLst>
      <p:ext uri="{BB962C8B-B14F-4D97-AF65-F5344CB8AC3E}">
        <p14:creationId xmlns:p14="http://schemas.microsoft.com/office/powerpoint/2010/main" val="3670550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60</a:t>
            </a:fld>
            <a:endParaRPr lang="cs-CZ"/>
          </a:p>
        </p:txBody>
      </p:sp>
    </p:spTree>
    <p:extLst>
      <p:ext uri="{BB962C8B-B14F-4D97-AF65-F5344CB8AC3E}">
        <p14:creationId xmlns:p14="http://schemas.microsoft.com/office/powerpoint/2010/main" val="5566436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61</a:t>
            </a:fld>
            <a:endParaRPr lang="cs-CZ"/>
          </a:p>
        </p:txBody>
      </p:sp>
    </p:spTree>
    <p:extLst>
      <p:ext uri="{BB962C8B-B14F-4D97-AF65-F5344CB8AC3E}">
        <p14:creationId xmlns:p14="http://schemas.microsoft.com/office/powerpoint/2010/main" val="3402666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62</a:t>
            </a:fld>
            <a:endParaRPr lang="cs-CZ"/>
          </a:p>
        </p:txBody>
      </p:sp>
    </p:spTree>
    <p:extLst>
      <p:ext uri="{BB962C8B-B14F-4D97-AF65-F5344CB8AC3E}">
        <p14:creationId xmlns:p14="http://schemas.microsoft.com/office/powerpoint/2010/main" val="32786462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Trong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nhận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cũng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như</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tiễn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muốn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làm</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biến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đổi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về</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chất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thì</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phải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từng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bước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tích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luỹ</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dần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về</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tránh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tư</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tưởng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nóng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vội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chủ</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quan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duy</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ý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chí</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tuân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thủ</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quy</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luật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khách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quan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a:t>
            </a:r>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63</a:t>
            </a:fld>
            <a:endParaRPr lang="cs-CZ"/>
          </a:p>
        </p:txBody>
      </p:sp>
    </p:spTree>
    <p:extLst>
      <p:ext uri="{BB962C8B-B14F-4D97-AF65-F5344CB8AC3E}">
        <p14:creationId xmlns:p14="http://schemas.microsoft.com/office/powerpoint/2010/main" val="795307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nghĩa</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nó</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chưa</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chuyển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hóa</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thành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sự</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hiện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tượng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thì</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nó</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vẫn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chưa</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thay</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đổi</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11707238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Chưa</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đủ</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vốn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chưa</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tích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lũy</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kiến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về</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kinh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doanh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cung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ứng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marketing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mà</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khởi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nghiệp</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=&gt;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chưa</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tích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lũy</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đủ</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mà</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bước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nhảy</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=&gt;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khó</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tránh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khỏi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thất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bại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sz="1800" dirty="0">
              <a:effectLst/>
              <a:latin typeface="Aptos" panose="020B0004020202020204" pitchFamily="34" charset="0"/>
              <a:ea typeface="Aptos" panose="020B0004020202020204" pitchFamily="34" charset="0"/>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64</a:t>
            </a:fld>
            <a:endParaRPr lang="cs-CZ"/>
          </a:p>
        </p:txBody>
      </p:sp>
    </p:spTree>
    <p:extLst>
      <p:ext uri="{BB962C8B-B14F-4D97-AF65-F5344CB8AC3E}">
        <p14:creationId xmlns:p14="http://schemas.microsoft.com/office/powerpoint/2010/main" val="768932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Khi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tích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luỹ</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đủ</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về</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điều</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kiện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chín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muồi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thì</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cần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phải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mạnh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dạn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quyết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tâm</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hoặc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điều</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kiện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bước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nhảy</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kịp</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thời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chuyển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thay</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đổi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về</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thành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thay</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đổi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về</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chất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tránh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tư</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tưởng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bảo</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thủ</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trì</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trệ</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sợ</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hoặc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ngại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cái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mới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sz="18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Symbol" panose="020B0502040204020203" pitchFamily="34" charset="0"/>
                <a:ea typeface="Aptos" panose="020B0004020202020204" pitchFamily="34" charset="0"/>
                <a:cs typeface="Segoe UI Symbol" panose="020B0502040204020203" pitchFamily="34" charset="0"/>
              </a:rPr>
              <a: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Chủ</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nhận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hành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phải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biết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nắm</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bắt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thời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bước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nhảy</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đúng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lúc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đúng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nơi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khi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hội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đủ</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điều</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kiện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tránh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chống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cả</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hai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khuynh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hướng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hữu</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khuynh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lẫn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tả</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khuynh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a:t>
            </a:r>
            <a:endParaRPr lang="vi-VN" sz="1800" dirty="0">
              <a:effectLst/>
              <a:latin typeface="Aptos" panose="020B0004020202020204" pitchFamily="34" charset="0"/>
              <a:ea typeface="Aptos" panose="020B0004020202020204" pitchFamily="34" charset="0"/>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65</a:t>
            </a:fld>
            <a:endParaRPr lang="cs-CZ"/>
          </a:p>
        </p:txBody>
      </p:sp>
    </p:spTree>
    <p:extLst>
      <p:ext uri="{BB962C8B-B14F-4D97-AF65-F5344CB8AC3E}">
        <p14:creationId xmlns:p14="http://schemas.microsoft.com/office/powerpoint/2010/main" val="29532524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Trong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tiễn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còn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phải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biết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vận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linh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bước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nhảy</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phù</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hợp</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từng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điều</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kiện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cụ</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khách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quan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chủ</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quan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nhằm</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đạt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hiệu</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quả</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tối</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ưu</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a:t>
            </a:r>
            <a:endParaRPr lang="vi-VN" sz="1800" dirty="0">
              <a:effectLst/>
              <a:latin typeface="Aptos" panose="020B0004020202020204" pitchFamily="34" charset="0"/>
              <a:ea typeface="Aptos" panose="020B0004020202020204" pitchFamily="34" charset="0"/>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66</a:t>
            </a:fld>
            <a:endParaRPr lang="cs-CZ"/>
          </a:p>
        </p:txBody>
      </p:sp>
    </p:spTree>
    <p:extLst>
      <p:ext uri="{BB962C8B-B14F-4D97-AF65-F5344CB8AC3E}">
        <p14:creationId xmlns:p14="http://schemas.microsoft.com/office/powerpoint/2010/main" val="42212050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effectLst/>
                <a:latin typeface="Times New Roman" panose="02020603050405020304" pitchFamily="18" charset="0"/>
                <a:ea typeface="Aptos" panose="020B0004020202020204" pitchFamily="34" charset="0"/>
                <a:cs typeface="Times New Roman" panose="02020603050405020304" pitchFamily="18" charset="0"/>
              </a:rPr>
              <a:t>**Bước nhảy toàn bộ**: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effectLst/>
                <a:latin typeface="Times New Roman" panose="02020603050405020304" pitchFamily="18" charset="0"/>
                <a:ea typeface="Aptos" panose="020B0004020202020204" pitchFamily="34" charset="0"/>
                <a:cs typeface="Times New Roman" panose="02020603050405020304" pitchFamily="18" charset="0"/>
              </a:rPr>
              <a:t>**Khi nên sử dụng**: Khi các sinh viên có nền tảng tiếng Anh khá vững chắc, có đủ thời gian và tài nguyên để tập trung hoàn toàn vào việc học tiếng Anh.   </a:t>
            </a: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67</a:t>
            </a:fld>
            <a:endParaRPr lang="cs-CZ"/>
          </a:p>
        </p:txBody>
      </p:sp>
    </p:spTree>
    <p:extLst>
      <p:ext uri="{BB962C8B-B14F-4D97-AF65-F5344CB8AC3E}">
        <p14:creationId xmlns:p14="http://schemas.microsoft.com/office/powerpoint/2010/main" val="20531396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effectLst/>
                <a:latin typeface="Times New Roman" panose="02020603050405020304" pitchFamily="18" charset="0"/>
                <a:ea typeface="Aptos" panose="020B0004020202020204" pitchFamily="34" charset="0"/>
                <a:cs typeface="Times New Roman" panose="02020603050405020304" pitchFamily="18" charset="0"/>
              </a:rPr>
              <a:t>**Lợi ích**: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Times New Roman" panose="02020603050405020304" pitchFamily="18" charset="0"/>
                <a:ea typeface="Aptos" panose="020B0004020202020204" pitchFamily="34" charset="0"/>
                <a:cs typeface="Times New Roman" panose="02020603050405020304" pitchFamily="18" charset="0"/>
              </a:rPr>
              <a:t>Tiến bộ nhanh chóng nhờ vào việc tập trung cao độ và thời gian học liên tục.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Times New Roman" panose="02020603050405020304" pitchFamily="18" charset="0"/>
                <a:ea typeface="Aptos" panose="020B0004020202020204" pitchFamily="34" charset="0"/>
                <a:cs typeface="Times New Roman" panose="02020603050405020304" pitchFamily="18" charset="0"/>
              </a:rPr>
              <a:t>Tăng cường khả năng tiếng Anh toàn diện trong thời gian ngắn.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effectLst/>
                <a:latin typeface="Times New Roman" panose="02020603050405020304" pitchFamily="18" charset="0"/>
                <a:ea typeface="Aptos" panose="020B0004020202020204" pitchFamily="34" charset="0"/>
                <a:cs typeface="Times New Roman" panose="02020603050405020304" pitchFamily="18" charset="0"/>
              </a:rPr>
              <a:t> **Ví dụ cụ thể**: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effectLst/>
                <a:latin typeface="Times New Roman" panose="02020603050405020304" pitchFamily="18" charset="0"/>
                <a:ea typeface="Aptos" panose="020B0004020202020204" pitchFamily="34" charset="0"/>
                <a:cs typeface="Times New Roman" panose="02020603050405020304" pitchFamily="18" charset="0"/>
              </a:rPr>
              <a:t>Nhóm sinh viên này quyết định tham gia một khóa học TOEFL cấp tốc trong suốt 3 tháng. Họ dành 6-8 giờ mỗi ngày để học tiếng Anh, bao gồm các kỹ năng nghe, nói, đọc, viết và luyện đề thi. Nhờ vào sự tập trung và cam kết cao độ, các sinh viên nhanh chóng nâng cao khả năng tiếng Anh của mình và đạt điểm cao trong kỳ thi TOEFL.</a:t>
            </a:r>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68</a:t>
            </a:fld>
            <a:endParaRPr lang="cs-CZ"/>
          </a:p>
        </p:txBody>
      </p:sp>
    </p:spTree>
    <p:extLst>
      <p:ext uri="{BB962C8B-B14F-4D97-AF65-F5344CB8AC3E}">
        <p14:creationId xmlns:p14="http://schemas.microsoft.com/office/powerpoint/2010/main" val="38678674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effectLst/>
                <a:latin typeface="Times New Roman" panose="02020603050405020304" pitchFamily="18" charset="0"/>
                <a:ea typeface="Aptos" panose="020B0004020202020204" pitchFamily="34" charset="0"/>
                <a:cs typeface="Times New Roman" panose="02020603050405020304" pitchFamily="18" charset="0"/>
              </a:rPr>
              <a:t>**Bước nhảy cục bộ**: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effectLst/>
                <a:latin typeface="Times New Roman" panose="02020603050405020304" pitchFamily="18" charset="0"/>
                <a:ea typeface="Aptos" panose="020B0004020202020204" pitchFamily="34" charset="0"/>
                <a:cs typeface="Times New Roman" panose="02020603050405020304" pitchFamily="18" charset="0"/>
              </a:rPr>
              <a:t>**Khi nên sử dụng**: Khi các sinh viên có thời gian hạn chế, hoặc khi họ muốn học một cách từ </a:t>
            </a:r>
            <a:r>
              <a:rPr lang="vi-VN" sz="18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vi-VN" sz="1800" dirty="0">
                <a:effectLst/>
                <a:latin typeface="Times New Roman" panose="02020603050405020304" pitchFamily="18" charset="0"/>
                <a:ea typeface="Aptos" panose="020B0004020202020204" pitchFamily="34" charset="0"/>
                <a:cs typeface="Times New Roman" panose="02020603050405020304" pitchFamily="18" charset="0"/>
              </a:rPr>
              <a:t> để đảm bảo tiếp thu tốt nhất các kiến thức và kỹ năng mới.</a:t>
            </a:r>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69</a:t>
            </a:fld>
            <a:endParaRPr lang="cs-CZ"/>
          </a:p>
        </p:txBody>
      </p:sp>
    </p:spTree>
    <p:extLst>
      <p:ext uri="{BB962C8B-B14F-4D97-AF65-F5344CB8AC3E}">
        <p14:creationId xmlns:p14="http://schemas.microsoft.com/office/powerpoint/2010/main" val="14110335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effectLst/>
                <a:latin typeface="Times New Roman" panose="02020603050405020304" pitchFamily="18" charset="0"/>
                <a:ea typeface="Aptos" panose="020B0004020202020204" pitchFamily="34" charset="0"/>
                <a:cs typeface="Times New Roman" panose="02020603050405020304" pitchFamily="18" charset="0"/>
              </a:rPr>
              <a:t>**Lợi ích**: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Times New Roman" panose="02020603050405020304" pitchFamily="18" charset="0"/>
                <a:ea typeface="Aptos" panose="020B0004020202020204" pitchFamily="34" charset="0"/>
                <a:cs typeface="Times New Roman" panose="02020603050405020304" pitchFamily="18" charset="0"/>
              </a:rPr>
              <a:t>Giảm áp lực và </a:t>
            </a:r>
            <a:r>
              <a:rPr lang="vi-VN" sz="1800" dirty="0" err="1">
                <a:effectLst/>
                <a:latin typeface="Times New Roman" panose="02020603050405020304" pitchFamily="18" charset="0"/>
                <a:ea typeface="Aptos" panose="020B0004020202020204" pitchFamily="34" charset="0"/>
                <a:cs typeface="Times New Roman" panose="02020603050405020304" pitchFamily="18" charset="0"/>
              </a:rPr>
              <a:t>stress</a:t>
            </a:r>
            <a:r>
              <a:rPr lang="vi-VN" sz="1800" dirty="0">
                <a:effectLst/>
                <a:latin typeface="Times New Roman" panose="02020603050405020304" pitchFamily="18" charset="0"/>
                <a:ea typeface="Aptos" panose="020B0004020202020204" pitchFamily="34" charset="0"/>
                <a:cs typeface="Times New Roman" panose="02020603050405020304" pitchFamily="18" charset="0"/>
              </a:rPr>
              <a:t> bằng cách học theo từng giai đoạn nhỏ.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Times New Roman" panose="02020603050405020304" pitchFamily="18" charset="0"/>
                <a:ea typeface="Aptos" panose="020B0004020202020204" pitchFamily="34" charset="0"/>
                <a:cs typeface="Times New Roman" panose="02020603050405020304" pitchFamily="18" charset="0"/>
              </a:rPr>
              <a:t>Dễ dàng điều chỉnh phương pháp học tập dựa trên tiến độ và phản hồi của từng giai đoạn.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effectLst/>
                <a:latin typeface="Times New Roman" panose="02020603050405020304" pitchFamily="18" charset="0"/>
                <a:ea typeface="Aptos" panose="020B0004020202020204" pitchFamily="34" charset="0"/>
                <a:cs typeface="Times New Roman" panose="02020603050405020304" pitchFamily="18" charset="0"/>
              </a:rPr>
              <a:t>**Ví dụ cụ thể**: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effectLst/>
                <a:latin typeface="Times New Roman" panose="02020603050405020304" pitchFamily="18" charset="0"/>
                <a:ea typeface="Aptos" panose="020B0004020202020204" pitchFamily="34" charset="0"/>
                <a:cs typeface="Times New Roman" panose="02020603050405020304" pitchFamily="18" charset="0"/>
              </a:rPr>
              <a:t>Nhóm sinh viên này quyết định chia quá trình học tiếng Anh thành các giai đoạn nhỏ. Đầu tiên, họ tập trung vào kỹ năng nghe trong một tháng đầu tiên, sử dụng các bài nghe, xem phim và nghe </a:t>
            </a:r>
            <a:r>
              <a:rPr lang="vi-VN" sz="1800" dirty="0" err="1">
                <a:effectLst/>
                <a:latin typeface="Times New Roman" panose="02020603050405020304" pitchFamily="18" charset="0"/>
                <a:ea typeface="Aptos" panose="020B0004020202020204" pitchFamily="34" charset="0"/>
                <a:cs typeface="Times New Roman" panose="02020603050405020304" pitchFamily="18" charset="0"/>
              </a:rPr>
              <a:t>podcast</a:t>
            </a:r>
            <a:r>
              <a:rPr lang="vi-VN" sz="1800" dirty="0">
                <a:effectLst/>
                <a:latin typeface="Times New Roman" panose="02020603050405020304" pitchFamily="18" charset="0"/>
                <a:ea typeface="Aptos" panose="020B0004020202020204" pitchFamily="34" charset="0"/>
                <a:cs typeface="Times New Roman" panose="02020603050405020304" pitchFamily="18" charset="0"/>
              </a:rPr>
              <a:t> tiếng Anh. Sau đó, họ chuyển sang kỹ năng đọc, đọc sách, báo, và các tài liệu học thuật trong một tháng tiếp theo. Các giai đoạn sau đó tương tự, họ lần lượt tập trung vào kỹ năng nói và viết. Mỗi giai đoạn đều có các bài kiểm tra nhỏ để đánh giá tiến bộ và điều chỉnh phương pháp học tập nếu cần. Quá trình này kéo dài trong 6 tháng và giúp sinh viên nắm vững từng kỹ năng trước khi kết hợp tất cả các kỹ năng lại với nhau để chuẩn bị cho kỳ thi TOEFL.</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800" dirty="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Kết luận: Trong ví dụ này, các sinh viên phải quyết định khi nào nên sử dụng bước nhảy toàn bộ hay bước nhảy cục bộ dựa trên thời gian, tài nguyên và khả năng tiếp thu của mình. Việc lựa chọn linh hoạt giữa hai phương pháp này sẽ giúp sinh viên đạt được hiệu quả tối ưu trong việc học ngoại ngữ và chuẩn bị tốt cho kỳ thi TOEFL.</a:t>
            </a:r>
          </a:p>
        </p:txBody>
      </p:sp>
      <p:sp>
        <p:nvSpPr>
          <p:cNvPr id="4" name="Slide Number Placeholder 3"/>
          <p:cNvSpPr>
            <a:spLocks noGrp="1"/>
          </p:cNvSpPr>
          <p:nvPr>
            <p:ph type="sldNum" sz="quarter" idx="5"/>
          </p:nvPr>
        </p:nvSpPr>
        <p:spPr/>
        <p:txBody>
          <a:bodyPr/>
          <a:lstStyle/>
          <a:p>
            <a:fld id="{871B2431-D351-4C6E-A3CF-9DFAC0E3E050}" type="slidenum">
              <a:rPr lang="cs-CZ" smtClean="0"/>
              <a:t>70</a:t>
            </a:fld>
            <a:endParaRPr lang="cs-CZ"/>
          </a:p>
        </p:txBody>
      </p:sp>
    </p:spTree>
    <p:extLst>
      <p:ext uri="{BB962C8B-B14F-4D97-AF65-F5344CB8AC3E}">
        <p14:creationId xmlns:p14="http://schemas.microsoft.com/office/powerpoint/2010/main" val="2099491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DengXian" panose="02010600030101010101" pitchFamily="2" charset="-122"/>
              </a:rPr>
              <a:t>Nước</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là</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một</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chất</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với</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các</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thuộc</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tính</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như</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trong</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suốt</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không</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màu</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khi</a:t>
            </a:r>
            <a:r>
              <a:rPr lang="en-US" sz="1800" dirty="0">
                <a:effectLst/>
                <a:latin typeface="Times New Roman" panose="02020603050405020304" pitchFamily="18" charset="0"/>
                <a:ea typeface="DengXian" panose="02010600030101010101" pitchFamily="2" charset="-122"/>
              </a:rPr>
              <a:t> ở </a:t>
            </a:r>
            <a:r>
              <a:rPr lang="en-US" sz="1800" dirty="0" err="1">
                <a:effectLst/>
                <a:latin typeface="Times New Roman" panose="02020603050405020304" pitchFamily="18" charset="0"/>
                <a:ea typeface="DengXian" panose="02010600030101010101" pitchFamily="2" charset="-122"/>
              </a:rPr>
              <a:t>dạng</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tinh</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khiết</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khối</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lượng</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riêng</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cao</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dễ</a:t>
            </a:r>
            <a:r>
              <a:rPr lang="en-US" sz="1800" dirty="0">
                <a:effectLst/>
                <a:latin typeface="Times New Roman" panose="02020603050405020304" pitchFamily="18" charset="0"/>
                <a:ea typeface="DengXian" panose="02010600030101010101" pitchFamily="2" charset="-122"/>
              </a:rPr>
              <a:t> bay </a:t>
            </a:r>
            <a:r>
              <a:rPr lang="en-US" sz="1800" dirty="0" err="1">
                <a:effectLst/>
                <a:latin typeface="Times New Roman" panose="02020603050405020304" pitchFamily="18" charset="0"/>
                <a:ea typeface="DengXian" panose="02010600030101010101" pitchFamily="2" charset="-122"/>
              </a:rPr>
              <a:t>hơi</a:t>
            </a:r>
            <a:r>
              <a:rPr lang="en-US" sz="1800" dirty="0">
                <a:effectLst/>
                <a:latin typeface="Times New Roman" panose="02020603050405020304" pitchFamily="18" charset="0"/>
                <a:ea typeface="DengXian" panose="02010600030101010101" pitchFamily="2" charset="-122"/>
              </a:rPr>
              <a:t> ở </a:t>
            </a:r>
            <a:r>
              <a:rPr lang="en-US" sz="1800" dirty="0" err="1">
                <a:effectLst/>
                <a:latin typeface="Times New Roman" panose="02020603050405020304" pitchFamily="18" charset="0"/>
                <a:ea typeface="DengXian" panose="02010600030101010101" pitchFamily="2" charset="-122"/>
              </a:rPr>
              <a:t>nhiệt</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độ</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phòng</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và</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có</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điểm</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sôi</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là</a:t>
            </a:r>
            <a:r>
              <a:rPr lang="en-US" sz="1800" dirty="0">
                <a:effectLst/>
                <a:latin typeface="Times New Roman" panose="02020603050405020304" pitchFamily="18" charset="0"/>
                <a:ea typeface="DengXian" panose="02010600030101010101" pitchFamily="2" charset="-122"/>
              </a:rPr>
              <a:t> 100 </a:t>
            </a:r>
            <a:r>
              <a:rPr lang="en-US" sz="1800" dirty="0" err="1">
                <a:effectLst/>
                <a:latin typeface="Times New Roman" panose="02020603050405020304" pitchFamily="18" charset="0"/>
                <a:ea typeface="DengXian" panose="02010600030101010101" pitchFamily="2" charset="-122"/>
              </a:rPr>
              <a:t>độ</a:t>
            </a:r>
            <a:r>
              <a:rPr lang="en-US" sz="1800" dirty="0">
                <a:effectLst/>
                <a:latin typeface="Times New Roman" panose="02020603050405020304" pitchFamily="18" charset="0"/>
                <a:ea typeface="DengXian" panose="02010600030101010101" pitchFamily="2" charset="-122"/>
              </a:rPr>
              <a:t> C (ở </a:t>
            </a:r>
            <a:r>
              <a:rPr lang="en-US" sz="1800" dirty="0" err="1">
                <a:effectLst/>
                <a:latin typeface="Times New Roman" panose="02020603050405020304" pitchFamily="18" charset="0"/>
                <a:ea typeface="DengXian" panose="02010600030101010101" pitchFamily="2" charset="-122"/>
              </a:rPr>
              <a:t>áp</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suất</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không</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khí</a:t>
            </a: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chuẩn</a:t>
            </a:r>
            <a:r>
              <a:rPr lang="en-US" sz="1800" dirty="0">
                <a:effectLst/>
                <a:latin typeface="Times New Roman" panose="02020603050405020304" pitchFamily="18" charset="0"/>
                <a:ea typeface="DengXian" panose="02010600030101010101" pitchFamily="2" charset="-122"/>
              </a:rPr>
              <a:t>). </a:t>
            </a:r>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86970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Những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trên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những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đặc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điểm</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bền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vững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nước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tồn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tại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độc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lập</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với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cảm</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giác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nhận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thức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con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người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nước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làm</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cho</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nó</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nước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không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phải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lỏng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khác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như</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dầu</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rượu</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Thể</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hiện</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ổn</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định</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tương</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đối</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sự</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vật</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hiện</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tượng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Dù</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ở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dạng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nào</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dưới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dạng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lỏng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rắn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hơi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hay ở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điều</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kiện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nào</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nước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vẫn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giữ</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cơ</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bản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đó</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đóng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vai</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trò</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quyết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định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chất</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hành</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vi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nó</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trong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tự</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nhiên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trong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phản</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ứng</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hóa</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học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khác</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391596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vi-VN" b="0" i="0" dirty="0">
                <a:solidFill>
                  <a:srgbClr val="000000"/>
                </a:solidFill>
                <a:effectLst/>
              </a:rPr>
              <a:t>Thuộc tính của sự vật có thuộc tính cơ bản và thuộc tính không cơ bản.</a:t>
            </a:r>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3078875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cơ</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bản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của</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cây</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cối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cây</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cối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có</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các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thuộc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tính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cơ</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bản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như</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khả</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năng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hấp</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thụ</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nước</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dinh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dưỡng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từ</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đất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quá</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trình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quang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hợp</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để</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sản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xuất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năng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lượng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từ</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ánh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sáng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mặt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trời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quá</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trình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sinh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trưởng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phát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triển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vi-V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828543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Những</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thuộc</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tính</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cơ</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bản</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được</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tổng</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hợp</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lại</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tạo</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thành</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chất</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của</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sự</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vật</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quy</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định</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sự</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tồn</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tại</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vận</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động</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và</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phát</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triển</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của</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sự</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vật</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chỉ</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khi</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nào</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chúng</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thay</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đổi</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hay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mất</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đi</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thì</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sự</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vật</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mới</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thay</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đổi</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hay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mất</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800" b="1" kern="100" dirty="0" err="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đi</a:t>
            </a:r>
            <a:r>
              <a:rPr lang="en-US"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a:t>
            </a:r>
            <a:endParaRPr lang="vi-VN" sz="1800" b="1" kern="1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4085330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1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0.svg"/><Relationship Id="rId18" Type="http://schemas.openxmlformats.org/officeDocument/2006/relationships/image" Target="../media/image41.png"/><Relationship Id="rId3" Type="http://schemas.openxmlformats.org/officeDocument/2006/relationships/image" Target="../media/image48.svg"/><Relationship Id="rId21" Type="http://schemas.openxmlformats.org/officeDocument/2006/relationships/image" Target="../media/image44.svg"/><Relationship Id="rId7" Type="http://schemas.openxmlformats.org/officeDocument/2006/relationships/image" Target="../media/image27.svg"/><Relationship Id="rId12" Type="http://schemas.openxmlformats.org/officeDocument/2006/relationships/image" Target="../media/image49.png"/><Relationship Id="rId17" Type="http://schemas.openxmlformats.org/officeDocument/2006/relationships/image" Target="../media/image52.svg"/><Relationship Id="rId25" Type="http://schemas.openxmlformats.org/officeDocument/2006/relationships/image" Target="../media/image36.svg"/><Relationship Id="rId2" Type="http://schemas.openxmlformats.org/officeDocument/2006/relationships/image" Target="../media/image47.png"/><Relationship Id="rId16" Type="http://schemas.openxmlformats.org/officeDocument/2006/relationships/image" Target="../media/image51.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2.svg"/><Relationship Id="rId24" Type="http://schemas.openxmlformats.org/officeDocument/2006/relationships/image" Target="../media/image35.png"/><Relationship Id="rId5" Type="http://schemas.openxmlformats.org/officeDocument/2006/relationships/image" Target="../media/image4.svg"/><Relationship Id="rId15" Type="http://schemas.openxmlformats.org/officeDocument/2006/relationships/image" Target="../media/image34.svg"/><Relationship Id="rId23" Type="http://schemas.openxmlformats.org/officeDocument/2006/relationships/image" Target="../media/image40.svg"/><Relationship Id="rId10" Type="http://schemas.openxmlformats.org/officeDocument/2006/relationships/image" Target="../media/image31.png"/><Relationship Id="rId19" Type="http://schemas.openxmlformats.org/officeDocument/2006/relationships/image" Target="../media/image42.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33.png"/><Relationship Id="rId22"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8.svg"/><Relationship Id="rId7" Type="http://schemas.openxmlformats.org/officeDocument/2006/relationships/image" Target="../media/image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image" Target="../media/image1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svg"/><Relationship Id="rId2" Type="http://schemas.openxmlformats.org/officeDocument/2006/relationships/notesSlide" Target="../notesSlides/notesSlide1.xml"/><Relationship Id="rId16"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59.png"/><Relationship Id="rId5" Type="http://schemas.openxmlformats.org/officeDocument/2006/relationships/image" Target="../media/image15.png"/><Relationship Id="rId15" Type="http://schemas.openxmlformats.org/officeDocument/2006/relationships/image" Target="../media/image63.svg"/><Relationship Id="rId10" Type="http://schemas.openxmlformats.org/officeDocument/2006/relationships/image" Target="../media/image58.png"/><Relationship Id="rId4" Type="http://schemas.openxmlformats.org/officeDocument/2006/relationships/image" Target="../media/image20.svg"/><Relationship Id="rId9" Type="http://schemas.openxmlformats.org/officeDocument/2006/relationships/image" Target="../media/image57.svg"/><Relationship Id="rId14" Type="http://schemas.openxmlformats.org/officeDocument/2006/relationships/image" Target="../media/image62.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47.png"/><Relationship Id="rId7" Type="http://schemas.openxmlformats.org/officeDocument/2006/relationships/image" Target="../media/image26.png"/><Relationship Id="rId12" Type="http://schemas.openxmlformats.org/officeDocument/2006/relationships/image" Target="../media/image67.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66.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48.svg"/><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47.png"/><Relationship Id="rId7" Type="http://schemas.openxmlformats.org/officeDocument/2006/relationships/image" Target="../media/image26.png"/><Relationship Id="rId12" Type="http://schemas.openxmlformats.org/officeDocument/2006/relationships/image" Target="../media/image67.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66.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48.sv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47.png"/><Relationship Id="rId7" Type="http://schemas.openxmlformats.org/officeDocument/2006/relationships/image" Target="../media/image26.png"/><Relationship Id="rId12" Type="http://schemas.openxmlformats.org/officeDocument/2006/relationships/image" Target="../media/image67.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66.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48.svg"/><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70.svg"/><Relationship Id="rId3" Type="http://schemas.openxmlformats.org/officeDocument/2006/relationships/image" Target="../media/image47.png"/><Relationship Id="rId7" Type="http://schemas.openxmlformats.org/officeDocument/2006/relationships/image" Target="../media/image26.png"/><Relationship Id="rId12"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68.png"/><Relationship Id="rId5" Type="http://schemas.openxmlformats.org/officeDocument/2006/relationships/image" Target="../media/image3.png"/><Relationship Id="rId15" Type="http://schemas.openxmlformats.org/officeDocument/2006/relationships/image" Target="../media/image72.svg"/><Relationship Id="rId10" Type="http://schemas.openxmlformats.org/officeDocument/2006/relationships/image" Target="../media/image8.svg"/><Relationship Id="rId4" Type="http://schemas.openxmlformats.org/officeDocument/2006/relationships/image" Target="../media/image48.svg"/><Relationship Id="rId9" Type="http://schemas.openxmlformats.org/officeDocument/2006/relationships/image" Target="../media/image7.png"/><Relationship Id="rId14" Type="http://schemas.openxmlformats.org/officeDocument/2006/relationships/image" Target="../media/image71.png"/></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74.svg"/><Relationship Id="rId3" Type="http://schemas.openxmlformats.org/officeDocument/2006/relationships/image" Target="../media/image47.png"/><Relationship Id="rId7" Type="http://schemas.openxmlformats.org/officeDocument/2006/relationships/image" Target="../media/image26.png"/><Relationship Id="rId12" Type="http://schemas.openxmlformats.org/officeDocument/2006/relationships/image" Target="../media/image73.png"/><Relationship Id="rId17" Type="http://schemas.openxmlformats.org/officeDocument/2006/relationships/image" Target="../media/image78.svg"/><Relationship Id="rId2" Type="http://schemas.openxmlformats.org/officeDocument/2006/relationships/notesSlide" Target="../notesSlides/notesSlide6.xml"/><Relationship Id="rId16"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68.png"/><Relationship Id="rId5" Type="http://schemas.openxmlformats.org/officeDocument/2006/relationships/image" Target="../media/image3.png"/><Relationship Id="rId15" Type="http://schemas.openxmlformats.org/officeDocument/2006/relationships/image" Target="../media/image76.svg"/><Relationship Id="rId10" Type="http://schemas.openxmlformats.org/officeDocument/2006/relationships/image" Target="../media/image8.svg"/><Relationship Id="rId4" Type="http://schemas.openxmlformats.org/officeDocument/2006/relationships/image" Target="../media/image48.svg"/><Relationship Id="rId9" Type="http://schemas.openxmlformats.org/officeDocument/2006/relationships/image" Target="../media/image7.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49.png"/><Relationship Id="rId18" Type="http://schemas.openxmlformats.org/officeDocument/2006/relationships/image" Target="../media/image52.svg"/><Relationship Id="rId26" Type="http://schemas.openxmlformats.org/officeDocument/2006/relationships/image" Target="../media/image44.svg"/><Relationship Id="rId3" Type="http://schemas.openxmlformats.org/officeDocument/2006/relationships/image" Target="../media/image47.png"/><Relationship Id="rId21" Type="http://schemas.openxmlformats.org/officeDocument/2006/relationships/image" Target="../media/image39.png"/><Relationship Id="rId7" Type="http://schemas.openxmlformats.org/officeDocument/2006/relationships/image" Target="../media/image26.png"/><Relationship Id="rId12" Type="http://schemas.openxmlformats.org/officeDocument/2006/relationships/image" Target="../media/image32.svg"/><Relationship Id="rId17" Type="http://schemas.openxmlformats.org/officeDocument/2006/relationships/image" Target="../media/image51.png"/><Relationship Id="rId25" Type="http://schemas.openxmlformats.org/officeDocument/2006/relationships/image" Target="../media/image43.png"/><Relationship Id="rId2" Type="http://schemas.openxmlformats.org/officeDocument/2006/relationships/notesSlide" Target="../notesSlides/notesSlide7.xml"/><Relationship Id="rId16" Type="http://schemas.openxmlformats.org/officeDocument/2006/relationships/image" Target="../media/image34.svg"/><Relationship Id="rId20" Type="http://schemas.openxmlformats.org/officeDocument/2006/relationships/image" Target="../media/image46.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1.png"/><Relationship Id="rId24" Type="http://schemas.openxmlformats.org/officeDocument/2006/relationships/image" Target="../media/image42.svg"/><Relationship Id="rId5" Type="http://schemas.openxmlformats.org/officeDocument/2006/relationships/image" Target="../media/image3.png"/><Relationship Id="rId15" Type="http://schemas.openxmlformats.org/officeDocument/2006/relationships/image" Target="../media/image33.png"/><Relationship Id="rId23" Type="http://schemas.openxmlformats.org/officeDocument/2006/relationships/image" Target="../media/image41.png"/><Relationship Id="rId10" Type="http://schemas.openxmlformats.org/officeDocument/2006/relationships/image" Target="../media/image8.svg"/><Relationship Id="rId19" Type="http://schemas.openxmlformats.org/officeDocument/2006/relationships/image" Target="../media/image45.png"/><Relationship Id="rId4" Type="http://schemas.openxmlformats.org/officeDocument/2006/relationships/image" Target="../media/image48.svg"/><Relationship Id="rId9" Type="http://schemas.openxmlformats.org/officeDocument/2006/relationships/image" Target="../media/image7.png"/><Relationship Id="rId14" Type="http://schemas.openxmlformats.org/officeDocument/2006/relationships/image" Target="../media/image50.svg"/><Relationship Id="rId22" Type="http://schemas.openxmlformats.org/officeDocument/2006/relationships/image" Target="../media/image40.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svg"/><Relationship Id="rId12"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1.png"/><Relationship Id="rId15" Type="http://schemas.openxmlformats.org/officeDocument/2006/relationships/image" Target="../media/image91.gif"/><Relationship Id="rId10" Type="http://schemas.openxmlformats.org/officeDocument/2006/relationships/image" Target="../media/image86.png"/><Relationship Id="rId4" Type="http://schemas.openxmlformats.org/officeDocument/2006/relationships/image" Target="../media/image80.svg"/><Relationship Id="rId9" Type="http://schemas.openxmlformats.org/officeDocument/2006/relationships/image" Target="../media/image85.svg"/><Relationship Id="rId14" Type="http://schemas.openxmlformats.org/officeDocument/2006/relationships/image" Target="../media/image90.svg"/></Relationships>
</file>

<file path=ppt/slides/_rels/slide21.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svg"/><Relationship Id="rId18" Type="http://schemas.openxmlformats.org/officeDocument/2006/relationships/image" Target="../media/image90.svg"/><Relationship Id="rId3" Type="http://schemas.openxmlformats.org/officeDocument/2006/relationships/image" Target="../media/image92.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89.png"/><Relationship Id="rId2" Type="http://schemas.openxmlformats.org/officeDocument/2006/relationships/notesSlide" Target="../notesSlides/notesSlide9.xml"/><Relationship Id="rId16" Type="http://schemas.openxmlformats.org/officeDocument/2006/relationships/image" Target="../media/image95.svg"/><Relationship Id="rId1" Type="http://schemas.openxmlformats.org/officeDocument/2006/relationships/slideLayout" Target="../slideLayouts/slideLayout7.xml"/><Relationship Id="rId6" Type="http://schemas.openxmlformats.org/officeDocument/2006/relationships/image" Target="../media/image80.svg"/><Relationship Id="rId11" Type="http://schemas.openxmlformats.org/officeDocument/2006/relationships/image" Target="../media/image85.svg"/><Relationship Id="rId5" Type="http://schemas.openxmlformats.org/officeDocument/2006/relationships/image" Target="../media/image79.png"/><Relationship Id="rId15" Type="http://schemas.openxmlformats.org/officeDocument/2006/relationships/image" Target="../media/image94.png"/><Relationship Id="rId10" Type="http://schemas.openxmlformats.org/officeDocument/2006/relationships/image" Target="../media/image84.png"/><Relationship Id="rId4" Type="http://schemas.openxmlformats.org/officeDocument/2006/relationships/image" Target="../media/image93.svg"/><Relationship Id="rId9" Type="http://schemas.openxmlformats.org/officeDocument/2006/relationships/image" Target="../media/image83.svg"/><Relationship Id="rId14" Type="http://schemas.openxmlformats.org/officeDocument/2006/relationships/image" Target="../media/image88.png"/></Relationships>
</file>

<file path=ppt/slides/_rels/slide22.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79.png"/><Relationship Id="rId7" Type="http://schemas.openxmlformats.org/officeDocument/2006/relationships/image" Target="../media/image97.svg"/><Relationship Id="rId12" Type="http://schemas.openxmlformats.org/officeDocument/2006/relationships/image" Target="../media/image102.svg"/><Relationship Id="rId2" Type="http://schemas.openxmlformats.org/officeDocument/2006/relationships/notesSlide" Target="../notesSlides/notesSlide10.xml"/><Relationship Id="rId16" Type="http://schemas.openxmlformats.org/officeDocument/2006/relationships/image" Target="../media/image106.svg"/><Relationship Id="rId1" Type="http://schemas.openxmlformats.org/officeDocument/2006/relationships/slideLayout" Target="../slideLayouts/slideLayout7.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81.png"/><Relationship Id="rId15" Type="http://schemas.openxmlformats.org/officeDocument/2006/relationships/image" Target="../media/image105.png"/><Relationship Id="rId10" Type="http://schemas.openxmlformats.org/officeDocument/2006/relationships/image" Target="../media/image100.svg"/><Relationship Id="rId4" Type="http://schemas.openxmlformats.org/officeDocument/2006/relationships/image" Target="../media/image80.svg"/><Relationship Id="rId9" Type="http://schemas.openxmlformats.org/officeDocument/2006/relationships/image" Target="../media/image99.png"/><Relationship Id="rId14" Type="http://schemas.openxmlformats.org/officeDocument/2006/relationships/image" Target="../media/image104.svg"/></Relationships>
</file>

<file path=ppt/slides/_rels/slide23.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png"/><Relationship Id="rId3" Type="http://schemas.openxmlformats.org/officeDocument/2006/relationships/image" Target="../media/image80.svg"/><Relationship Id="rId7" Type="http://schemas.openxmlformats.org/officeDocument/2006/relationships/image" Target="../media/image109.png"/><Relationship Id="rId12" Type="http://schemas.openxmlformats.org/officeDocument/2006/relationships/image" Target="../media/image114.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81.png"/><Relationship Id="rId9" Type="http://schemas.openxmlformats.org/officeDocument/2006/relationships/image" Target="../media/image111.png"/><Relationship Id="rId14" Type="http://schemas.openxmlformats.org/officeDocument/2006/relationships/image" Target="../media/image116.svg"/></Relationships>
</file>

<file path=ppt/slides/_rels/slide2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80.svg"/><Relationship Id="rId7" Type="http://schemas.openxmlformats.org/officeDocument/2006/relationships/image" Target="../media/image11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81.png"/><Relationship Id="rId9" Type="http://schemas.openxmlformats.org/officeDocument/2006/relationships/image" Target="../media/image121.svg"/></Relationships>
</file>

<file path=ppt/slides/_rels/slide2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4.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123.png"/><Relationship Id="rId5" Type="http://schemas.openxmlformats.org/officeDocument/2006/relationships/image" Target="../media/image26.png"/><Relationship Id="rId10" Type="http://schemas.openxmlformats.org/officeDocument/2006/relationships/image" Target="../media/image48.svg"/><Relationship Id="rId4" Type="http://schemas.openxmlformats.org/officeDocument/2006/relationships/image" Target="../media/image4.svg"/><Relationship Id="rId9" Type="http://schemas.openxmlformats.org/officeDocument/2006/relationships/image" Target="../media/image47.png"/></Relationships>
</file>

<file path=ppt/slides/_rels/slide26.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27.png"/><Relationship Id="rId18" Type="http://schemas.openxmlformats.org/officeDocument/2006/relationships/image" Target="../media/image132.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6.svg"/><Relationship Id="rId17" Type="http://schemas.openxmlformats.org/officeDocument/2006/relationships/image" Target="../media/image131.png"/><Relationship Id="rId2" Type="http://schemas.openxmlformats.org/officeDocument/2006/relationships/notesSlide" Target="../notesSlides/notesSlide12.xml"/><Relationship Id="rId16" Type="http://schemas.openxmlformats.org/officeDocument/2006/relationships/image" Target="../media/image130.sv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125.png"/><Relationship Id="rId5" Type="http://schemas.openxmlformats.org/officeDocument/2006/relationships/image" Target="../media/image26.png"/><Relationship Id="rId15" Type="http://schemas.openxmlformats.org/officeDocument/2006/relationships/image" Target="../media/image129.png"/><Relationship Id="rId10" Type="http://schemas.openxmlformats.org/officeDocument/2006/relationships/image" Target="../media/image48.svg"/><Relationship Id="rId4" Type="http://schemas.openxmlformats.org/officeDocument/2006/relationships/image" Target="../media/image4.svg"/><Relationship Id="rId9" Type="http://schemas.openxmlformats.org/officeDocument/2006/relationships/image" Target="../media/image47.png"/><Relationship Id="rId14" Type="http://schemas.openxmlformats.org/officeDocument/2006/relationships/image" Target="../media/image128.svg"/></Relationships>
</file>

<file path=ppt/slides/_rels/slide27.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6.svg"/><Relationship Id="rId2" Type="http://schemas.openxmlformats.org/officeDocument/2006/relationships/notesSlide" Target="../notesSlides/notesSlide13.xml"/><Relationship Id="rId16" Type="http://schemas.openxmlformats.org/officeDocument/2006/relationships/image" Target="../media/image136.sv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125.png"/><Relationship Id="rId5" Type="http://schemas.openxmlformats.org/officeDocument/2006/relationships/image" Target="../media/image26.png"/><Relationship Id="rId15" Type="http://schemas.openxmlformats.org/officeDocument/2006/relationships/image" Target="../media/image135.png"/><Relationship Id="rId10" Type="http://schemas.openxmlformats.org/officeDocument/2006/relationships/image" Target="../media/image48.svg"/><Relationship Id="rId4" Type="http://schemas.openxmlformats.org/officeDocument/2006/relationships/image" Target="../media/image4.svg"/><Relationship Id="rId9" Type="http://schemas.openxmlformats.org/officeDocument/2006/relationships/image" Target="../media/image47.png"/><Relationship Id="rId14" Type="http://schemas.openxmlformats.org/officeDocument/2006/relationships/image" Target="../media/image134.svg"/></Relationships>
</file>

<file path=ppt/slides/_rels/slide28.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9.png"/><Relationship Id="rId18" Type="http://schemas.openxmlformats.org/officeDocument/2006/relationships/image" Target="../media/image144.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38.svg"/><Relationship Id="rId17" Type="http://schemas.openxmlformats.org/officeDocument/2006/relationships/image" Target="../media/image143.png"/><Relationship Id="rId2" Type="http://schemas.openxmlformats.org/officeDocument/2006/relationships/notesSlide" Target="../notesSlides/notesSlide14.xml"/><Relationship Id="rId16" Type="http://schemas.openxmlformats.org/officeDocument/2006/relationships/image" Target="../media/image142.sv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137.png"/><Relationship Id="rId5" Type="http://schemas.openxmlformats.org/officeDocument/2006/relationships/image" Target="../media/image26.png"/><Relationship Id="rId15" Type="http://schemas.openxmlformats.org/officeDocument/2006/relationships/image" Target="../media/image141.png"/><Relationship Id="rId10" Type="http://schemas.openxmlformats.org/officeDocument/2006/relationships/image" Target="../media/image48.svg"/><Relationship Id="rId4" Type="http://schemas.openxmlformats.org/officeDocument/2006/relationships/image" Target="../media/image4.svg"/><Relationship Id="rId9" Type="http://schemas.openxmlformats.org/officeDocument/2006/relationships/image" Target="../media/image47.png"/><Relationship Id="rId14" Type="http://schemas.openxmlformats.org/officeDocument/2006/relationships/image" Target="../media/image140.svg"/></Relationships>
</file>

<file path=ppt/slides/_rels/slide29.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45.png"/><Relationship Id="rId18" Type="http://schemas.openxmlformats.org/officeDocument/2006/relationships/image" Target="../media/image150.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38.svg"/><Relationship Id="rId17" Type="http://schemas.openxmlformats.org/officeDocument/2006/relationships/image" Target="../media/image149.png"/><Relationship Id="rId2" Type="http://schemas.openxmlformats.org/officeDocument/2006/relationships/notesSlide" Target="../notesSlides/notesSlide15.xml"/><Relationship Id="rId16" Type="http://schemas.openxmlformats.org/officeDocument/2006/relationships/image" Target="../media/image148.sv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137.png"/><Relationship Id="rId5" Type="http://schemas.openxmlformats.org/officeDocument/2006/relationships/image" Target="../media/image26.png"/><Relationship Id="rId15" Type="http://schemas.openxmlformats.org/officeDocument/2006/relationships/image" Target="../media/image147.png"/><Relationship Id="rId10" Type="http://schemas.openxmlformats.org/officeDocument/2006/relationships/image" Target="../media/image48.svg"/><Relationship Id="rId4" Type="http://schemas.openxmlformats.org/officeDocument/2006/relationships/image" Target="../media/image4.svg"/><Relationship Id="rId9" Type="http://schemas.openxmlformats.org/officeDocument/2006/relationships/image" Target="../media/image47.png"/><Relationship Id="rId14" Type="http://schemas.openxmlformats.org/officeDocument/2006/relationships/image" Target="../media/image146.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53.png"/><Relationship Id="rId18" Type="http://schemas.openxmlformats.org/officeDocument/2006/relationships/image" Target="../media/image15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52.svg"/><Relationship Id="rId17" Type="http://schemas.openxmlformats.org/officeDocument/2006/relationships/image" Target="../media/image157.png"/><Relationship Id="rId2" Type="http://schemas.openxmlformats.org/officeDocument/2006/relationships/notesSlide" Target="../notesSlides/notesSlide16.xml"/><Relationship Id="rId16" Type="http://schemas.openxmlformats.org/officeDocument/2006/relationships/image" Target="../media/image156.sv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151.png"/><Relationship Id="rId5" Type="http://schemas.openxmlformats.org/officeDocument/2006/relationships/image" Target="../media/image26.png"/><Relationship Id="rId15" Type="http://schemas.openxmlformats.org/officeDocument/2006/relationships/image" Target="../media/image155.png"/><Relationship Id="rId10" Type="http://schemas.openxmlformats.org/officeDocument/2006/relationships/image" Target="../media/image48.svg"/><Relationship Id="rId4" Type="http://schemas.openxmlformats.org/officeDocument/2006/relationships/image" Target="../media/image4.svg"/><Relationship Id="rId9" Type="http://schemas.openxmlformats.org/officeDocument/2006/relationships/image" Target="../media/image47.png"/><Relationship Id="rId14" Type="http://schemas.openxmlformats.org/officeDocument/2006/relationships/image" Target="../media/image154.svg"/></Relationships>
</file>

<file path=ppt/slides/_rels/slide31.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5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52.svg"/><Relationship Id="rId2" Type="http://schemas.openxmlformats.org/officeDocument/2006/relationships/notesSlide" Target="../notesSlides/notesSlide17.xml"/><Relationship Id="rId16" Type="http://schemas.openxmlformats.org/officeDocument/2006/relationships/image" Target="../media/image160.sv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151.png"/><Relationship Id="rId5" Type="http://schemas.openxmlformats.org/officeDocument/2006/relationships/image" Target="../media/image26.png"/><Relationship Id="rId15" Type="http://schemas.openxmlformats.org/officeDocument/2006/relationships/image" Target="../media/image159.png"/><Relationship Id="rId10" Type="http://schemas.openxmlformats.org/officeDocument/2006/relationships/image" Target="../media/image48.svg"/><Relationship Id="rId4" Type="http://schemas.openxmlformats.org/officeDocument/2006/relationships/image" Target="../media/image4.svg"/><Relationship Id="rId9" Type="http://schemas.openxmlformats.org/officeDocument/2006/relationships/image" Target="../media/image47.png"/><Relationship Id="rId14" Type="http://schemas.openxmlformats.org/officeDocument/2006/relationships/image" Target="../media/image158.svg"/></Relationships>
</file>

<file path=ppt/slides/_rels/slide32.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163.png"/><Relationship Id="rId3" Type="http://schemas.openxmlformats.org/officeDocument/2006/relationships/image" Target="../media/image47.png"/><Relationship Id="rId7" Type="http://schemas.openxmlformats.org/officeDocument/2006/relationships/image" Target="../media/image26.png"/><Relationship Id="rId12" Type="http://schemas.openxmlformats.org/officeDocument/2006/relationships/image" Target="../media/image162.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61.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48.svg"/><Relationship Id="rId9" Type="http://schemas.openxmlformats.org/officeDocument/2006/relationships/image" Target="../media/image7.png"/><Relationship Id="rId14" Type="http://schemas.openxmlformats.org/officeDocument/2006/relationships/image" Target="../media/image164.svg"/></Relationships>
</file>

<file path=ppt/slides/_rels/slide33.xml.rels><?xml version="1.0" encoding="UTF-8" standalone="yes"?>
<Relationships xmlns="http://schemas.openxmlformats.org/package/2006/relationships"><Relationship Id="rId8" Type="http://schemas.openxmlformats.org/officeDocument/2006/relationships/image" Target="../media/image166.svg"/><Relationship Id="rId13" Type="http://schemas.openxmlformats.org/officeDocument/2006/relationships/image" Target="../media/image171.png"/><Relationship Id="rId1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165.png"/><Relationship Id="rId12" Type="http://schemas.openxmlformats.org/officeDocument/2006/relationships/image" Target="../media/image170.svg"/><Relationship Id="rId17" Type="http://schemas.openxmlformats.org/officeDocument/2006/relationships/image" Target="../media/image174.png"/><Relationship Id="rId2" Type="http://schemas.openxmlformats.org/officeDocument/2006/relationships/notesSlide" Target="../notesSlides/notesSlide19.xml"/><Relationship Id="rId16"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69.png"/><Relationship Id="rId5" Type="http://schemas.openxmlformats.org/officeDocument/2006/relationships/image" Target="../media/image11.png"/><Relationship Id="rId15" Type="http://schemas.openxmlformats.org/officeDocument/2006/relationships/image" Target="../media/image173.png"/><Relationship Id="rId10" Type="http://schemas.openxmlformats.org/officeDocument/2006/relationships/image" Target="../media/image168.svg"/><Relationship Id="rId4" Type="http://schemas.openxmlformats.org/officeDocument/2006/relationships/image" Target="../media/image2.svg"/><Relationship Id="rId9" Type="http://schemas.openxmlformats.org/officeDocument/2006/relationships/image" Target="../media/image167.png"/><Relationship Id="rId14" Type="http://schemas.openxmlformats.org/officeDocument/2006/relationships/image" Target="../media/image172.svg"/></Relationships>
</file>

<file path=ppt/slides/_rels/slide34.xml.rels><?xml version="1.0" encoding="UTF-8" standalone="yes"?>
<Relationships xmlns="http://schemas.openxmlformats.org/package/2006/relationships"><Relationship Id="rId8" Type="http://schemas.openxmlformats.org/officeDocument/2006/relationships/image" Target="../media/image166.svg"/><Relationship Id="rId13" Type="http://schemas.openxmlformats.org/officeDocument/2006/relationships/image" Target="../media/image73.png"/><Relationship Id="rId1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165.png"/><Relationship Id="rId12" Type="http://schemas.openxmlformats.org/officeDocument/2006/relationships/image" Target="../media/image176.png"/><Relationship Id="rId17" Type="http://schemas.openxmlformats.org/officeDocument/2006/relationships/image" Target="../media/image174.png"/><Relationship Id="rId2" Type="http://schemas.openxmlformats.org/officeDocument/2006/relationships/notesSlide" Target="../notesSlides/notesSlide20.xml"/><Relationship Id="rId16"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5.png"/><Relationship Id="rId5" Type="http://schemas.openxmlformats.org/officeDocument/2006/relationships/image" Target="../media/image11.png"/><Relationship Id="rId15" Type="http://schemas.openxmlformats.org/officeDocument/2006/relationships/image" Target="../media/image173.png"/><Relationship Id="rId10" Type="http://schemas.openxmlformats.org/officeDocument/2006/relationships/image" Target="../media/image168.svg"/><Relationship Id="rId4" Type="http://schemas.openxmlformats.org/officeDocument/2006/relationships/image" Target="../media/image2.svg"/><Relationship Id="rId9" Type="http://schemas.openxmlformats.org/officeDocument/2006/relationships/image" Target="../media/image167.png"/><Relationship Id="rId14" Type="http://schemas.openxmlformats.org/officeDocument/2006/relationships/image" Target="../media/image74.svg"/></Relationships>
</file>

<file path=ppt/slides/_rels/slide35.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png"/><Relationship Id="rId7" Type="http://schemas.openxmlformats.org/officeDocument/2006/relationships/image" Target="../media/image17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66.svg"/><Relationship Id="rId5" Type="http://schemas.openxmlformats.org/officeDocument/2006/relationships/image" Target="../media/image165.png"/><Relationship Id="rId4" Type="http://schemas.openxmlformats.org/officeDocument/2006/relationships/image" Target="../media/image2.svg"/></Relationships>
</file>

<file path=ppt/slides/_rels/slide36.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png"/><Relationship Id="rId7" Type="http://schemas.openxmlformats.org/officeDocument/2006/relationships/image" Target="../media/image179.png"/><Relationship Id="rId12" Type="http://schemas.openxmlformats.org/officeDocument/2006/relationships/image" Target="../media/image184.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66.svg"/><Relationship Id="rId11" Type="http://schemas.openxmlformats.org/officeDocument/2006/relationships/image" Target="../media/image183.png"/><Relationship Id="rId5" Type="http://schemas.openxmlformats.org/officeDocument/2006/relationships/image" Target="../media/image165.png"/><Relationship Id="rId10" Type="http://schemas.openxmlformats.org/officeDocument/2006/relationships/image" Target="../media/image182.jpeg"/><Relationship Id="rId4" Type="http://schemas.openxmlformats.org/officeDocument/2006/relationships/image" Target="../media/image2.svg"/><Relationship Id="rId9" Type="http://schemas.openxmlformats.org/officeDocument/2006/relationships/image" Target="../media/image181.jpeg"/></Relationships>
</file>

<file path=ppt/slides/_rels/slide3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47.png"/><Relationship Id="rId7" Type="http://schemas.openxmlformats.org/officeDocument/2006/relationships/image" Target="../media/image26.png"/><Relationship Id="rId12" Type="http://schemas.openxmlformats.org/officeDocument/2006/relationships/image" Target="../media/image67.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66.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48.svg"/><Relationship Id="rId9" Type="http://schemas.openxmlformats.org/officeDocument/2006/relationships/image" Target="../media/image7.png"/></Relationships>
</file>

<file path=ppt/slides/_rels/slide3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47.png"/><Relationship Id="rId7" Type="http://schemas.openxmlformats.org/officeDocument/2006/relationships/image" Target="../media/image26.png"/><Relationship Id="rId12" Type="http://schemas.openxmlformats.org/officeDocument/2006/relationships/image" Target="../media/image67.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66.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48.svg"/><Relationship Id="rId9" Type="http://schemas.openxmlformats.org/officeDocument/2006/relationships/image" Target="../media/image7.png"/></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187.png"/><Relationship Id="rId18" Type="http://schemas.openxmlformats.org/officeDocument/2006/relationships/image" Target="../media/image192.svg"/><Relationship Id="rId3" Type="http://schemas.openxmlformats.org/officeDocument/2006/relationships/image" Target="../media/image47.png"/><Relationship Id="rId7" Type="http://schemas.openxmlformats.org/officeDocument/2006/relationships/image" Target="../media/image26.png"/><Relationship Id="rId12" Type="http://schemas.openxmlformats.org/officeDocument/2006/relationships/image" Target="../media/image186.svg"/><Relationship Id="rId17" Type="http://schemas.openxmlformats.org/officeDocument/2006/relationships/image" Target="../media/image191.png"/><Relationship Id="rId2" Type="http://schemas.openxmlformats.org/officeDocument/2006/relationships/notesSlide" Target="../notesSlides/notesSlide25.xml"/><Relationship Id="rId16" Type="http://schemas.openxmlformats.org/officeDocument/2006/relationships/image" Target="../media/image190.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85.png"/><Relationship Id="rId5" Type="http://schemas.openxmlformats.org/officeDocument/2006/relationships/image" Target="../media/image3.png"/><Relationship Id="rId15" Type="http://schemas.openxmlformats.org/officeDocument/2006/relationships/image" Target="../media/image189.png"/><Relationship Id="rId10" Type="http://schemas.openxmlformats.org/officeDocument/2006/relationships/image" Target="../media/image8.svg"/><Relationship Id="rId4" Type="http://schemas.openxmlformats.org/officeDocument/2006/relationships/image" Target="../media/image48.svg"/><Relationship Id="rId9" Type="http://schemas.openxmlformats.org/officeDocument/2006/relationships/image" Target="../media/image7.png"/><Relationship Id="rId14" Type="http://schemas.openxmlformats.org/officeDocument/2006/relationships/image" Target="../media/image188.svg"/></Relationships>
</file>

<file path=ppt/slides/_rels/slide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0.svg"/><Relationship Id="rId7"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10" Type="http://schemas.openxmlformats.org/officeDocument/2006/relationships/image" Target="../media/image14.svg"/><Relationship Id="rId4" Type="http://schemas.openxmlformats.org/officeDocument/2006/relationships/image" Target="../media/image23.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195.png"/><Relationship Id="rId3" Type="http://schemas.openxmlformats.org/officeDocument/2006/relationships/image" Target="../media/image47.png"/><Relationship Id="rId7" Type="http://schemas.openxmlformats.org/officeDocument/2006/relationships/image" Target="../media/image26.png"/><Relationship Id="rId12" Type="http://schemas.openxmlformats.org/officeDocument/2006/relationships/image" Target="../media/image194.svg"/><Relationship Id="rId17" Type="http://schemas.openxmlformats.org/officeDocument/2006/relationships/image" Target="../media/image199.png"/><Relationship Id="rId2" Type="http://schemas.openxmlformats.org/officeDocument/2006/relationships/notesSlide" Target="../notesSlides/notesSlide26.xml"/><Relationship Id="rId16" Type="http://schemas.openxmlformats.org/officeDocument/2006/relationships/image" Target="../media/image198.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93.png"/><Relationship Id="rId5" Type="http://schemas.openxmlformats.org/officeDocument/2006/relationships/image" Target="../media/image3.png"/><Relationship Id="rId15" Type="http://schemas.openxmlformats.org/officeDocument/2006/relationships/image" Target="../media/image197.png"/><Relationship Id="rId10" Type="http://schemas.openxmlformats.org/officeDocument/2006/relationships/image" Target="../media/image67.svg"/><Relationship Id="rId4" Type="http://schemas.openxmlformats.org/officeDocument/2006/relationships/image" Target="../media/image48.svg"/><Relationship Id="rId9" Type="http://schemas.openxmlformats.org/officeDocument/2006/relationships/image" Target="../media/image66.png"/><Relationship Id="rId14" Type="http://schemas.openxmlformats.org/officeDocument/2006/relationships/image" Target="../media/image196.svg"/></Relationships>
</file>

<file path=ppt/slides/_rels/slide4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48.svg"/><Relationship Id="rId7" Type="http://schemas.openxmlformats.org/officeDocument/2006/relationships/image" Target="../media/image27.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7.svg"/></Relationships>
</file>

<file path=ppt/slides/_rels/slide42.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04.png"/><Relationship Id="rId3" Type="http://schemas.openxmlformats.org/officeDocument/2006/relationships/image" Target="../media/image47.png"/><Relationship Id="rId7" Type="http://schemas.openxmlformats.org/officeDocument/2006/relationships/image" Target="../media/image26.png"/><Relationship Id="rId12" Type="http://schemas.openxmlformats.org/officeDocument/2006/relationships/image" Target="../media/image20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202.png"/><Relationship Id="rId5" Type="http://schemas.openxmlformats.org/officeDocument/2006/relationships/image" Target="../media/image3.png"/><Relationship Id="rId15" Type="http://schemas.openxmlformats.org/officeDocument/2006/relationships/image" Target="../media/image206.png"/><Relationship Id="rId10" Type="http://schemas.openxmlformats.org/officeDocument/2006/relationships/image" Target="../media/image201.svg"/><Relationship Id="rId4" Type="http://schemas.openxmlformats.org/officeDocument/2006/relationships/image" Target="../media/image48.svg"/><Relationship Id="rId9" Type="http://schemas.openxmlformats.org/officeDocument/2006/relationships/image" Target="../media/image200.png"/><Relationship Id="rId14" Type="http://schemas.openxmlformats.org/officeDocument/2006/relationships/image" Target="../media/image205.svg"/></Relationships>
</file>

<file path=ppt/slides/_rels/slide43.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09.png"/><Relationship Id="rId3" Type="http://schemas.openxmlformats.org/officeDocument/2006/relationships/image" Target="../media/image47.png"/><Relationship Id="rId7" Type="http://schemas.openxmlformats.org/officeDocument/2006/relationships/image" Target="../media/image26.png"/><Relationship Id="rId12" Type="http://schemas.openxmlformats.org/officeDocument/2006/relationships/image" Target="../media/image208.svg"/><Relationship Id="rId2" Type="http://schemas.openxmlformats.org/officeDocument/2006/relationships/notesSlide" Target="../notesSlides/notesSlide28.xml"/><Relationship Id="rId16" Type="http://schemas.openxmlformats.org/officeDocument/2006/relationships/image" Target="../media/image212.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207.png"/><Relationship Id="rId5" Type="http://schemas.openxmlformats.org/officeDocument/2006/relationships/image" Target="../media/image3.png"/><Relationship Id="rId15" Type="http://schemas.openxmlformats.org/officeDocument/2006/relationships/image" Target="../media/image211.png"/><Relationship Id="rId10" Type="http://schemas.openxmlformats.org/officeDocument/2006/relationships/image" Target="../media/image201.svg"/><Relationship Id="rId4" Type="http://schemas.openxmlformats.org/officeDocument/2006/relationships/image" Target="../media/image48.svg"/><Relationship Id="rId9" Type="http://schemas.openxmlformats.org/officeDocument/2006/relationships/image" Target="../media/image200.png"/><Relationship Id="rId14" Type="http://schemas.openxmlformats.org/officeDocument/2006/relationships/image" Target="../media/image210.svg"/></Relationships>
</file>

<file path=ppt/slides/_rels/slide44.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15.jpeg"/><Relationship Id="rId3" Type="http://schemas.openxmlformats.org/officeDocument/2006/relationships/image" Target="../media/image47.png"/><Relationship Id="rId7" Type="http://schemas.openxmlformats.org/officeDocument/2006/relationships/image" Target="../media/image26.png"/><Relationship Id="rId12" Type="http://schemas.openxmlformats.org/officeDocument/2006/relationships/image" Target="../media/image21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213.png"/><Relationship Id="rId5" Type="http://schemas.openxmlformats.org/officeDocument/2006/relationships/image" Target="../media/image3.png"/><Relationship Id="rId10" Type="http://schemas.openxmlformats.org/officeDocument/2006/relationships/image" Target="../media/image201.svg"/><Relationship Id="rId4" Type="http://schemas.openxmlformats.org/officeDocument/2006/relationships/image" Target="../media/image48.svg"/><Relationship Id="rId9" Type="http://schemas.openxmlformats.org/officeDocument/2006/relationships/image" Target="../media/image200.pn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4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47.png"/><Relationship Id="rId7"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7.svg"/><Relationship Id="rId4" Type="http://schemas.openxmlformats.org/officeDocument/2006/relationships/image" Target="../media/image48.svg"/><Relationship Id="rId9" Type="http://schemas.openxmlformats.org/officeDocument/2006/relationships/image" Target="../media/image66.png"/></Relationships>
</file>

<file path=ppt/slides/_rels/slide4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47.png"/><Relationship Id="rId7"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7.svg"/><Relationship Id="rId4" Type="http://schemas.openxmlformats.org/officeDocument/2006/relationships/image" Target="../media/image48.svg"/><Relationship Id="rId9" Type="http://schemas.openxmlformats.org/officeDocument/2006/relationships/image" Target="../media/image66.png"/></Relationships>
</file>

<file path=ppt/slides/_rels/slide48.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221.svg"/><Relationship Id="rId18" Type="http://schemas.openxmlformats.org/officeDocument/2006/relationships/image" Target="../media/image226.svg"/><Relationship Id="rId26" Type="http://schemas.openxmlformats.org/officeDocument/2006/relationships/image" Target="../media/image234.svg"/><Relationship Id="rId3" Type="http://schemas.openxmlformats.org/officeDocument/2006/relationships/image" Target="../media/image48.svg"/><Relationship Id="rId21" Type="http://schemas.openxmlformats.org/officeDocument/2006/relationships/image" Target="../media/image229.png"/><Relationship Id="rId7" Type="http://schemas.openxmlformats.org/officeDocument/2006/relationships/image" Target="../media/image27.svg"/><Relationship Id="rId12" Type="http://schemas.openxmlformats.org/officeDocument/2006/relationships/image" Target="../media/image220.png"/><Relationship Id="rId17" Type="http://schemas.openxmlformats.org/officeDocument/2006/relationships/image" Target="../media/image225.png"/><Relationship Id="rId25" Type="http://schemas.openxmlformats.org/officeDocument/2006/relationships/image" Target="../media/image233.png"/><Relationship Id="rId2" Type="http://schemas.openxmlformats.org/officeDocument/2006/relationships/image" Target="../media/image47.png"/><Relationship Id="rId16" Type="http://schemas.openxmlformats.org/officeDocument/2006/relationships/image" Target="../media/image224.png"/><Relationship Id="rId20" Type="http://schemas.openxmlformats.org/officeDocument/2006/relationships/image" Target="../media/image228.sv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219.svg"/><Relationship Id="rId24" Type="http://schemas.openxmlformats.org/officeDocument/2006/relationships/image" Target="../media/image232.svg"/><Relationship Id="rId5" Type="http://schemas.openxmlformats.org/officeDocument/2006/relationships/image" Target="../media/image4.svg"/><Relationship Id="rId15" Type="http://schemas.openxmlformats.org/officeDocument/2006/relationships/image" Target="../media/image223.svg"/><Relationship Id="rId23" Type="http://schemas.openxmlformats.org/officeDocument/2006/relationships/image" Target="../media/image231.png"/><Relationship Id="rId28" Type="http://schemas.openxmlformats.org/officeDocument/2006/relationships/image" Target="../media/image236.svg"/><Relationship Id="rId10" Type="http://schemas.openxmlformats.org/officeDocument/2006/relationships/image" Target="../media/image218.png"/><Relationship Id="rId19" Type="http://schemas.openxmlformats.org/officeDocument/2006/relationships/image" Target="../media/image227.png"/><Relationship Id="rId4" Type="http://schemas.openxmlformats.org/officeDocument/2006/relationships/image" Target="../media/image3.png"/><Relationship Id="rId9" Type="http://schemas.openxmlformats.org/officeDocument/2006/relationships/image" Target="../media/image217.svg"/><Relationship Id="rId14" Type="http://schemas.openxmlformats.org/officeDocument/2006/relationships/image" Target="../media/image222.png"/><Relationship Id="rId22" Type="http://schemas.openxmlformats.org/officeDocument/2006/relationships/image" Target="../media/image230.svg"/><Relationship Id="rId27" Type="http://schemas.openxmlformats.org/officeDocument/2006/relationships/image" Target="../media/image235.png"/></Relationships>
</file>

<file path=ppt/slides/_rels/slide49.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221.svg"/><Relationship Id="rId18" Type="http://schemas.openxmlformats.org/officeDocument/2006/relationships/image" Target="../media/image226.svg"/><Relationship Id="rId3" Type="http://schemas.openxmlformats.org/officeDocument/2006/relationships/image" Target="../media/image48.svg"/><Relationship Id="rId21" Type="http://schemas.openxmlformats.org/officeDocument/2006/relationships/image" Target="../media/image237.png"/><Relationship Id="rId7" Type="http://schemas.openxmlformats.org/officeDocument/2006/relationships/image" Target="../media/image27.svg"/><Relationship Id="rId12" Type="http://schemas.openxmlformats.org/officeDocument/2006/relationships/image" Target="../media/image220.png"/><Relationship Id="rId17" Type="http://schemas.openxmlformats.org/officeDocument/2006/relationships/image" Target="../media/image225.png"/><Relationship Id="rId2" Type="http://schemas.openxmlformats.org/officeDocument/2006/relationships/image" Target="../media/image47.png"/><Relationship Id="rId16" Type="http://schemas.openxmlformats.org/officeDocument/2006/relationships/image" Target="../media/image224.png"/><Relationship Id="rId20" Type="http://schemas.openxmlformats.org/officeDocument/2006/relationships/image" Target="../media/image228.sv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219.svg"/><Relationship Id="rId5" Type="http://schemas.openxmlformats.org/officeDocument/2006/relationships/image" Target="../media/image4.svg"/><Relationship Id="rId15" Type="http://schemas.openxmlformats.org/officeDocument/2006/relationships/image" Target="../media/image223.svg"/><Relationship Id="rId10" Type="http://schemas.openxmlformats.org/officeDocument/2006/relationships/image" Target="../media/image218.png"/><Relationship Id="rId19" Type="http://schemas.openxmlformats.org/officeDocument/2006/relationships/image" Target="../media/image227.png"/><Relationship Id="rId4" Type="http://schemas.openxmlformats.org/officeDocument/2006/relationships/image" Target="../media/image3.png"/><Relationship Id="rId9" Type="http://schemas.openxmlformats.org/officeDocument/2006/relationships/image" Target="../media/image217.svg"/><Relationship Id="rId14" Type="http://schemas.openxmlformats.org/officeDocument/2006/relationships/image" Target="../media/image222.png"/><Relationship Id="rId22" Type="http://schemas.openxmlformats.org/officeDocument/2006/relationships/image" Target="../media/image238.svg"/></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0.svg"/><Relationship Id="rId7"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14.svg"/><Relationship Id="rId4" Type="http://schemas.openxmlformats.org/officeDocument/2006/relationships/image" Target="../media/image28.png"/><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48.svg"/><Relationship Id="rId7" Type="http://schemas.openxmlformats.org/officeDocument/2006/relationships/image" Target="../media/image27.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7.svg"/></Relationships>
</file>

<file path=ppt/slides/_rels/slide51.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221.svg"/><Relationship Id="rId18" Type="http://schemas.openxmlformats.org/officeDocument/2006/relationships/image" Target="../media/image226.svg"/><Relationship Id="rId3" Type="http://schemas.openxmlformats.org/officeDocument/2006/relationships/image" Target="../media/image48.svg"/><Relationship Id="rId21" Type="http://schemas.openxmlformats.org/officeDocument/2006/relationships/image" Target="../media/image239.png"/><Relationship Id="rId7" Type="http://schemas.openxmlformats.org/officeDocument/2006/relationships/image" Target="../media/image27.svg"/><Relationship Id="rId12" Type="http://schemas.openxmlformats.org/officeDocument/2006/relationships/image" Target="../media/image220.png"/><Relationship Id="rId17" Type="http://schemas.openxmlformats.org/officeDocument/2006/relationships/image" Target="../media/image225.png"/><Relationship Id="rId2" Type="http://schemas.openxmlformats.org/officeDocument/2006/relationships/image" Target="../media/image47.png"/><Relationship Id="rId16" Type="http://schemas.openxmlformats.org/officeDocument/2006/relationships/image" Target="../media/image224.png"/><Relationship Id="rId20" Type="http://schemas.openxmlformats.org/officeDocument/2006/relationships/image" Target="../media/image228.sv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219.svg"/><Relationship Id="rId24" Type="http://schemas.openxmlformats.org/officeDocument/2006/relationships/image" Target="../media/image242.svg"/><Relationship Id="rId5" Type="http://schemas.openxmlformats.org/officeDocument/2006/relationships/image" Target="../media/image4.svg"/><Relationship Id="rId15" Type="http://schemas.openxmlformats.org/officeDocument/2006/relationships/image" Target="../media/image223.svg"/><Relationship Id="rId23" Type="http://schemas.openxmlformats.org/officeDocument/2006/relationships/image" Target="../media/image241.png"/><Relationship Id="rId10" Type="http://schemas.openxmlformats.org/officeDocument/2006/relationships/image" Target="../media/image218.png"/><Relationship Id="rId19" Type="http://schemas.openxmlformats.org/officeDocument/2006/relationships/image" Target="../media/image227.png"/><Relationship Id="rId4" Type="http://schemas.openxmlformats.org/officeDocument/2006/relationships/image" Target="../media/image3.png"/><Relationship Id="rId9" Type="http://schemas.openxmlformats.org/officeDocument/2006/relationships/image" Target="../media/image217.svg"/><Relationship Id="rId14" Type="http://schemas.openxmlformats.org/officeDocument/2006/relationships/image" Target="../media/image222.png"/><Relationship Id="rId22" Type="http://schemas.openxmlformats.org/officeDocument/2006/relationships/image" Target="../media/image240.svg"/></Relationships>
</file>

<file path=ppt/slides/_rels/slide5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48.svg"/><Relationship Id="rId7" Type="http://schemas.openxmlformats.org/officeDocument/2006/relationships/image" Target="../media/image27.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7.svg"/></Relationships>
</file>

<file path=ppt/slides/_rels/slide53.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221.svg"/><Relationship Id="rId18" Type="http://schemas.openxmlformats.org/officeDocument/2006/relationships/image" Target="../media/image226.svg"/><Relationship Id="rId3" Type="http://schemas.openxmlformats.org/officeDocument/2006/relationships/image" Target="../media/image48.svg"/><Relationship Id="rId21" Type="http://schemas.openxmlformats.org/officeDocument/2006/relationships/image" Target="../media/image243.png"/><Relationship Id="rId7" Type="http://schemas.openxmlformats.org/officeDocument/2006/relationships/image" Target="../media/image27.svg"/><Relationship Id="rId12" Type="http://schemas.openxmlformats.org/officeDocument/2006/relationships/image" Target="../media/image220.png"/><Relationship Id="rId17" Type="http://schemas.openxmlformats.org/officeDocument/2006/relationships/image" Target="../media/image225.png"/><Relationship Id="rId2" Type="http://schemas.openxmlformats.org/officeDocument/2006/relationships/image" Target="../media/image47.png"/><Relationship Id="rId16" Type="http://schemas.openxmlformats.org/officeDocument/2006/relationships/image" Target="../media/image224.png"/><Relationship Id="rId20" Type="http://schemas.openxmlformats.org/officeDocument/2006/relationships/image" Target="../media/image228.sv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219.svg"/><Relationship Id="rId24" Type="http://schemas.openxmlformats.org/officeDocument/2006/relationships/image" Target="../media/image246.svg"/><Relationship Id="rId5" Type="http://schemas.openxmlformats.org/officeDocument/2006/relationships/image" Target="../media/image4.svg"/><Relationship Id="rId15" Type="http://schemas.openxmlformats.org/officeDocument/2006/relationships/image" Target="../media/image223.svg"/><Relationship Id="rId23" Type="http://schemas.openxmlformats.org/officeDocument/2006/relationships/image" Target="../media/image245.png"/><Relationship Id="rId10" Type="http://schemas.openxmlformats.org/officeDocument/2006/relationships/image" Target="../media/image218.png"/><Relationship Id="rId19" Type="http://schemas.openxmlformats.org/officeDocument/2006/relationships/image" Target="../media/image227.png"/><Relationship Id="rId4" Type="http://schemas.openxmlformats.org/officeDocument/2006/relationships/image" Target="../media/image3.png"/><Relationship Id="rId9" Type="http://schemas.openxmlformats.org/officeDocument/2006/relationships/image" Target="../media/image217.svg"/><Relationship Id="rId14" Type="http://schemas.openxmlformats.org/officeDocument/2006/relationships/image" Target="../media/image222.png"/><Relationship Id="rId22" Type="http://schemas.openxmlformats.org/officeDocument/2006/relationships/image" Target="../media/image244.svg"/></Relationships>
</file>

<file path=ppt/slides/_rels/slide5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47.png"/><Relationship Id="rId7"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7.svg"/><Relationship Id="rId4" Type="http://schemas.openxmlformats.org/officeDocument/2006/relationships/image" Target="../media/image48.svg"/><Relationship Id="rId9" Type="http://schemas.openxmlformats.org/officeDocument/2006/relationships/image" Target="../media/image66.png"/></Relationships>
</file>

<file path=ppt/slides/_rels/slide55.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221.svg"/><Relationship Id="rId18" Type="http://schemas.openxmlformats.org/officeDocument/2006/relationships/image" Target="../media/image247.png"/><Relationship Id="rId3" Type="http://schemas.openxmlformats.org/officeDocument/2006/relationships/image" Target="../media/image48.svg"/><Relationship Id="rId21" Type="http://schemas.openxmlformats.org/officeDocument/2006/relationships/image" Target="../media/image250.svg"/><Relationship Id="rId7" Type="http://schemas.openxmlformats.org/officeDocument/2006/relationships/image" Target="../media/image27.svg"/><Relationship Id="rId12" Type="http://schemas.openxmlformats.org/officeDocument/2006/relationships/image" Target="../media/image220.png"/><Relationship Id="rId17" Type="http://schemas.openxmlformats.org/officeDocument/2006/relationships/image" Target="../media/image244.svg"/><Relationship Id="rId2" Type="http://schemas.openxmlformats.org/officeDocument/2006/relationships/image" Target="../media/image47.png"/><Relationship Id="rId16" Type="http://schemas.openxmlformats.org/officeDocument/2006/relationships/image" Target="../media/image243.png"/><Relationship Id="rId20" Type="http://schemas.openxmlformats.org/officeDocument/2006/relationships/image" Target="../media/image249.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219.svg"/><Relationship Id="rId24" Type="http://schemas.openxmlformats.org/officeDocument/2006/relationships/image" Target="../media/image251.png"/><Relationship Id="rId5" Type="http://schemas.openxmlformats.org/officeDocument/2006/relationships/image" Target="../media/image4.svg"/><Relationship Id="rId15" Type="http://schemas.openxmlformats.org/officeDocument/2006/relationships/image" Target="../media/image223.svg"/><Relationship Id="rId23" Type="http://schemas.openxmlformats.org/officeDocument/2006/relationships/image" Target="../media/image61.svg"/><Relationship Id="rId10" Type="http://schemas.openxmlformats.org/officeDocument/2006/relationships/image" Target="../media/image218.png"/><Relationship Id="rId19" Type="http://schemas.openxmlformats.org/officeDocument/2006/relationships/image" Target="../media/image248.svg"/><Relationship Id="rId4" Type="http://schemas.openxmlformats.org/officeDocument/2006/relationships/image" Target="../media/image3.png"/><Relationship Id="rId9" Type="http://schemas.openxmlformats.org/officeDocument/2006/relationships/image" Target="../media/image217.svg"/><Relationship Id="rId14" Type="http://schemas.openxmlformats.org/officeDocument/2006/relationships/image" Target="../media/image222.png"/><Relationship Id="rId22" Type="http://schemas.openxmlformats.org/officeDocument/2006/relationships/image" Target="../media/image60.png"/></Relationships>
</file>

<file path=ppt/slides/_rels/slide56.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0.png"/><Relationship Id="rId18" Type="http://schemas.openxmlformats.org/officeDocument/2006/relationships/image" Target="../media/image257.svg"/><Relationship Id="rId26" Type="http://schemas.openxmlformats.org/officeDocument/2006/relationships/image" Target="../media/image265.png"/><Relationship Id="rId3" Type="http://schemas.openxmlformats.org/officeDocument/2006/relationships/image" Target="../media/image19.png"/><Relationship Id="rId21" Type="http://schemas.openxmlformats.org/officeDocument/2006/relationships/image" Target="../media/image260.png"/><Relationship Id="rId7" Type="http://schemas.openxmlformats.org/officeDocument/2006/relationships/image" Target="../media/image62.png"/><Relationship Id="rId12" Type="http://schemas.openxmlformats.org/officeDocument/2006/relationships/image" Target="../media/image253.svg"/><Relationship Id="rId17" Type="http://schemas.openxmlformats.org/officeDocument/2006/relationships/image" Target="../media/image256.png"/><Relationship Id="rId25" Type="http://schemas.openxmlformats.org/officeDocument/2006/relationships/image" Target="../media/image264.png"/><Relationship Id="rId2" Type="http://schemas.openxmlformats.org/officeDocument/2006/relationships/notesSlide" Target="../notesSlides/notesSlide33.xml"/><Relationship Id="rId16" Type="http://schemas.openxmlformats.org/officeDocument/2006/relationships/image" Target="../media/image255.svg"/><Relationship Id="rId20" Type="http://schemas.openxmlformats.org/officeDocument/2006/relationships/image" Target="../media/image259.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52.png"/><Relationship Id="rId24" Type="http://schemas.openxmlformats.org/officeDocument/2006/relationships/image" Target="../media/image263.svg"/><Relationship Id="rId5" Type="http://schemas.openxmlformats.org/officeDocument/2006/relationships/image" Target="../media/image15.png"/><Relationship Id="rId15" Type="http://schemas.openxmlformats.org/officeDocument/2006/relationships/image" Target="../media/image254.png"/><Relationship Id="rId23" Type="http://schemas.openxmlformats.org/officeDocument/2006/relationships/image" Target="../media/image262.png"/><Relationship Id="rId10" Type="http://schemas.openxmlformats.org/officeDocument/2006/relationships/image" Target="../media/image57.svg"/><Relationship Id="rId19" Type="http://schemas.openxmlformats.org/officeDocument/2006/relationships/image" Target="../media/image258.png"/><Relationship Id="rId4" Type="http://schemas.openxmlformats.org/officeDocument/2006/relationships/image" Target="../media/image20.svg"/><Relationship Id="rId9" Type="http://schemas.openxmlformats.org/officeDocument/2006/relationships/image" Target="../media/image56.png"/><Relationship Id="rId14" Type="http://schemas.openxmlformats.org/officeDocument/2006/relationships/image" Target="../media/image61.svg"/><Relationship Id="rId22" Type="http://schemas.openxmlformats.org/officeDocument/2006/relationships/image" Target="../media/image261.svg"/><Relationship Id="rId27" Type="http://schemas.openxmlformats.org/officeDocument/2006/relationships/image" Target="../media/image266.svg"/></Relationships>
</file>

<file path=ppt/slides/_rels/slide5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47.png"/><Relationship Id="rId7"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7.svg"/><Relationship Id="rId4" Type="http://schemas.openxmlformats.org/officeDocument/2006/relationships/image" Target="../media/image48.svg"/><Relationship Id="rId9"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7.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4.svg"/></Relationships>
</file>

<file path=ppt/slides/_rels/slide5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0.svg"/><Relationship Id="rId7"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14.svg"/><Relationship Id="rId4" Type="http://schemas.openxmlformats.org/officeDocument/2006/relationships/image" Target="../media/image28.png"/><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47.png"/><Relationship Id="rId7"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7.svg"/><Relationship Id="rId4" Type="http://schemas.openxmlformats.org/officeDocument/2006/relationships/image" Target="../media/image48.svg"/><Relationship Id="rId9" Type="http://schemas.openxmlformats.org/officeDocument/2006/relationships/image" Target="../media/image66.png"/></Relationships>
</file>

<file path=ppt/slides/_rels/slide61.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72.png"/><Relationship Id="rId18" Type="http://schemas.openxmlformats.org/officeDocument/2006/relationships/image" Target="../media/image277.svg"/><Relationship Id="rId3" Type="http://schemas.openxmlformats.org/officeDocument/2006/relationships/image" Target="../media/image47.png"/><Relationship Id="rId7" Type="http://schemas.openxmlformats.org/officeDocument/2006/relationships/image" Target="../media/image26.png"/><Relationship Id="rId12" Type="http://schemas.openxmlformats.org/officeDocument/2006/relationships/image" Target="../media/image271.png"/><Relationship Id="rId17" Type="http://schemas.openxmlformats.org/officeDocument/2006/relationships/image" Target="../media/image276.png"/><Relationship Id="rId2" Type="http://schemas.openxmlformats.org/officeDocument/2006/relationships/notesSlide" Target="../notesSlides/notesSlide37.xml"/><Relationship Id="rId16" Type="http://schemas.openxmlformats.org/officeDocument/2006/relationships/image" Target="../media/image275.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270.png"/><Relationship Id="rId5" Type="http://schemas.openxmlformats.org/officeDocument/2006/relationships/image" Target="../media/image3.png"/><Relationship Id="rId15" Type="http://schemas.openxmlformats.org/officeDocument/2006/relationships/image" Target="../media/image274.svg"/><Relationship Id="rId10" Type="http://schemas.openxmlformats.org/officeDocument/2006/relationships/image" Target="../media/image269.svg"/><Relationship Id="rId4" Type="http://schemas.openxmlformats.org/officeDocument/2006/relationships/image" Target="../media/image48.svg"/><Relationship Id="rId9" Type="http://schemas.openxmlformats.org/officeDocument/2006/relationships/image" Target="../media/image268.png"/><Relationship Id="rId14" Type="http://schemas.openxmlformats.org/officeDocument/2006/relationships/image" Target="../media/image273.png"/></Relationships>
</file>

<file path=ppt/slides/_rels/slide62.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72.png"/><Relationship Id="rId3" Type="http://schemas.openxmlformats.org/officeDocument/2006/relationships/image" Target="../media/image47.png"/><Relationship Id="rId7" Type="http://schemas.openxmlformats.org/officeDocument/2006/relationships/image" Target="../media/image26.png"/><Relationship Id="rId12" Type="http://schemas.openxmlformats.org/officeDocument/2006/relationships/image" Target="../media/image271.png"/><Relationship Id="rId17" Type="http://schemas.openxmlformats.org/officeDocument/2006/relationships/image" Target="../media/image279.svg"/><Relationship Id="rId2" Type="http://schemas.openxmlformats.org/officeDocument/2006/relationships/notesSlide" Target="../notesSlides/notesSlide38.xml"/><Relationship Id="rId16" Type="http://schemas.openxmlformats.org/officeDocument/2006/relationships/image" Target="../media/image278.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270.png"/><Relationship Id="rId5" Type="http://schemas.openxmlformats.org/officeDocument/2006/relationships/image" Target="../media/image3.png"/><Relationship Id="rId15" Type="http://schemas.openxmlformats.org/officeDocument/2006/relationships/image" Target="../media/image274.svg"/><Relationship Id="rId10" Type="http://schemas.openxmlformats.org/officeDocument/2006/relationships/image" Target="../media/image269.svg"/><Relationship Id="rId4" Type="http://schemas.openxmlformats.org/officeDocument/2006/relationships/image" Target="../media/image48.svg"/><Relationship Id="rId9" Type="http://schemas.openxmlformats.org/officeDocument/2006/relationships/image" Target="../media/image268.png"/><Relationship Id="rId14" Type="http://schemas.openxmlformats.org/officeDocument/2006/relationships/image" Target="../media/image273.png"/></Relationships>
</file>

<file path=ppt/slides/_rels/slide6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47.png"/><Relationship Id="rId7"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7.svg"/><Relationship Id="rId4" Type="http://schemas.openxmlformats.org/officeDocument/2006/relationships/image" Target="../media/image48.svg"/><Relationship Id="rId9" Type="http://schemas.openxmlformats.org/officeDocument/2006/relationships/image" Target="../media/image66.png"/></Relationships>
</file>

<file path=ppt/slides/_rels/slide64.xml.rels><?xml version="1.0" encoding="UTF-8" standalone="yes"?>
<Relationships xmlns="http://schemas.openxmlformats.org/package/2006/relationships"><Relationship Id="rId8" Type="http://schemas.openxmlformats.org/officeDocument/2006/relationships/image" Target="../media/image283.svg"/><Relationship Id="rId13" Type="http://schemas.openxmlformats.org/officeDocument/2006/relationships/image" Target="../media/image288.png"/><Relationship Id="rId18" Type="http://schemas.openxmlformats.org/officeDocument/2006/relationships/image" Target="../media/image293.png"/><Relationship Id="rId3" Type="http://schemas.openxmlformats.org/officeDocument/2006/relationships/image" Target="../media/image47.png"/><Relationship Id="rId21" Type="http://schemas.openxmlformats.org/officeDocument/2006/relationships/image" Target="../media/image296.svg"/><Relationship Id="rId7" Type="http://schemas.openxmlformats.org/officeDocument/2006/relationships/image" Target="../media/image282.png"/><Relationship Id="rId12" Type="http://schemas.openxmlformats.org/officeDocument/2006/relationships/image" Target="../media/image287.svg"/><Relationship Id="rId17" Type="http://schemas.openxmlformats.org/officeDocument/2006/relationships/image" Target="../media/image292.svg"/><Relationship Id="rId2" Type="http://schemas.openxmlformats.org/officeDocument/2006/relationships/notesSlide" Target="../notesSlides/notesSlide40.xml"/><Relationship Id="rId16" Type="http://schemas.openxmlformats.org/officeDocument/2006/relationships/image" Target="../media/image291.png"/><Relationship Id="rId20" Type="http://schemas.openxmlformats.org/officeDocument/2006/relationships/image" Target="../media/image295.png"/><Relationship Id="rId1" Type="http://schemas.openxmlformats.org/officeDocument/2006/relationships/slideLayout" Target="../slideLayouts/slideLayout7.xml"/><Relationship Id="rId6" Type="http://schemas.openxmlformats.org/officeDocument/2006/relationships/image" Target="../media/image281.svg"/><Relationship Id="rId11" Type="http://schemas.openxmlformats.org/officeDocument/2006/relationships/image" Target="../media/image286.png"/><Relationship Id="rId5" Type="http://schemas.openxmlformats.org/officeDocument/2006/relationships/image" Target="../media/image280.png"/><Relationship Id="rId15" Type="http://schemas.openxmlformats.org/officeDocument/2006/relationships/image" Target="../media/image290.svg"/><Relationship Id="rId10" Type="http://schemas.openxmlformats.org/officeDocument/2006/relationships/image" Target="../media/image285.svg"/><Relationship Id="rId19" Type="http://schemas.openxmlformats.org/officeDocument/2006/relationships/image" Target="../media/image294.svg"/><Relationship Id="rId4" Type="http://schemas.openxmlformats.org/officeDocument/2006/relationships/image" Target="../media/image48.svg"/><Relationship Id="rId9" Type="http://schemas.openxmlformats.org/officeDocument/2006/relationships/image" Target="../media/image284.png"/><Relationship Id="rId14" Type="http://schemas.openxmlformats.org/officeDocument/2006/relationships/image" Target="../media/image289.png"/></Relationships>
</file>

<file path=ppt/slides/_rels/slide65.xml.rels><?xml version="1.0" encoding="UTF-8" standalone="yes"?>
<Relationships xmlns="http://schemas.openxmlformats.org/package/2006/relationships"><Relationship Id="rId8" Type="http://schemas.openxmlformats.org/officeDocument/2006/relationships/image" Target="../media/image283.svg"/><Relationship Id="rId13" Type="http://schemas.openxmlformats.org/officeDocument/2006/relationships/image" Target="../media/image289.png"/><Relationship Id="rId18" Type="http://schemas.openxmlformats.org/officeDocument/2006/relationships/image" Target="../media/image294.svg"/><Relationship Id="rId3" Type="http://schemas.openxmlformats.org/officeDocument/2006/relationships/image" Target="../media/image47.png"/><Relationship Id="rId21" Type="http://schemas.openxmlformats.org/officeDocument/2006/relationships/image" Target="../media/image278.png"/><Relationship Id="rId7" Type="http://schemas.openxmlformats.org/officeDocument/2006/relationships/image" Target="../media/image282.png"/><Relationship Id="rId12" Type="http://schemas.openxmlformats.org/officeDocument/2006/relationships/image" Target="../media/image287.svg"/><Relationship Id="rId17" Type="http://schemas.openxmlformats.org/officeDocument/2006/relationships/image" Target="../media/image293.png"/><Relationship Id="rId2" Type="http://schemas.openxmlformats.org/officeDocument/2006/relationships/notesSlide" Target="../notesSlides/notesSlide41.xml"/><Relationship Id="rId16" Type="http://schemas.openxmlformats.org/officeDocument/2006/relationships/image" Target="../media/image292.svg"/><Relationship Id="rId20" Type="http://schemas.openxmlformats.org/officeDocument/2006/relationships/image" Target="../media/image298.svg"/><Relationship Id="rId1" Type="http://schemas.openxmlformats.org/officeDocument/2006/relationships/slideLayout" Target="../slideLayouts/slideLayout7.xml"/><Relationship Id="rId6" Type="http://schemas.openxmlformats.org/officeDocument/2006/relationships/image" Target="../media/image281.svg"/><Relationship Id="rId11" Type="http://schemas.openxmlformats.org/officeDocument/2006/relationships/image" Target="../media/image286.png"/><Relationship Id="rId5" Type="http://schemas.openxmlformats.org/officeDocument/2006/relationships/image" Target="../media/image280.png"/><Relationship Id="rId15" Type="http://schemas.openxmlformats.org/officeDocument/2006/relationships/image" Target="../media/image291.png"/><Relationship Id="rId10" Type="http://schemas.openxmlformats.org/officeDocument/2006/relationships/image" Target="../media/image285.svg"/><Relationship Id="rId19" Type="http://schemas.openxmlformats.org/officeDocument/2006/relationships/image" Target="../media/image297.png"/><Relationship Id="rId4" Type="http://schemas.openxmlformats.org/officeDocument/2006/relationships/image" Target="../media/image48.svg"/><Relationship Id="rId9" Type="http://schemas.openxmlformats.org/officeDocument/2006/relationships/image" Target="../media/image284.png"/><Relationship Id="rId14" Type="http://schemas.openxmlformats.org/officeDocument/2006/relationships/image" Target="../media/image290.svg"/><Relationship Id="rId22" Type="http://schemas.openxmlformats.org/officeDocument/2006/relationships/image" Target="../media/image279.svg"/></Relationships>
</file>

<file path=ppt/slides/_rels/slide6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47.png"/><Relationship Id="rId7"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7.svg"/><Relationship Id="rId4" Type="http://schemas.openxmlformats.org/officeDocument/2006/relationships/image" Target="../media/image48.svg"/><Relationship Id="rId9"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304.png"/><Relationship Id="rId13" Type="http://schemas.openxmlformats.org/officeDocument/2006/relationships/image" Target="../media/image309.svg"/><Relationship Id="rId3" Type="http://schemas.openxmlformats.org/officeDocument/2006/relationships/image" Target="../media/image299.png"/><Relationship Id="rId7" Type="http://schemas.openxmlformats.org/officeDocument/2006/relationships/image" Target="../media/image303.svg"/><Relationship Id="rId12" Type="http://schemas.openxmlformats.org/officeDocument/2006/relationships/image" Target="../media/image308.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302.png"/><Relationship Id="rId11" Type="http://schemas.openxmlformats.org/officeDocument/2006/relationships/image" Target="../media/image307.svg"/><Relationship Id="rId5" Type="http://schemas.openxmlformats.org/officeDocument/2006/relationships/image" Target="../media/image301.svg"/><Relationship Id="rId10" Type="http://schemas.openxmlformats.org/officeDocument/2006/relationships/image" Target="../media/image306.png"/><Relationship Id="rId4" Type="http://schemas.openxmlformats.org/officeDocument/2006/relationships/image" Target="../media/image300.png"/><Relationship Id="rId9" Type="http://schemas.openxmlformats.org/officeDocument/2006/relationships/image" Target="../media/image305.svg"/></Relationships>
</file>

<file path=ppt/slides/_rels/slide69.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18" Type="http://schemas.openxmlformats.org/officeDocument/2006/relationships/image" Target="../media/image43.png"/><Relationship Id="rId3" Type="http://schemas.openxmlformats.org/officeDocument/2006/relationships/image" Target="../media/image20.svg"/><Relationship Id="rId7" Type="http://schemas.openxmlformats.org/officeDocument/2006/relationships/image" Target="../media/image32.svg"/><Relationship Id="rId12" Type="http://schemas.openxmlformats.org/officeDocument/2006/relationships/image" Target="../media/image37.png"/><Relationship Id="rId17" Type="http://schemas.openxmlformats.org/officeDocument/2006/relationships/image" Target="../media/image42.svg"/><Relationship Id="rId2" Type="http://schemas.openxmlformats.org/officeDocument/2006/relationships/image" Target="../media/image19.png"/><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27.svg"/><Relationship Id="rId15" Type="http://schemas.openxmlformats.org/officeDocument/2006/relationships/image" Target="../media/image40.svg"/><Relationship Id="rId10" Type="http://schemas.openxmlformats.org/officeDocument/2006/relationships/image" Target="../media/image35.png"/><Relationship Id="rId19" Type="http://schemas.openxmlformats.org/officeDocument/2006/relationships/image" Target="../media/image44.svg"/><Relationship Id="rId4" Type="http://schemas.openxmlformats.org/officeDocument/2006/relationships/image" Target="../media/image26.png"/><Relationship Id="rId9" Type="http://schemas.openxmlformats.org/officeDocument/2006/relationships/image" Target="../media/image34.svg"/><Relationship Id="rId14" Type="http://schemas.openxmlformats.org/officeDocument/2006/relationships/image" Target="../media/image39.png"/></Relationships>
</file>

<file path=ppt/slides/_rels/slide70.xml.rels><?xml version="1.0" encoding="UTF-8" standalone="yes"?>
<Relationships xmlns="http://schemas.openxmlformats.org/package/2006/relationships"><Relationship Id="rId8" Type="http://schemas.openxmlformats.org/officeDocument/2006/relationships/image" Target="../media/image304.png"/><Relationship Id="rId13" Type="http://schemas.openxmlformats.org/officeDocument/2006/relationships/image" Target="../media/image309.svg"/><Relationship Id="rId3" Type="http://schemas.openxmlformats.org/officeDocument/2006/relationships/image" Target="../media/image299.png"/><Relationship Id="rId7" Type="http://schemas.openxmlformats.org/officeDocument/2006/relationships/image" Target="../media/image303.svg"/><Relationship Id="rId12" Type="http://schemas.openxmlformats.org/officeDocument/2006/relationships/image" Target="../media/image308.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302.png"/><Relationship Id="rId11" Type="http://schemas.openxmlformats.org/officeDocument/2006/relationships/image" Target="../media/image307.svg"/><Relationship Id="rId5" Type="http://schemas.openxmlformats.org/officeDocument/2006/relationships/image" Target="../media/image301.svg"/><Relationship Id="rId15" Type="http://schemas.openxmlformats.org/officeDocument/2006/relationships/image" Target="../media/image311.svg"/><Relationship Id="rId10" Type="http://schemas.openxmlformats.org/officeDocument/2006/relationships/image" Target="../media/image306.png"/><Relationship Id="rId4" Type="http://schemas.openxmlformats.org/officeDocument/2006/relationships/image" Target="../media/image300.png"/><Relationship Id="rId9" Type="http://schemas.openxmlformats.org/officeDocument/2006/relationships/image" Target="../media/image305.svg"/><Relationship Id="rId14" Type="http://schemas.openxmlformats.org/officeDocument/2006/relationships/image" Target="../media/image310.png"/></Relationships>
</file>

<file path=ppt/slides/_rels/slide7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313.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0.svg"/><Relationship Id="rId7" Type="http://schemas.openxmlformats.org/officeDocument/2006/relationships/image" Target="../media/image46.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34.svg"/><Relationship Id="rId5" Type="http://schemas.openxmlformats.org/officeDocument/2006/relationships/image" Target="../media/image27.svg"/><Relationship Id="rId10" Type="http://schemas.openxmlformats.org/officeDocument/2006/relationships/image" Target="../media/image33.png"/><Relationship Id="rId4" Type="http://schemas.openxmlformats.org/officeDocument/2006/relationships/image" Target="../media/image26.png"/><Relationship Id="rId9" Type="http://schemas.openxmlformats.org/officeDocument/2006/relationships/image" Target="../media/image36.sv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751961" y="2560002"/>
            <a:ext cx="10784078" cy="4123839"/>
          </a:xfrm>
          <a:prstGeom prst="rect">
            <a:avLst/>
          </a:prstGeom>
        </p:spPr>
        <p:txBody>
          <a:bodyPr lIns="0" tIns="0" rIns="0" bIns="0" rtlCol="0" anchor="t">
            <a:spAutoFit/>
          </a:bodyPr>
          <a:lstStyle/>
          <a:p>
            <a:pPr algn="ctr">
              <a:lnSpc>
                <a:spcPts val="10920"/>
              </a:lnSpc>
            </a:pPr>
            <a:r>
              <a:rPr lang="en-US" sz="7800" spc="109" dirty="0">
                <a:solidFill>
                  <a:srgbClr val="F47769"/>
                </a:solidFill>
                <a:latin typeface="iCiel Crocante"/>
                <a:ea typeface="iCiel Crocante"/>
                <a:cs typeface="iCiel Crocante"/>
                <a:sym typeface="iCiel Crocante"/>
              </a:rPr>
              <a:t>Quy </a:t>
            </a:r>
            <a:r>
              <a:rPr lang="en-US" sz="7800" spc="109" dirty="0" err="1">
                <a:solidFill>
                  <a:srgbClr val="F47769"/>
                </a:solidFill>
                <a:latin typeface="iCiel Crocante"/>
                <a:ea typeface="iCiel Crocante"/>
                <a:cs typeface="iCiel Crocante"/>
                <a:sym typeface="iCiel Crocante"/>
              </a:rPr>
              <a:t>luật</a:t>
            </a:r>
            <a:r>
              <a:rPr lang="en-US" sz="7800" spc="109" dirty="0">
                <a:solidFill>
                  <a:srgbClr val="F47769"/>
                </a:solidFill>
                <a:latin typeface="iCiel Crocante"/>
                <a:ea typeface="iCiel Crocante"/>
                <a:cs typeface="iCiel Crocante"/>
                <a:sym typeface="iCiel Crocante"/>
              </a:rPr>
              <a:t> </a:t>
            </a:r>
            <a:r>
              <a:rPr lang="en-US" sz="7800" spc="109" dirty="0" err="1">
                <a:solidFill>
                  <a:srgbClr val="F47769"/>
                </a:solidFill>
                <a:latin typeface="iCiel Crocante"/>
                <a:ea typeface="iCiel Crocante"/>
                <a:cs typeface="iCiel Crocante"/>
                <a:sym typeface="iCiel Crocante"/>
              </a:rPr>
              <a:t>sự</a:t>
            </a:r>
            <a:r>
              <a:rPr lang="en-US" sz="7800" spc="109" dirty="0">
                <a:solidFill>
                  <a:srgbClr val="F47769"/>
                </a:solidFill>
                <a:latin typeface="iCiel Crocante"/>
                <a:ea typeface="iCiel Crocante"/>
                <a:cs typeface="iCiel Crocante"/>
                <a:sym typeface="iCiel Crocante"/>
              </a:rPr>
              <a:t> </a:t>
            </a:r>
            <a:r>
              <a:rPr lang="en-US" sz="7800" spc="109" dirty="0" err="1">
                <a:solidFill>
                  <a:srgbClr val="F47769"/>
                </a:solidFill>
                <a:latin typeface="iCiel Crocante"/>
                <a:ea typeface="iCiel Crocante"/>
                <a:cs typeface="iCiel Crocante"/>
                <a:sym typeface="iCiel Crocante"/>
              </a:rPr>
              <a:t>thay</a:t>
            </a:r>
            <a:r>
              <a:rPr lang="en-US" sz="7800" spc="109" dirty="0">
                <a:solidFill>
                  <a:srgbClr val="F47769"/>
                </a:solidFill>
                <a:latin typeface="iCiel Crocante"/>
                <a:ea typeface="iCiel Crocante"/>
                <a:cs typeface="iCiel Crocante"/>
                <a:sym typeface="iCiel Crocante"/>
              </a:rPr>
              <a:t> </a:t>
            </a:r>
            <a:r>
              <a:rPr lang="en-US" sz="7800" spc="109" dirty="0" err="1">
                <a:solidFill>
                  <a:srgbClr val="F47769"/>
                </a:solidFill>
                <a:latin typeface="iCiel Crocante"/>
                <a:ea typeface="iCiel Crocante"/>
                <a:cs typeface="iCiel Crocante"/>
                <a:sym typeface="iCiel Crocante"/>
              </a:rPr>
              <a:t>đổi</a:t>
            </a:r>
            <a:r>
              <a:rPr lang="en-US" sz="7800" spc="109" dirty="0">
                <a:solidFill>
                  <a:srgbClr val="F47769"/>
                </a:solidFill>
                <a:latin typeface="iCiel Crocante"/>
                <a:ea typeface="iCiel Crocante"/>
                <a:cs typeface="iCiel Crocante"/>
                <a:sym typeface="iCiel Crocante"/>
              </a:rPr>
              <a:t> </a:t>
            </a:r>
            <a:r>
              <a:rPr lang="en-US" sz="7800" spc="109" dirty="0" err="1">
                <a:solidFill>
                  <a:srgbClr val="F47769"/>
                </a:solidFill>
                <a:latin typeface="iCiel Crocante"/>
                <a:ea typeface="iCiel Crocante"/>
                <a:cs typeface="iCiel Crocante"/>
                <a:sym typeface="iCiel Crocante"/>
              </a:rPr>
              <a:t>về</a:t>
            </a:r>
            <a:r>
              <a:rPr lang="en-US" sz="7800" spc="109" dirty="0">
                <a:solidFill>
                  <a:srgbClr val="F47769"/>
                </a:solidFill>
                <a:latin typeface="iCiel Crocante"/>
                <a:ea typeface="iCiel Crocante"/>
                <a:cs typeface="iCiel Crocante"/>
                <a:sym typeface="iCiel Crocante"/>
              </a:rPr>
              <a:t> </a:t>
            </a:r>
            <a:r>
              <a:rPr lang="en-US" sz="7800" spc="109" dirty="0" err="1">
                <a:solidFill>
                  <a:srgbClr val="F47769"/>
                </a:solidFill>
                <a:latin typeface="iCiel Crocante"/>
                <a:ea typeface="iCiel Crocante"/>
                <a:cs typeface="iCiel Crocante"/>
                <a:sym typeface="iCiel Crocante"/>
              </a:rPr>
              <a:t>lượng</a:t>
            </a:r>
            <a:r>
              <a:rPr lang="en-US" sz="7800" spc="109" dirty="0">
                <a:solidFill>
                  <a:srgbClr val="F47769"/>
                </a:solidFill>
                <a:latin typeface="iCiel Crocante"/>
                <a:ea typeface="iCiel Crocante"/>
                <a:cs typeface="iCiel Crocante"/>
                <a:sym typeface="iCiel Crocante"/>
              </a:rPr>
              <a:t> </a:t>
            </a:r>
            <a:r>
              <a:rPr lang="en-US" sz="7800" spc="109" dirty="0" err="1">
                <a:solidFill>
                  <a:srgbClr val="F47769"/>
                </a:solidFill>
                <a:latin typeface="iCiel Crocante"/>
                <a:ea typeface="iCiel Crocante"/>
                <a:cs typeface="iCiel Crocante"/>
                <a:sym typeface="iCiel Crocante"/>
              </a:rPr>
              <a:t>dẫn</a:t>
            </a:r>
            <a:r>
              <a:rPr lang="en-US" sz="7800" spc="109" dirty="0">
                <a:solidFill>
                  <a:srgbClr val="F47769"/>
                </a:solidFill>
                <a:latin typeface="iCiel Crocante"/>
                <a:ea typeface="iCiel Crocante"/>
                <a:cs typeface="iCiel Crocante"/>
                <a:sym typeface="iCiel Crocante"/>
              </a:rPr>
              <a:t> </a:t>
            </a:r>
            <a:r>
              <a:rPr lang="en-US" sz="7800" spc="109" dirty="0" err="1">
                <a:solidFill>
                  <a:srgbClr val="F47769"/>
                </a:solidFill>
                <a:latin typeface="iCiel Crocante"/>
                <a:ea typeface="iCiel Crocante"/>
                <a:cs typeface="iCiel Crocante"/>
                <a:sym typeface="iCiel Crocante"/>
              </a:rPr>
              <a:t>đến</a:t>
            </a:r>
            <a:r>
              <a:rPr lang="en-US" sz="7800" spc="109" dirty="0">
                <a:solidFill>
                  <a:srgbClr val="F47769"/>
                </a:solidFill>
                <a:latin typeface="iCiel Crocante"/>
                <a:ea typeface="iCiel Crocante"/>
                <a:cs typeface="iCiel Crocante"/>
                <a:sym typeface="iCiel Crocante"/>
              </a:rPr>
              <a:t> </a:t>
            </a:r>
            <a:r>
              <a:rPr lang="en-US" sz="7800" spc="109" dirty="0" err="1">
                <a:solidFill>
                  <a:srgbClr val="F47769"/>
                </a:solidFill>
                <a:latin typeface="iCiel Crocante"/>
                <a:ea typeface="iCiel Crocante"/>
                <a:cs typeface="iCiel Crocante"/>
                <a:sym typeface="iCiel Crocante"/>
              </a:rPr>
              <a:t>sự</a:t>
            </a:r>
            <a:r>
              <a:rPr lang="en-US" sz="7800" spc="109" dirty="0">
                <a:solidFill>
                  <a:srgbClr val="F47769"/>
                </a:solidFill>
                <a:latin typeface="iCiel Crocante"/>
                <a:ea typeface="iCiel Crocante"/>
                <a:cs typeface="iCiel Crocante"/>
                <a:sym typeface="iCiel Crocante"/>
              </a:rPr>
              <a:t> </a:t>
            </a:r>
            <a:r>
              <a:rPr lang="en-US" sz="7800" spc="109" dirty="0" err="1">
                <a:solidFill>
                  <a:srgbClr val="F47769"/>
                </a:solidFill>
                <a:latin typeface="iCiel Crocante"/>
                <a:ea typeface="iCiel Crocante"/>
                <a:cs typeface="iCiel Crocante"/>
                <a:sym typeface="iCiel Crocante"/>
              </a:rPr>
              <a:t>thay</a:t>
            </a:r>
            <a:r>
              <a:rPr lang="en-US" sz="7800" spc="109" dirty="0">
                <a:solidFill>
                  <a:srgbClr val="F47769"/>
                </a:solidFill>
                <a:latin typeface="iCiel Crocante"/>
                <a:ea typeface="iCiel Crocante"/>
                <a:cs typeface="iCiel Crocante"/>
                <a:sym typeface="iCiel Crocante"/>
              </a:rPr>
              <a:t> </a:t>
            </a:r>
            <a:r>
              <a:rPr lang="en-US" sz="7800" spc="109" dirty="0" err="1">
                <a:solidFill>
                  <a:srgbClr val="F47769"/>
                </a:solidFill>
                <a:latin typeface="iCiel Crocante"/>
                <a:ea typeface="iCiel Crocante"/>
                <a:cs typeface="iCiel Crocante"/>
                <a:sym typeface="iCiel Crocante"/>
              </a:rPr>
              <a:t>đổi</a:t>
            </a:r>
            <a:r>
              <a:rPr lang="en-US" sz="7800" spc="109" dirty="0">
                <a:solidFill>
                  <a:srgbClr val="F47769"/>
                </a:solidFill>
                <a:latin typeface="iCiel Crocante"/>
                <a:ea typeface="iCiel Crocante"/>
                <a:cs typeface="iCiel Crocante"/>
                <a:sym typeface="iCiel Crocante"/>
              </a:rPr>
              <a:t> </a:t>
            </a:r>
            <a:r>
              <a:rPr lang="en-US" sz="7800" spc="109" dirty="0" err="1">
                <a:solidFill>
                  <a:srgbClr val="F47769"/>
                </a:solidFill>
                <a:latin typeface="iCiel Crocante"/>
                <a:ea typeface="iCiel Crocante"/>
                <a:cs typeface="iCiel Crocante"/>
                <a:sym typeface="iCiel Crocante"/>
              </a:rPr>
              <a:t>về</a:t>
            </a:r>
            <a:r>
              <a:rPr lang="en-US" sz="7800" spc="109" dirty="0">
                <a:solidFill>
                  <a:srgbClr val="F47769"/>
                </a:solidFill>
                <a:latin typeface="iCiel Crocante"/>
                <a:ea typeface="iCiel Crocante"/>
                <a:cs typeface="iCiel Crocante"/>
                <a:sym typeface="iCiel Crocante"/>
              </a:rPr>
              <a:t> </a:t>
            </a:r>
            <a:r>
              <a:rPr lang="en-US" sz="7800" spc="109" dirty="0" err="1">
                <a:solidFill>
                  <a:srgbClr val="F47769"/>
                </a:solidFill>
                <a:latin typeface="iCiel Crocante"/>
                <a:ea typeface="iCiel Crocante"/>
                <a:cs typeface="iCiel Crocante"/>
                <a:sym typeface="iCiel Crocante"/>
              </a:rPr>
              <a:t>chất</a:t>
            </a:r>
            <a:endParaRPr lang="en-US" sz="7800" spc="109" dirty="0">
              <a:solidFill>
                <a:srgbClr val="F47769"/>
              </a:solidFill>
              <a:latin typeface="iCiel Crocante"/>
              <a:ea typeface="iCiel Crocante"/>
              <a:cs typeface="iCiel Crocante"/>
              <a:sym typeface="iCiel Crocante"/>
            </a:endParaRPr>
          </a:p>
        </p:txBody>
      </p:sp>
      <p:sp>
        <p:nvSpPr>
          <p:cNvPr id="4" name="TextBox 4"/>
          <p:cNvSpPr txBox="1"/>
          <p:nvPr/>
        </p:nvSpPr>
        <p:spPr>
          <a:xfrm>
            <a:off x="3751961" y="6963987"/>
            <a:ext cx="10784078" cy="1199356"/>
          </a:xfrm>
          <a:prstGeom prst="rect">
            <a:avLst/>
          </a:prstGeom>
        </p:spPr>
        <p:txBody>
          <a:bodyPr lIns="0" tIns="0" rIns="0" bIns="0" rtlCol="0" anchor="t">
            <a:spAutoFit/>
          </a:bodyPr>
          <a:lstStyle/>
          <a:p>
            <a:pPr algn="ctr">
              <a:lnSpc>
                <a:spcPts val="4900"/>
              </a:lnSpc>
            </a:pPr>
            <a:r>
              <a:rPr lang="en-US" sz="3500" dirty="0">
                <a:solidFill>
                  <a:srgbClr val="65A6EB"/>
                </a:solidFill>
                <a:latin typeface="Francois One"/>
                <a:ea typeface="Francois One"/>
                <a:cs typeface="Francois One"/>
                <a:sym typeface="Francois One"/>
              </a:rPr>
              <a:t>GVHD: TS. An </a:t>
            </a:r>
            <a:r>
              <a:rPr lang="en-US" sz="3500" dirty="0" err="1">
                <a:solidFill>
                  <a:srgbClr val="65A6EB"/>
                </a:solidFill>
                <a:latin typeface="Francois One"/>
                <a:ea typeface="Francois One"/>
                <a:cs typeface="Francois One"/>
                <a:sym typeface="Francois One"/>
              </a:rPr>
              <a:t>Thị</a:t>
            </a:r>
            <a:r>
              <a:rPr lang="en-US" sz="3500" dirty="0">
                <a:solidFill>
                  <a:srgbClr val="65A6EB"/>
                </a:solidFill>
                <a:latin typeface="Francois One"/>
                <a:ea typeface="Francois One"/>
                <a:cs typeface="Francois One"/>
                <a:sym typeface="Francois One"/>
              </a:rPr>
              <a:t> </a:t>
            </a:r>
            <a:r>
              <a:rPr lang="en-US" sz="3500" dirty="0" err="1">
                <a:solidFill>
                  <a:srgbClr val="65A6EB"/>
                </a:solidFill>
                <a:latin typeface="Francois One"/>
                <a:ea typeface="Francois One"/>
                <a:cs typeface="Francois One"/>
                <a:sym typeface="Francois One"/>
              </a:rPr>
              <a:t>Ngọc</a:t>
            </a:r>
            <a:r>
              <a:rPr lang="en-US" sz="3500" dirty="0">
                <a:solidFill>
                  <a:srgbClr val="65A6EB"/>
                </a:solidFill>
                <a:latin typeface="Francois One"/>
                <a:ea typeface="Francois One"/>
                <a:cs typeface="Francois One"/>
                <a:sym typeface="Francois One"/>
              </a:rPr>
              <a:t> Trinh</a:t>
            </a:r>
          </a:p>
          <a:p>
            <a:pPr algn="ctr">
              <a:lnSpc>
                <a:spcPts val="4900"/>
              </a:lnSpc>
            </a:pPr>
            <a:r>
              <a:rPr lang="en-US" sz="3500" dirty="0" err="1">
                <a:solidFill>
                  <a:srgbClr val="65A6EB"/>
                </a:solidFill>
                <a:latin typeface="Francois One"/>
                <a:ea typeface="Francois One"/>
                <a:cs typeface="Francois One"/>
                <a:sym typeface="Francois One"/>
              </a:rPr>
              <a:t>Nhóm</a:t>
            </a:r>
            <a:r>
              <a:rPr lang="en-US" sz="3500" dirty="0">
                <a:solidFill>
                  <a:srgbClr val="65A6EB"/>
                </a:solidFill>
                <a:latin typeface="Francois One"/>
                <a:ea typeface="Francois One"/>
                <a:cs typeface="Francois One"/>
                <a:sym typeface="Francois One"/>
              </a:rPr>
              <a:t> 7 - </a:t>
            </a:r>
            <a:r>
              <a:rPr lang="en-US" sz="3500" dirty="0" err="1">
                <a:solidFill>
                  <a:srgbClr val="65A6EB"/>
                </a:solidFill>
                <a:latin typeface="Francois One"/>
                <a:ea typeface="Francois One"/>
                <a:cs typeface="Francois One"/>
                <a:sym typeface="Francois One"/>
              </a:rPr>
              <a:t>Lớp</a:t>
            </a:r>
            <a:r>
              <a:rPr lang="en-US" sz="3500" dirty="0">
                <a:solidFill>
                  <a:srgbClr val="65A6EB"/>
                </a:solidFill>
                <a:latin typeface="Francois One"/>
                <a:ea typeface="Francois One"/>
                <a:cs typeface="Francois One"/>
                <a:sym typeface="Francois One"/>
              </a:rPr>
              <a:t>: DT02</a:t>
            </a:r>
          </a:p>
        </p:txBody>
      </p:sp>
      <p:sp>
        <p:nvSpPr>
          <p:cNvPr id="5" name="Freeform 5"/>
          <p:cNvSpPr/>
          <p:nvPr/>
        </p:nvSpPr>
        <p:spPr>
          <a:xfrm rot="571673">
            <a:off x="-1803495" y="-1340207"/>
            <a:ext cx="7401471" cy="4574175"/>
          </a:xfrm>
          <a:custGeom>
            <a:avLst/>
            <a:gdLst/>
            <a:ahLst/>
            <a:cxnLst/>
            <a:rect l="l" t="t" r="r" b="b"/>
            <a:pathLst>
              <a:path w="7401471" h="4574175">
                <a:moveTo>
                  <a:pt x="0" y="0"/>
                </a:moveTo>
                <a:lnTo>
                  <a:pt x="7401471" y="0"/>
                </a:lnTo>
                <a:lnTo>
                  <a:pt x="7401471" y="4574175"/>
                </a:lnTo>
                <a:lnTo>
                  <a:pt x="0" y="4574175"/>
                </a:lnTo>
                <a:lnTo>
                  <a:pt x="0" y="0"/>
                </a:lnTo>
                <a:close/>
              </a:path>
            </a:pathLst>
          </a:custGeo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t="-106091" r="-76505"/>
            </a:stretch>
          </a:blipFill>
        </p:spPr>
        <p:txBody>
          <a:bodyPr/>
          <a:lstStyle/>
          <a:p>
            <a:endParaRPr lang="vi-VN"/>
          </a:p>
        </p:txBody>
      </p:sp>
      <p:sp>
        <p:nvSpPr>
          <p:cNvPr id="6" name="Freeform 6"/>
          <p:cNvSpPr/>
          <p:nvPr/>
        </p:nvSpPr>
        <p:spPr>
          <a:xfrm>
            <a:off x="-2510011" y="5538277"/>
            <a:ext cx="4500567" cy="4768813"/>
          </a:xfrm>
          <a:custGeom>
            <a:avLst/>
            <a:gdLst/>
            <a:ahLst/>
            <a:cxnLst/>
            <a:rect l="l" t="t" r="r" b="b"/>
            <a:pathLst>
              <a:path w="4500567" h="4768813">
                <a:moveTo>
                  <a:pt x="0" y="0"/>
                </a:moveTo>
                <a:lnTo>
                  <a:pt x="4500567" y="0"/>
                </a:lnTo>
                <a:lnTo>
                  <a:pt x="4500567" y="4768813"/>
                </a:lnTo>
                <a:lnTo>
                  <a:pt x="0" y="4768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Freeform 7"/>
          <p:cNvSpPr/>
          <p:nvPr/>
        </p:nvSpPr>
        <p:spPr>
          <a:xfrm>
            <a:off x="1733944" y="5451235"/>
            <a:ext cx="2104902" cy="1967127"/>
          </a:xfrm>
          <a:custGeom>
            <a:avLst/>
            <a:gdLst/>
            <a:ahLst/>
            <a:cxnLst/>
            <a:rect l="l" t="t" r="r" b="b"/>
            <a:pathLst>
              <a:path w="2104902" h="1967127">
                <a:moveTo>
                  <a:pt x="0" y="0"/>
                </a:moveTo>
                <a:lnTo>
                  <a:pt x="2104903" y="0"/>
                </a:lnTo>
                <a:lnTo>
                  <a:pt x="2104903" y="1967127"/>
                </a:lnTo>
                <a:lnTo>
                  <a:pt x="0" y="1967127"/>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8" name="Freeform 8"/>
          <p:cNvSpPr/>
          <p:nvPr/>
        </p:nvSpPr>
        <p:spPr>
          <a:xfrm rot="-688112">
            <a:off x="-655524" y="9369641"/>
            <a:ext cx="4452704" cy="866253"/>
          </a:xfrm>
          <a:custGeom>
            <a:avLst/>
            <a:gdLst/>
            <a:ahLst/>
            <a:cxnLst/>
            <a:rect l="l" t="t" r="r" b="b"/>
            <a:pathLst>
              <a:path w="4452704" h="866253">
                <a:moveTo>
                  <a:pt x="0" y="0"/>
                </a:moveTo>
                <a:lnTo>
                  <a:pt x="4452704" y="0"/>
                </a:lnTo>
                <a:lnTo>
                  <a:pt x="4452704" y="866254"/>
                </a:lnTo>
                <a:lnTo>
                  <a:pt x="0" y="866254"/>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vi-VN"/>
          </a:p>
        </p:txBody>
      </p:sp>
      <p:sp>
        <p:nvSpPr>
          <p:cNvPr id="9" name="Freeform 9"/>
          <p:cNvSpPr/>
          <p:nvPr/>
        </p:nvSpPr>
        <p:spPr>
          <a:xfrm rot="7486487">
            <a:off x="10836341" y="5688733"/>
            <a:ext cx="9629095" cy="4467900"/>
          </a:xfrm>
          <a:custGeom>
            <a:avLst/>
            <a:gdLst/>
            <a:ahLst/>
            <a:cxnLst/>
            <a:rect l="l" t="t" r="r" b="b"/>
            <a:pathLst>
              <a:path w="9629095" h="4467900">
                <a:moveTo>
                  <a:pt x="0" y="0"/>
                </a:moveTo>
                <a:lnTo>
                  <a:pt x="9629096" y="0"/>
                </a:lnTo>
                <a:lnTo>
                  <a:pt x="9629096" y="4467900"/>
                </a:lnTo>
                <a:lnTo>
                  <a:pt x="0" y="44679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0" name="Freeform 10"/>
          <p:cNvSpPr/>
          <p:nvPr/>
        </p:nvSpPr>
        <p:spPr>
          <a:xfrm>
            <a:off x="15650889" y="0"/>
            <a:ext cx="2775191" cy="2646838"/>
          </a:xfrm>
          <a:custGeom>
            <a:avLst/>
            <a:gdLst/>
            <a:ahLst/>
            <a:cxnLst/>
            <a:rect l="l" t="t" r="r" b="b"/>
            <a:pathLst>
              <a:path w="2775191" h="2646838">
                <a:moveTo>
                  <a:pt x="0" y="0"/>
                </a:moveTo>
                <a:lnTo>
                  <a:pt x="2775191" y="0"/>
                </a:lnTo>
                <a:lnTo>
                  <a:pt x="2775191" y="2646838"/>
                </a:lnTo>
                <a:lnTo>
                  <a:pt x="0" y="26468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11" name="Freeform 11"/>
          <p:cNvSpPr/>
          <p:nvPr/>
        </p:nvSpPr>
        <p:spPr>
          <a:xfrm>
            <a:off x="16078186" y="1689941"/>
            <a:ext cx="1181114" cy="1992677"/>
          </a:xfrm>
          <a:custGeom>
            <a:avLst/>
            <a:gdLst/>
            <a:ahLst/>
            <a:cxnLst/>
            <a:rect l="l" t="t" r="r" b="b"/>
            <a:pathLst>
              <a:path w="1181114" h="1992677">
                <a:moveTo>
                  <a:pt x="0" y="0"/>
                </a:moveTo>
                <a:lnTo>
                  <a:pt x="1181114" y="0"/>
                </a:lnTo>
                <a:lnTo>
                  <a:pt x="1181114" y="1992677"/>
                </a:lnTo>
                <a:lnTo>
                  <a:pt x="0" y="1992677"/>
                </a:lnTo>
                <a:lnTo>
                  <a:pt x="0" y="0"/>
                </a:lnTo>
                <a:close/>
              </a:path>
            </a:pathLst>
          </a:custGeom>
          <a: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a:p>
        </p:txBody>
      </p:sp>
      <p:sp>
        <p:nvSpPr>
          <p:cNvPr id="12" name="Freeform 12"/>
          <p:cNvSpPr/>
          <p:nvPr/>
        </p:nvSpPr>
        <p:spPr>
          <a:xfrm>
            <a:off x="13351711" y="432487"/>
            <a:ext cx="4598357" cy="890932"/>
          </a:xfrm>
          <a:custGeom>
            <a:avLst/>
            <a:gdLst/>
            <a:ahLst/>
            <a:cxnLst/>
            <a:rect l="l" t="t" r="r" b="b"/>
            <a:pathLst>
              <a:path w="4598357" h="890932">
                <a:moveTo>
                  <a:pt x="0" y="0"/>
                </a:moveTo>
                <a:lnTo>
                  <a:pt x="4598356" y="0"/>
                </a:lnTo>
                <a:lnTo>
                  <a:pt x="4598356" y="890932"/>
                </a:lnTo>
                <a:lnTo>
                  <a:pt x="0" y="890932"/>
                </a:lnTo>
                <a:lnTo>
                  <a:pt x="0" y="0"/>
                </a:lnTo>
                <a:close/>
              </a:path>
            </a:pathLst>
          </a:custGeom>
          <a: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a:blipFill>
        </p:spPr>
        <p:txBody>
          <a:bodyPr/>
          <a:lstStyle/>
          <a:p>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5" name="Freeform 5"/>
          <p:cNvSpPr/>
          <p:nvPr/>
        </p:nvSpPr>
        <p:spPr>
          <a:xfrm rot="-10800000">
            <a:off x="280241" y="9026318"/>
            <a:ext cx="3152978" cy="613397"/>
          </a:xfrm>
          <a:custGeom>
            <a:avLst/>
            <a:gdLst/>
            <a:ahLst/>
            <a:cxnLst/>
            <a:rect l="l" t="t" r="r" b="b"/>
            <a:pathLst>
              <a:path w="3152978" h="613397">
                <a:moveTo>
                  <a:pt x="0" y="0"/>
                </a:moveTo>
                <a:lnTo>
                  <a:pt x="3152978" y="0"/>
                </a:lnTo>
                <a:lnTo>
                  <a:pt x="3152978" y="613398"/>
                </a:lnTo>
                <a:lnTo>
                  <a:pt x="0" y="613398"/>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rot="5400000">
            <a:off x="2038244" y="5114814"/>
            <a:ext cx="3476564" cy="1234365"/>
          </a:xfrm>
          <a:custGeom>
            <a:avLst/>
            <a:gdLst/>
            <a:ahLst/>
            <a:cxnLst/>
            <a:rect l="l" t="t" r="r" b="b"/>
            <a:pathLst>
              <a:path w="3476564" h="1234365">
                <a:moveTo>
                  <a:pt x="0" y="0"/>
                </a:moveTo>
                <a:lnTo>
                  <a:pt x="3476563" y="0"/>
                </a:lnTo>
                <a:lnTo>
                  <a:pt x="3476563" y="1234365"/>
                </a:lnTo>
                <a:lnTo>
                  <a:pt x="0" y="1234365"/>
                </a:lnTo>
                <a:lnTo>
                  <a:pt x="0" y="0"/>
                </a:lnTo>
                <a:close/>
              </a:path>
            </a:pathLst>
          </a:custGeom>
          <a: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a:blipFill>
        </p:spPr>
        <p:txBody>
          <a:bodyPr/>
          <a:lstStyle/>
          <a:p>
            <a:endParaRPr lang="vi-VN"/>
          </a:p>
        </p:txBody>
      </p:sp>
      <p:sp>
        <p:nvSpPr>
          <p:cNvPr id="10" name="Freeform 10"/>
          <p:cNvSpPr/>
          <p:nvPr/>
        </p:nvSpPr>
        <p:spPr>
          <a:xfrm>
            <a:off x="6524351" y="3976988"/>
            <a:ext cx="1203785" cy="397937"/>
          </a:xfrm>
          <a:custGeom>
            <a:avLst/>
            <a:gdLst/>
            <a:ahLst/>
            <a:cxnLst/>
            <a:rect l="l" t="t" r="r" b="b"/>
            <a:pathLst>
              <a:path w="1203785" h="397937">
                <a:moveTo>
                  <a:pt x="0" y="0"/>
                </a:moveTo>
                <a:lnTo>
                  <a:pt x="1203785" y="0"/>
                </a:lnTo>
                <a:lnTo>
                  <a:pt x="1203785" y="397937"/>
                </a:lnTo>
                <a:lnTo>
                  <a:pt x="0" y="397937"/>
                </a:lnTo>
                <a:lnTo>
                  <a:pt x="0" y="0"/>
                </a:lnTo>
                <a:close/>
              </a:path>
            </a:pathLst>
          </a:custGeom>
          <a: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l="-98840"/>
            </a:stretch>
          </a:blipFill>
        </p:spPr>
        <p:txBody>
          <a:bodyPr/>
          <a:lstStyle/>
          <a:p>
            <a:endParaRPr lang="vi-VN"/>
          </a:p>
        </p:txBody>
      </p:sp>
      <p:sp>
        <p:nvSpPr>
          <p:cNvPr id="11" name="Freeform 11"/>
          <p:cNvSpPr/>
          <p:nvPr/>
        </p:nvSpPr>
        <p:spPr>
          <a:xfrm rot="5400000">
            <a:off x="5503617" y="6711918"/>
            <a:ext cx="3245253" cy="1152237"/>
          </a:xfrm>
          <a:custGeom>
            <a:avLst/>
            <a:gdLst/>
            <a:ahLst/>
            <a:cxnLst/>
            <a:rect l="l" t="t" r="r" b="b"/>
            <a:pathLst>
              <a:path w="3245253" h="1152237">
                <a:moveTo>
                  <a:pt x="0" y="0"/>
                </a:moveTo>
                <a:lnTo>
                  <a:pt x="3245253" y="0"/>
                </a:lnTo>
                <a:lnTo>
                  <a:pt x="3245253" y="1152237"/>
                </a:lnTo>
                <a:lnTo>
                  <a:pt x="0" y="1152237"/>
                </a:lnTo>
                <a:lnTo>
                  <a:pt x="0" y="0"/>
                </a:lnTo>
                <a:close/>
              </a:path>
            </a:pathLst>
          </a:custGeom>
          <a: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a:blipFill>
        </p:spPr>
        <p:txBody>
          <a:bodyPr/>
          <a:lstStyle/>
          <a:p>
            <a:endParaRPr lang="vi-VN"/>
          </a:p>
        </p:txBody>
      </p:sp>
      <p:grpSp>
        <p:nvGrpSpPr>
          <p:cNvPr id="31" name="Group 30">
            <a:extLst>
              <a:ext uri="{FF2B5EF4-FFF2-40B4-BE49-F238E27FC236}">
                <a16:creationId xmlns:a16="http://schemas.microsoft.com/office/drawing/2014/main" id="{65EFC6FF-E4F5-1FA8-C06A-13EDF2685526}"/>
              </a:ext>
            </a:extLst>
          </p:cNvPr>
          <p:cNvGrpSpPr/>
          <p:nvPr/>
        </p:nvGrpSpPr>
        <p:grpSpPr>
          <a:xfrm>
            <a:off x="7842436" y="3288220"/>
            <a:ext cx="4552494" cy="1775473"/>
            <a:chOff x="7842436" y="3288220"/>
            <a:chExt cx="4552494" cy="1775473"/>
          </a:xfrm>
        </p:grpSpPr>
        <p:sp>
          <p:nvSpPr>
            <p:cNvPr id="13" name="Freeform 13"/>
            <p:cNvSpPr/>
            <p:nvPr/>
          </p:nvSpPr>
          <p:spPr>
            <a:xfrm>
              <a:off x="7842436" y="3288220"/>
              <a:ext cx="4552494" cy="1775473"/>
            </a:xfrm>
            <a:custGeom>
              <a:avLst/>
              <a:gdLst/>
              <a:ahLst/>
              <a:cxnLst/>
              <a:rect l="l" t="t" r="r" b="b"/>
              <a:pathLst>
                <a:path w="6069993" h="2367297">
                  <a:moveTo>
                    <a:pt x="0" y="0"/>
                  </a:moveTo>
                  <a:lnTo>
                    <a:pt x="6069993" y="0"/>
                  </a:lnTo>
                  <a:lnTo>
                    <a:pt x="6069993" y="2367297"/>
                  </a:lnTo>
                  <a:lnTo>
                    <a:pt x="0" y="2367297"/>
                  </a:lnTo>
                  <a:lnTo>
                    <a:pt x="0" y="0"/>
                  </a:lnTo>
                  <a:close/>
                </a:path>
              </a:pathLst>
            </a:custGeom>
            <a: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a:p>
          </p:txBody>
        </p:sp>
        <p:sp>
          <p:nvSpPr>
            <p:cNvPr id="14" name="TextBox 14"/>
            <p:cNvSpPr txBox="1"/>
            <p:nvPr/>
          </p:nvSpPr>
          <p:spPr>
            <a:xfrm>
              <a:off x="7842436" y="3710684"/>
              <a:ext cx="4552494" cy="909114"/>
            </a:xfrm>
            <a:prstGeom prst="rect">
              <a:avLst/>
            </a:prstGeom>
          </p:spPr>
          <p:txBody>
            <a:bodyPr lIns="0" tIns="0" rIns="0" bIns="0" rtlCol="0" anchor="t">
              <a:spAutoFit/>
            </a:bodyPr>
            <a:lstStyle/>
            <a:p>
              <a:pPr algn="ctr">
                <a:lnSpc>
                  <a:spcPts val="3642"/>
                </a:lnSpc>
                <a:spcBef>
                  <a:spcPct val="0"/>
                </a:spcBef>
              </a:pPr>
              <a:r>
                <a:rPr lang="en-US" sz="2801" dirty="0">
                  <a:solidFill>
                    <a:srgbClr val="000000"/>
                  </a:solidFill>
                  <a:latin typeface="Francois One"/>
                  <a:ea typeface="Francois One"/>
                  <a:cs typeface="Francois One"/>
                  <a:sym typeface="Francois One"/>
                </a:rPr>
                <a:t>SỰ THAY ĐỔI VỀ LƯỢNG ĐẠT ĐẾN NGƯỠNG</a:t>
              </a:r>
            </a:p>
          </p:txBody>
        </p:sp>
      </p:grpSp>
      <p:sp>
        <p:nvSpPr>
          <p:cNvPr id="15" name="Freeform 15"/>
          <p:cNvSpPr/>
          <p:nvPr/>
        </p:nvSpPr>
        <p:spPr>
          <a:xfrm>
            <a:off x="12231796" y="4030285"/>
            <a:ext cx="1085080" cy="358697"/>
          </a:xfrm>
          <a:custGeom>
            <a:avLst/>
            <a:gdLst/>
            <a:ahLst/>
            <a:cxnLst/>
            <a:rect l="l" t="t" r="r" b="b"/>
            <a:pathLst>
              <a:path w="1446773" h="478262">
                <a:moveTo>
                  <a:pt x="0" y="0"/>
                </a:moveTo>
                <a:lnTo>
                  <a:pt x="1446773" y="0"/>
                </a:lnTo>
                <a:lnTo>
                  <a:pt x="1446773" y="478262"/>
                </a:lnTo>
                <a:lnTo>
                  <a:pt x="0" y="478262"/>
                </a:lnTo>
                <a:lnTo>
                  <a:pt x="0" y="0"/>
                </a:lnTo>
                <a:close/>
              </a:path>
            </a:pathLst>
          </a:custGeom>
          <a: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l="-98840"/>
            </a:stretch>
          </a:blipFill>
        </p:spPr>
        <p:txBody>
          <a:bodyPr/>
          <a:lstStyle/>
          <a:p>
            <a:endParaRPr lang="vi-VN"/>
          </a:p>
        </p:txBody>
      </p:sp>
      <p:grpSp>
        <p:nvGrpSpPr>
          <p:cNvPr id="32" name="Group 31">
            <a:extLst>
              <a:ext uri="{FF2B5EF4-FFF2-40B4-BE49-F238E27FC236}">
                <a16:creationId xmlns:a16="http://schemas.microsoft.com/office/drawing/2014/main" id="{4298F7E2-031F-B87A-65BE-0E9E517F029B}"/>
              </a:ext>
            </a:extLst>
          </p:cNvPr>
          <p:cNvGrpSpPr/>
          <p:nvPr/>
        </p:nvGrpSpPr>
        <p:grpSpPr>
          <a:xfrm>
            <a:off x="13316875" y="3479905"/>
            <a:ext cx="3569496" cy="1392104"/>
            <a:chOff x="13316875" y="3479905"/>
            <a:chExt cx="3569496" cy="1392104"/>
          </a:xfrm>
        </p:grpSpPr>
        <p:sp>
          <p:nvSpPr>
            <p:cNvPr id="16" name="Freeform 16"/>
            <p:cNvSpPr/>
            <p:nvPr/>
          </p:nvSpPr>
          <p:spPr>
            <a:xfrm>
              <a:off x="13316875" y="3479905"/>
              <a:ext cx="3569496" cy="1392104"/>
            </a:xfrm>
            <a:custGeom>
              <a:avLst/>
              <a:gdLst/>
              <a:ahLst/>
              <a:cxnLst/>
              <a:rect l="l" t="t" r="r" b="b"/>
              <a:pathLst>
                <a:path w="4759328" h="1856138">
                  <a:moveTo>
                    <a:pt x="0" y="0"/>
                  </a:moveTo>
                  <a:lnTo>
                    <a:pt x="4759329" y="0"/>
                  </a:lnTo>
                  <a:lnTo>
                    <a:pt x="4759329" y="1856138"/>
                  </a:lnTo>
                  <a:lnTo>
                    <a:pt x="0" y="1856138"/>
                  </a:lnTo>
                  <a:lnTo>
                    <a:pt x="0" y="0"/>
                  </a:lnTo>
                  <a:close/>
                </a:path>
              </a:pathLst>
            </a:custGeom>
            <a: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a:p>
          </p:txBody>
        </p:sp>
        <p:sp>
          <p:nvSpPr>
            <p:cNvPr id="17" name="TextBox 17"/>
            <p:cNvSpPr txBox="1"/>
            <p:nvPr/>
          </p:nvSpPr>
          <p:spPr>
            <a:xfrm>
              <a:off x="13416988" y="3941501"/>
              <a:ext cx="3369273" cy="447481"/>
            </a:xfrm>
            <a:prstGeom prst="rect">
              <a:avLst/>
            </a:prstGeom>
          </p:spPr>
          <p:txBody>
            <a:bodyPr lIns="0" tIns="0" rIns="0" bIns="0" rtlCol="0" anchor="t">
              <a:spAutoFit/>
            </a:bodyPr>
            <a:lstStyle/>
            <a:p>
              <a:pPr algn="ctr">
                <a:lnSpc>
                  <a:spcPts val="3642"/>
                </a:lnSpc>
                <a:spcBef>
                  <a:spcPct val="0"/>
                </a:spcBef>
              </a:pPr>
              <a:r>
                <a:rPr lang="en-US" sz="2801">
                  <a:solidFill>
                    <a:srgbClr val="000000"/>
                  </a:solidFill>
                  <a:latin typeface="Francois One"/>
                  <a:ea typeface="Francois One"/>
                  <a:cs typeface="Francois One"/>
                  <a:sym typeface="Francois One"/>
                </a:rPr>
                <a:t>SỰ THAY ĐỔI VỀ CHẤT</a:t>
              </a:r>
            </a:p>
          </p:txBody>
        </p:sp>
      </p:grpSp>
      <p:sp>
        <p:nvSpPr>
          <p:cNvPr id="20" name="Freeform 20"/>
          <p:cNvSpPr/>
          <p:nvPr/>
        </p:nvSpPr>
        <p:spPr>
          <a:xfrm flipH="1">
            <a:off x="12767975" y="5504017"/>
            <a:ext cx="383810" cy="4114800"/>
          </a:xfrm>
          <a:custGeom>
            <a:avLst/>
            <a:gdLst/>
            <a:ahLst/>
            <a:cxnLst/>
            <a:rect l="l" t="t" r="r" b="b"/>
            <a:pathLst>
              <a:path w="383810" h="4114800">
                <a:moveTo>
                  <a:pt x="383810" y="0"/>
                </a:moveTo>
                <a:lnTo>
                  <a:pt x="0" y="0"/>
                </a:lnTo>
                <a:lnTo>
                  <a:pt x="0" y="4114800"/>
                </a:lnTo>
                <a:lnTo>
                  <a:pt x="383810" y="4114800"/>
                </a:lnTo>
                <a:lnTo>
                  <a:pt x="383810" y="0"/>
                </a:lnTo>
                <a:close/>
              </a:path>
            </a:pathLst>
          </a:custGeom>
          <a: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a:blipFill>
        </p:spPr>
        <p:txBody>
          <a:bodyPr/>
          <a:lstStyle/>
          <a:p>
            <a:endParaRPr lang="vi-VN"/>
          </a:p>
        </p:txBody>
      </p:sp>
      <p:grpSp>
        <p:nvGrpSpPr>
          <p:cNvPr id="28" name="Group 27">
            <a:extLst>
              <a:ext uri="{FF2B5EF4-FFF2-40B4-BE49-F238E27FC236}">
                <a16:creationId xmlns:a16="http://schemas.microsoft.com/office/drawing/2014/main" id="{2765A652-F8DC-A5F7-02F4-F8B629CDEC44}"/>
              </a:ext>
            </a:extLst>
          </p:cNvPr>
          <p:cNvGrpSpPr/>
          <p:nvPr/>
        </p:nvGrpSpPr>
        <p:grpSpPr>
          <a:xfrm>
            <a:off x="4393708" y="3110635"/>
            <a:ext cx="2130643" cy="2130643"/>
            <a:chOff x="4393708" y="3110635"/>
            <a:chExt cx="2130643" cy="2130643"/>
          </a:xfrm>
        </p:grpSpPr>
        <p:sp>
          <p:nvSpPr>
            <p:cNvPr id="8" name="Freeform 8"/>
            <p:cNvSpPr/>
            <p:nvPr/>
          </p:nvSpPr>
          <p:spPr>
            <a:xfrm>
              <a:off x="4393708" y="3110635"/>
              <a:ext cx="2130643" cy="2130643"/>
            </a:xfrm>
            <a:custGeom>
              <a:avLst/>
              <a:gdLst/>
              <a:ahLst/>
              <a:cxnLst/>
              <a:rect l="l" t="t" r="r" b="b"/>
              <a:pathLst>
                <a:path w="2130643" h="2130643">
                  <a:moveTo>
                    <a:pt x="0" y="0"/>
                  </a:moveTo>
                  <a:lnTo>
                    <a:pt x="2130643" y="0"/>
                  </a:lnTo>
                  <a:lnTo>
                    <a:pt x="2130643" y="2130643"/>
                  </a:lnTo>
                  <a:lnTo>
                    <a:pt x="0" y="2130643"/>
                  </a:lnTo>
                  <a:lnTo>
                    <a:pt x="0" y="0"/>
                  </a:lnTo>
                  <a:close/>
                </a:path>
              </a:pathLst>
            </a:custGeom>
            <a: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a:blipFill>
          </p:spPr>
          <p:txBody>
            <a:bodyPr/>
            <a:lstStyle/>
            <a:p>
              <a:endParaRPr lang="vi-VN"/>
            </a:p>
          </p:txBody>
        </p:sp>
        <p:sp>
          <p:nvSpPr>
            <p:cNvPr id="21" name="TextBox 21"/>
            <p:cNvSpPr txBox="1"/>
            <p:nvPr/>
          </p:nvSpPr>
          <p:spPr>
            <a:xfrm>
              <a:off x="4504275" y="3852925"/>
              <a:ext cx="1909509" cy="499566"/>
            </a:xfrm>
            <a:prstGeom prst="rect">
              <a:avLst/>
            </a:prstGeom>
          </p:spPr>
          <p:txBody>
            <a:bodyPr lIns="0" tIns="0" rIns="0" bIns="0" rtlCol="0" anchor="t">
              <a:spAutoFit/>
            </a:bodyPr>
            <a:lstStyle/>
            <a:p>
              <a:pPr algn="ctr">
                <a:lnSpc>
                  <a:spcPts val="4038"/>
                </a:lnSpc>
                <a:spcBef>
                  <a:spcPct val="0"/>
                </a:spcBef>
              </a:pPr>
              <a:r>
                <a:rPr lang="en-US" sz="3106" dirty="0">
                  <a:solidFill>
                    <a:srgbClr val="FFCB19"/>
                  </a:solidFill>
                  <a:latin typeface="Francois One"/>
                  <a:ea typeface="Francois One"/>
                  <a:cs typeface="Francois One"/>
                  <a:sym typeface="Francois One"/>
                </a:rPr>
                <a:t>CÁCH THỨC</a:t>
              </a:r>
            </a:p>
          </p:txBody>
        </p:sp>
      </p:grpSp>
      <p:grpSp>
        <p:nvGrpSpPr>
          <p:cNvPr id="30" name="Group 29">
            <a:extLst>
              <a:ext uri="{FF2B5EF4-FFF2-40B4-BE49-F238E27FC236}">
                <a16:creationId xmlns:a16="http://schemas.microsoft.com/office/drawing/2014/main" id="{0EA93672-D430-B787-6F7B-F376973BAA1A}"/>
              </a:ext>
            </a:extLst>
          </p:cNvPr>
          <p:cNvGrpSpPr/>
          <p:nvPr/>
        </p:nvGrpSpPr>
        <p:grpSpPr>
          <a:xfrm>
            <a:off x="4393708" y="6222715"/>
            <a:ext cx="2130643" cy="2130643"/>
            <a:chOff x="4393708" y="6222715"/>
            <a:chExt cx="2130643" cy="2130643"/>
          </a:xfrm>
        </p:grpSpPr>
        <p:sp>
          <p:nvSpPr>
            <p:cNvPr id="9" name="Freeform 9"/>
            <p:cNvSpPr/>
            <p:nvPr/>
          </p:nvSpPr>
          <p:spPr>
            <a:xfrm>
              <a:off x="4393708" y="6222715"/>
              <a:ext cx="2130643" cy="2130643"/>
            </a:xfrm>
            <a:custGeom>
              <a:avLst/>
              <a:gdLst/>
              <a:ahLst/>
              <a:cxnLst/>
              <a:rect l="l" t="t" r="r" b="b"/>
              <a:pathLst>
                <a:path w="2130643" h="2130643">
                  <a:moveTo>
                    <a:pt x="0" y="0"/>
                  </a:moveTo>
                  <a:lnTo>
                    <a:pt x="2130643" y="0"/>
                  </a:lnTo>
                  <a:lnTo>
                    <a:pt x="2130643" y="2130643"/>
                  </a:lnTo>
                  <a:lnTo>
                    <a:pt x="0" y="2130643"/>
                  </a:lnTo>
                  <a:lnTo>
                    <a:pt x="0" y="0"/>
                  </a:lnTo>
                  <a:close/>
                </a:path>
              </a:pathLst>
            </a:custGeom>
            <a: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a:blipFill>
          </p:spPr>
          <p:txBody>
            <a:bodyPr/>
            <a:lstStyle/>
            <a:p>
              <a:endParaRPr lang="vi-VN"/>
            </a:p>
          </p:txBody>
        </p:sp>
        <p:sp>
          <p:nvSpPr>
            <p:cNvPr id="22" name="TextBox 22"/>
            <p:cNvSpPr txBox="1"/>
            <p:nvPr/>
          </p:nvSpPr>
          <p:spPr>
            <a:xfrm>
              <a:off x="4504275" y="7061852"/>
              <a:ext cx="1909509" cy="499566"/>
            </a:xfrm>
            <a:prstGeom prst="rect">
              <a:avLst/>
            </a:prstGeom>
          </p:spPr>
          <p:txBody>
            <a:bodyPr lIns="0" tIns="0" rIns="0" bIns="0" rtlCol="0" anchor="t">
              <a:spAutoFit/>
            </a:bodyPr>
            <a:lstStyle/>
            <a:p>
              <a:pPr algn="ctr">
                <a:lnSpc>
                  <a:spcPts val="4038"/>
                </a:lnSpc>
                <a:spcBef>
                  <a:spcPct val="0"/>
                </a:spcBef>
              </a:pPr>
              <a:r>
                <a:rPr lang="en-US" sz="3106">
                  <a:solidFill>
                    <a:srgbClr val="FFCB19"/>
                  </a:solidFill>
                  <a:latin typeface="Francois One"/>
                  <a:ea typeface="Francois One"/>
                  <a:cs typeface="Francois One"/>
                  <a:sym typeface="Francois One"/>
                </a:rPr>
                <a:t>TÍNH CHẤT</a:t>
              </a:r>
            </a:p>
          </p:txBody>
        </p:sp>
      </p:grpSp>
      <p:grpSp>
        <p:nvGrpSpPr>
          <p:cNvPr id="29" name="Group 28">
            <a:extLst>
              <a:ext uri="{FF2B5EF4-FFF2-40B4-BE49-F238E27FC236}">
                <a16:creationId xmlns:a16="http://schemas.microsoft.com/office/drawing/2014/main" id="{1C0B1EDB-98DB-C3FD-F1D3-73D9B3B63F1D}"/>
              </a:ext>
            </a:extLst>
          </p:cNvPr>
          <p:cNvGrpSpPr/>
          <p:nvPr/>
        </p:nvGrpSpPr>
        <p:grpSpPr>
          <a:xfrm>
            <a:off x="1028700" y="4666675"/>
            <a:ext cx="2130643" cy="2130643"/>
            <a:chOff x="1028700" y="4666675"/>
            <a:chExt cx="2130643" cy="2130643"/>
          </a:xfrm>
        </p:grpSpPr>
        <p:sp>
          <p:nvSpPr>
            <p:cNvPr id="6" name="Freeform 6"/>
            <p:cNvSpPr/>
            <p:nvPr/>
          </p:nvSpPr>
          <p:spPr>
            <a:xfrm>
              <a:off x="1028700" y="4666675"/>
              <a:ext cx="2130643" cy="2130643"/>
            </a:xfrm>
            <a:custGeom>
              <a:avLst/>
              <a:gdLst/>
              <a:ahLst/>
              <a:cxnLst/>
              <a:rect l="l" t="t" r="r" b="b"/>
              <a:pathLst>
                <a:path w="2130643" h="2130643">
                  <a:moveTo>
                    <a:pt x="0" y="0"/>
                  </a:moveTo>
                  <a:lnTo>
                    <a:pt x="2130643" y="0"/>
                  </a:lnTo>
                  <a:lnTo>
                    <a:pt x="2130643" y="2130643"/>
                  </a:lnTo>
                  <a:lnTo>
                    <a:pt x="0" y="2130643"/>
                  </a:lnTo>
                  <a:lnTo>
                    <a:pt x="0" y="0"/>
                  </a:lnTo>
                  <a:close/>
                </a:path>
              </a:pathLst>
            </a:custGeom>
            <a: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a:blipFill>
          </p:spPr>
          <p:txBody>
            <a:bodyPr/>
            <a:lstStyle/>
            <a:p>
              <a:endParaRPr lang="vi-VN"/>
            </a:p>
          </p:txBody>
        </p:sp>
        <p:sp>
          <p:nvSpPr>
            <p:cNvPr id="23" name="TextBox 23"/>
            <p:cNvSpPr txBox="1"/>
            <p:nvPr/>
          </p:nvSpPr>
          <p:spPr>
            <a:xfrm>
              <a:off x="1139267" y="5212703"/>
              <a:ext cx="1909509" cy="1010012"/>
            </a:xfrm>
            <a:prstGeom prst="rect">
              <a:avLst/>
            </a:prstGeom>
          </p:spPr>
          <p:txBody>
            <a:bodyPr lIns="0" tIns="0" rIns="0" bIns="0" rtlCol="0" anchor="t">
              <a:spAutoFit/>
            </a:bodyPr>
            <a:lstStyle/>
            <a:p>
              <a:pPr algn="ctr">
                <a:lnSpc>
                  <a:spcPts val="4038"/>
                </a:lnSpc>
                <a:spcBef>
                  <a:spcPct val="0"/>
                </a:spcBef>
              </a:pPr>
              <a:r>
                <a:rPr lang="en-US" sz="3106">
                  <a:solidFill>
                    <a:srgbClr val="F43722"/>
                  </a:solidFill>
                  <a:latin typeface="Francois One"/>
                  <a:ea typeface="Francois One"/>
                  <a:cs typeface="Francois One"/>
                  <a:sym typeface="Francois One"/>
                </a:rPr>
                <a:t>QUY LUẬT CHỈ RA </a:t>
              </a:r>
            </a:p>
          </p:txBody>
        </p:sp>
      </p:grpSp>
      <p:sp>
        <p:nvSpPr>
          <p:cNvPr id="24" name="TextBox 24"/>
          <p:cNvSpPr txBox="1"/>
          <p:nvPr/>
        </p:nvSpPr>
        <p:spPr>
          <a:xfrm>
            <a:off x="3708371" y="1561235"/>
            <a:ext cx="10871257" cy="768350"/>
          </a:xfrm>
          <a:prstGeom prst="rect">
            <a:avLst/>
          </a:prstGeom>
        </p:spPr>
        <p:txBody>
          <a:bodyPr lIns="0" tIns="0" rIns="0" bIns="0" rtlCol="0" anchor="t">
            <a:spAutoFit/>
          </a:bodyPr>
          <a:lstStyle/>
          <a:p>
            <a:pPr algn="ctr">
              <a:lnSpc>
                <a:spcPts val="5500"/>
              </a:lnSpc>
            </a:pPr>
            <a:r>
              <a:rPr lang="en-US" sz="5000" dirty="0">
                <a:solidFill>
                  <a:srgbClr val="F47769"/>
                </a:solidFill>
                <a:latin typeface="iCiel Crocante"/>
                <a:ea typeface="iCiel Crocante"/>
                <a:cs typeface="iCiel Crocante"/>
                <a:sym typeface="iCiel Crocante"/>
              </a:rPr>
              <a:t>KHÁI QUÁT QUY LUẬT </a:t>
            </a:r>
            <a:r>
              <a:rPr lang="en-US" sz="5000" dirty="0">
                <a:solidFill>
                  <a:srgbClr val="F43722"/>
                </a:solidFill>
                <a:latin typeface="iCiel Crocante"/>
                <a:ea typeface="iCiel Crocante"/>
                <a:cs typeface="iCiel Crocante"/>
                <a:sym typeface="iCiel Crocante"/>
              </a:rPr>
              <a:t>LƯỢNG - CHẤT</a:t>
            </a:r>
          </a:p>
        </p:txBody>
      </p:sp>
      <p:grpSp>
        <p:nvGrpSpPr>
          <p:cNvPr id="33" name="Group 32">
            <a:extLst>
              <a:ext uri="{FF2B5EF4-FFF2-40B4-BE49-F238E27FC236}">
                <a16:creationId xmlns:a16="http://schemas.microsoft.com/office/drawing/2014/main" id="{BFC913B0-8983-0663-1EAC-0086B22F8AFD}"/>
              </a:ext>
            </a:extLst>
          </p:cNvPr>
          <p:cNvGrpSpPr/>
          <p:nvPr/>
        </p:nvGrpSpPr>
        <p:grpSpPr>
          <a:xfrm>
            <a:off x="7842436" y="5241278"/>
            <a:ext cx="4552495" cy="1775473"/>
            <a:chOff x="7842436" y="5241278"/>
            <a:chExt cx="4552495" cy="1775473"/>
          </a:xfrm>
        </p:grpSpPr>
        <p:sp>
          <p:nvSpPr>
            <p:cNvPr id="18" name="Freeform 18"/>
            <p:cNvSpPr/>
            <p:nvPr/>
          </p:nvSpPr>
          <p:spPr>
            <a:xfrm>
              <a:off x="7842436" y="5241278"/>
              <a:ext cx="4552495" cy="1775473"/>
            </a:xfrm>
            <a:custGeom>
              <a:avLst/>
              <a:gdLst/>
              <a:ahLst/>
              <a:cxnLst/>
              <a:rect l="l" t="t" r="r" b="b"/>
              <a:pathLst>
                <a:path w="4552495" h="1775473">
                  <a:moveTo>
                    <a:pt x="0" y="0"/>
                  </a:moveTo>
                  <a:lnTo>
                    <a:pt x="4552495" y="0"/>
                  </a:lnTo>
                  <a:lnTo>
                    <a:pt x="4552495" y="1775473"/>
                  </a:lnTo>
                  <a:lnTo>
                    <a:pt x="0" y="1775473"/>
                  </a:lnTo>
                  <a:lnTo>
                    <a:pt x="0" y="0"/>
                  </a:lnTo>
                  <a:close/>
                </a:path>
              </a:pathLst>
            </a:custGeom>
            <a: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a:blipFill>
          </p:spPr>
          <p:txBody>
            <a:bodyPr/>
            <a:lstStyle/>
            <a:p>
              <a:endParaRPr lang="vi-VN"/>
            </a:p>
          </p:txBody>
        </p:sp>
        <p:sp>
          <p:nvSpPr>
            <p:cNvPr id="25" name="TextBox 25"/>
            <p:cNvSpPr txBox="1"/>
            <p:nvPr/>
          </p:nvSpPr>
          <p:spPr>
            <a:xfrm>
              <a:off x="8110327" y="5750298"/>
              <a:ext cx="4016714" cy="916258"/>
            </a:xfrm>
            <a:prstGeom prst="rect">
              <a:avLst/>
            </a:prstGeom>
          </p:spPr>
          <p:txBody>
            <a:bodyPr lIns="0" tIns="0" rIns="0" bIns="0" rtlCol="0" anchor="t">
              <a:spAutoFit/>
            </a:bodyPr>
            <a:lstStyle/>
            <a:p>
              <a:pPr algn="ctr">
                <a:lnSpc>
                  <a:spcPts val="3642"/>
                </a:lnSpc>
                <a:spcBef>
                  <a:spcPct val="0"/>
                </a:spcBef>
              </a:pPr>
              <a:r>
                <a:rPr lang="en-US" sz="2801" dirty="0">
                  <a:solidFill>
                    <a:srgbClr val="000000"/>
                  </a:solidFill>
                  <a:latin typeface="Francois One"/>
                  <a:ea typeface="Francois One"/>
                  <a:cs typeface="Francois One"/>
                  <a:sym typeface="Francois One"/>
                </a:rPr>
                <a:t>SỰ THAY ĐỔI TỪ </a:t>
              </a:r>
              <a:r>
                <a:rPr lang="en-US" sz="2801" dirty="0" err="1">
                  <a:solidFill>
                    <a:srgbClr val="000000"/>
                  </a:solidFill>
                  <a:latin typeface="Francois One"/>
                  <a:ea typeface="Francois One"/>
                  <a:cs typeface="Francois One"/>
                  <a:sym typeface="Francois One"/>
                </a:rPr>
                <a:t>TỪ</a:t>
              </a:r>
              <a:r>
                <a:rPr lang="en-US" sz="2801" dirty="0">
                  <a:solidFill>
                    <a:srgbClr val="000000"/>
                  </a:solidFill>
                  <a:latin typeface="Francois One"/>
                  <a:ea typeface="Francois One"/>
                  <a:cs typeface="Francois One"/>
                  <a:sym typeface="Francois One"/>
                </a:rPr>
                <a:t> VỀ LƯỢNG</a:t>
              </a:r>
            </a:p>
          </p:txBody>
        </p:sp>
      </p:grpSp>
      <p:grpSp>
        <p:nvGrpSpPr>
          <p:cNvPr id="34" name="Group 33">
            <a:extLst>
              <a:ext uri="{FF2B5EF4-FFF2-40B4-BE49-F238E27FC236}">
                <a16:creationId xmlns:a16="http://schemas.microsoft.com/office/drawing/2014/main" id="{E21A8E55-6FEB-B305-6215-4345B441B39D}"/>
              </a:ext>
            </a:extLst>
          </p:cNvPr>
          <p:cNvGrpSpPr/>
          <p:nvPr/>
        </p:nvGrpSpPr>
        <p:grpSpPr>
          <a:xfrm>
            <a:off x="7842436" y="7864243"/>
            <a:ext cx="4552495" cy="1775473"/>
            <a:chOff x="7842436" y="7864243"/>
            <a:chExt cx="4552495" cy="1775473"/>
          </a:xfrm>
        </p:grpSpPr>
        <p:sp>
          <p:nvSpPr>
            <p:cNvPr id="19" name="Freeform 19"/>
            <p:cNvSpPr/>
            <p:nvPr/>
          </p:nvSpPr>
          <p:spPr>
            <a:xfrm>
              <a:off x="7842436" y="7864243"/>
              <a:ext cx="4552495" cy="1775473"/>
            </a:xfrm>
            <a:custGeom>
              <a:avLst/>
              <a:gdLst/>
              <a:ahLst/>
              <a:cxnLst/>
              <a:rect l="l" t="t" r="r" b="b"/>
              <a:pathLst>
                <a:path w="4552495" h="1775473">
                  <a:moveTo>
                    <a:pt x="0" y="0"/>
                  </a:moveTo>
                  <a:lnTo>
                    <a:pt x="4552495" y="0"/>
                  </a:lnTo>
                  <a:lnTo>
                    <a:pt x="4552495" y="1775473"/>
                  </a:lnTo>
                  <a:lnTo>
                    <a:pt x="0" y="1775473"/>
                  </a:lnTo>
                  <a:lnTo>
                    <a:pt x="0" y="0"/>
                  </a:lnTo>
                  <a:close/>
                </a:path>
              </a:pathLst>
            </a:custGeom>
            <a: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a:blipFill>
          </p:spPr>
          <p:txBody>
            <a:bodyPr/>
            <a:lstStyle/>
            <a:p>
              <a:endParaRPr lang="vi-VN"/>
            </a:p>
          </p:txBody>
        </p:sp>
        <p:sp>
          <p:nvSpPr>
            <p:cNvPr id="26" name="TextBox 26"/>
            <p:cNvSpPr txBox="1"/>
            <p:nvPr/>
          </p:nvSpPr>
          <p:spPr>
            <a:xfrm>
              <a:off x="7842436" y="8313239"/>
              <a:ext cx="4552495" cy="916258"/>
            </a:xfrm>
            <a:prstGeom prst="rect">
              <a:avLst/>
            </a:prstGeom>
          </p:spPr>
          <p:txBody>
            <a:bodyPr lIns="0" tIns="0" rIns="0" bIns="0" rtlCol="0" anchor="t">
              <a:spAutoFit/>
            </a:bodyPr>
            <a:lstStyle/>
            <a:p>
              <a:pPr algn="ctr">
                <a:lnSpc>
                  <a:spcPts val="3642"/>
                </a:lnSpc>
                <a:spcBef>
                  <a:spcPct val="0"/>
                </a:spcBef>
              </a:pPr>
              <a:r>
                <a:rPr lang="en-US" sz="2801">
                  <a:solidFill>
                    <a:srgbClr val="000000"/>
                  </a:solidFill>
                  <a:latin typeface="Francois One"/>
                  <a:ea typeface="Francois One"/>
                  <a:cs typeface="Francois One"/>
                  <a:sym typeface="Francois One"/>
                </a:rPr>
                <a:t>SỰ THAY ĐỔI NHẢY VỌT VỀ CHẤT</a:t>
              </a:r>
            </a:p>
          </p:txBody>
        </p:sp>
      </p:grpSp>
      <p:sp>
        <p:nvSpPr>
          <p:cNvPr id="27" name="TextBox 27"/>
          <p:cNvSpPr txBox="1"/>
          <p:nvPr/>
        </p:nvSpPr>
        <p:spPr>
          <a:xfrm>
            <a:off x="13524828" y="6636235"/>
            <a:ext cx="4027723" cy="1821791"/>
          </a:xfrm>
          <a:prstGeom prst="rect">
            <a:avLst/>
          </a:prstGeom>
        </p:spPr>
        <p:txBody>
          <a:bodyPr lIns="0" tIns="0" rIns="0" bIns="0" rtlCol="0" anchor="t">
            <a:spAutoFit/>
          </a:bodyPr>
          <a:lstStyle/>
          <a:p>
            <a:pPr algn="ctr">
              <a:lnSpc>
                <a:spcPts val="3642"/>
              </a:lnSpc>
              <a:spcBef>
                <a:spcPct val="0"/>
              </a:spcBef>
            </a:pPr>
            <a:r>
              <a:rPr lang="en-US" sz="2801">
                <a:solidFill>
                  <a:srgbClr val="000000"/>
                </a:solidFill>
                <a:latin typeface="Francois One"/>
                <a:ea typeface="Francois One"/>
                <a:cs typeface="Francois One"/>
                <a:sym typeface="Francois One"/>
              </a:rPr>
              <a:t>SỰ VẬT, HIỆN TƯỢNG VỪA TIẾN BƯỚC TUẦN TỰ VỪA CÓ NHỮNG BƯỚC ĐỘT PHÁ VƯỢT BẬC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anim calcmode="lin" valueType="num">
                                      <p:cBhvr>
                                        <p:cTn id="15" dur="1000" fill="hold"/>
                                        <p:tgtEl>
                                          <p:spTgt spid="29"/>
                                        </p:tgtEl>
                                        <p:attrNameLst>
                                          <p:attrName>ppt_x</p:attrName>
                                        </p:attrNameLst>
                                      </p:cBhvr>
                                      <p:tavLst>
                                        <p:tav tm="0">
                                          <p:val>
                                            <p:strVal val="#ppt_x"/>
                                          </p:val>
                                        </p:tav>
                                        <p:tav tm="100000">
                                          <p:val>
                                            <p:strVal val="#ppt_x"/>
                                          </p:val>
                                        </p:tav>
                                      </p:tavLst>
                                    </p:anim>
                                    <p:anim calcmode="lin" valueType="num">
                                      <p:cBhvr>
                                        <p:cTn id="1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left)">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left)">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left)">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wipe(left)">
                                      <p:cBhvr>
                                        <p:cTn id="66" dur="500"/>
                                        <p:tgtEl>
                                          <p:spTgt spid="3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5" grpId="0" animBg="1"/>
      <p:bldP spid="20" grpId="0" animBg="1"/>
      <p:bldP spid="24"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02572">
            <a:off x="16131762" y="4143206"/>
            <a:ext cx="3390938" cy="2379822"/>
          </a:xfrm>
          <a:custGeom>
            <a:avLst/>
            <a:gdLst/>
            <a:ahLst/>
            <a:cxnLst/>
            <a:rect l="l" t="t" r="r" b="b"/>
            <a:pathLst>
              <a:path w="3390938" h="2379822">
                <a:moveTo>
                  <a:pt x="0" y="0"/>
                </a:moveTo>
                <a:lnTo>
                  <a:pt x="3390938" y="0"/>
                </a:lnTo>
                <a:lnTo>
                  <a:pt x="3390938" y="2379822"/>
                </a:lnTo>
                <a:lnTo>
                  <a:pt x="0" y="2379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10800000">
            <a:off x="0" y="0"/>
            <a:ext cx="3327490" cy="3947356"/>
          </a:xfrm>
          <a:custGeom>
            <a:avLst/>
            <a:gdLst/>
            <a:ahLst/>
            <a:cxnLst/>
            <a:rect l="l" t="t" r="r" b="b"/>
            <a:pathLst>
              <a:path w="3327490" h="3947356">
                <a:moveTo>
                  <a:pt x="0" y="0"/>
                </a:moveTo>
                <a:lnTo>
                  <a:pt x="3327490" y="0"/>
                </a:lnTo>
                <a:lnTo>
                  <a:pt x="3327490" y="3947356"/>
                </a:lnTo>
                <a:lnTo>
                  <a:pt x="0" y="3947356"/>
                </a:lnTo>
                <a:lnTo>
                  <a:pt x="0" y="0"/>
                </a:lnTo>
                <a:close/>
              </a:path>
            </a:pathLst>
          </a:custGeom>
          <a: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l="-153552" r="-113319" b="-123162"/>
            </a:stretch>
          </a:blipFill>
        </p:spPr>
        <p:txBody>
          <a:bodyPr/>
          <a:lstStyle/>
          <a:p>
            <a:endParaRPr lang="vi-VN"/>
          </a:p>
        </p:txBody>
      </p:sp>
      <p:sp>
        <p:nvSpPr>
          <p:cNvPr id="4" name="Freeform 4"/>
          <p:cNvSpPr/>
          <p:nvPr/>
        </p:nvSpPr>
        <p:spPr>
          <a:xfrm rot="-252168">
            <a:off x="1567983" y="9823948"/>
            <a:ext cx="4760345" cy="926103"/>
          </a:xfrm>
          <a:custGeom>
            <a:avLst/>
            <a:gdLst/>
            <a:ahLst/>
            <a:cxnLst/>
            <a:rect l="l" t="t" r="r" b="b"/>
            <a:pathLst>
              <a:path w="4760345" h="926103">
                <a:moveTo>
                  <a:pt x="0" y="0"/>
                </a:moveTo>
                <a:lnTo>
                  <a:pt x="4760345" y="0"/>
                </a:lnTo>
                <a:lnTo>
                  <a:pt x="4760345" y="926104"/>
                </a:lnTo>
                <a:lnTo>
                  <a:pt x="0" y="926104"/>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5" name="Freeform 5"/>
          <p:cNvSpPr/>
          <p:nvPr/>
        </p:nvSpPr>
        <p:spPr>
          <a:xfrm>
            <a:off x="1408917" y="3273346"/>
            <a:ext cx="3837145" cy="5116194"/>
          </a:xfrm>
          <a:custGeom>
            <a:avLst/>
            <a:gdLst/>
            <a:ahLst/>
            <a:cxnLst/>
            <a:rect l="l" t="t" r="r" b="b"/>
            <a:pathLst>
              <a:path w="3837145" h="5116194">
                <a:moveTo>
                  <a:pt x="0" y="0"/>
                </a:moveTo>
                <a:lnTo>
                  <a:pt x="3837145" y="0"/>
                </a:lnTo>
                <a:lnTo>
                  <a:pt x="3837145" y="5116194"/>
                </a:lnTo>
                <a:lnTo>
                  <a:pt x="0" y="5116194"/>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vi-VN"/>
          </a:p>
        </p:txBody>
      </p:sp>
      <p:sp>
        <p:nvSpPr>
          <p:cNvPr id="6" name="Freeform 6"/>
          <p:cNvSpPr/>
          <p:nvPr/>
        </p:nvSpPr>
        <p:spPr>
          <a:xfrm>
            <a:off x="5830610" y="323796"/>
            <a:ext cx="9996026" cy="7247119"/>
          </a:xfrm>
          <a:custGeom>
            <a:avLst/>
            <a:gdLst/>
            <a:ahLst/>
            <a:cxnLst/>
            <a:rect l="l" t="t" r="r" b="b"/>
            <a:pathLst>
              <a:path w="9996026" h="7247119">
                <a:moveTo>
                  <a:pt x="0" y="0"/>
                </a:moveTo>
                <a:lnTo>
                  <a:pt x="9996026" y="0"/>
                </a:lnTo>
                <a:lnTo>
                  <a:pt x="9996026" y="7247119"/>
                </a:lnTo>
                <a:lnTo>
                  <a:pt x="0" y="7247119"/>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txBody>
          <a:bodyPr/>
          <a:lstStyle/>
          <a:p>
            <a:endParaRPr lang="vi-VN"/>
          </a:p>
        </p:txBody>
      </p:sp>
      <p:sp>
        <p:nvSpPr>
          <p:cNvPr id="7" name="TextBox 7"/>
          <p:cNvSpPr txBox="1"/>
          <p:nvPr/>
        </p:nvSpPr>
        <p:spPr>
          <a:xfrm>
            <a:off x="490330" y="8731553"/>
            <a:ext cx="5674321" cy="539091"/>
          </a:xfrm>
          <a:prstGeom prst="rect">
            <a:avLst/>
          </a:prstGeom>
        </p:spPr>
        <p:txBody>
          <a:bodyPr lIns="0" tIns="0" rIns="0" bIns="0" rtlCol="0" anchor="t">
            <a:spAutoFit/>
          </a:bodyPr>
          <a:lstStyle/>
          <a:p>
            <a:pPr algn="ctr">
              <a:lnSpc>
                <a:spcPts val="4292"/>
              </a:lnSpc>
              <a:spcBef>
                <a:spcPct val="0"/>
              </a:spcBef>
            </a:pPr>
            <a:r>
              <a:rPr lang="en-US" sz="3200" dirty="0">
                <a:solidFill>
                  <a:srgbClr val="000000"/>
                </a:solidFill>
                <a:latin typeface="Francois One"/>
                <a:ea typeface="Francois One"/>
                <a:cs typeface="Francois One"/>
                <a:sym typeface="Francois One"/>
              </a:rPr>
              <a:t>FRIEDRICH ENGELS (1820 - 1895)</a:t>
            </a:r>
          </a:p>
        </p:txBody>
      </p:sp>
      <p:sp>
        <p:nvSpPr>
          <p:cNvPr id="8" name="TextBox 8"/>
          <p:cNvSpPr txBox="1"/>
          <p:nvPr/>
        </p:nvSpPr>
        <p:spPr>
          <a:xfrm>
            <a:off x="6613810" y="2106225"/>
            <a:ext cx="8429625" cy="4260850"/>
          </a:xfrm>
          <a:prstGeom prst="rect">
            <a:avLst/>
          </a:prstGeom>
        </p:spPr>
        <p:txBody>
          <a:bodyPr lIns="0" tIns="0" rIns="0" bIns="0" rtlCol="0" anchor="t">
            <a:spAutoFit/>
          </a:bodyPr>
          <a:lstStyle/>
          <a:p>
            <a:pPr marL="0" lvl="0" indent="0" algn="ctr">
              <a:lnSpc>
                <a:spcPts val="5600"/>
              </a:lnSpc>
              <a:spcBef>
                <a:spcPct val="0"/>
              </a:spcBef>
            </a:pPr>
            <a:r>
              <a:rPr lang="en-US" sz="4000" dirty="0">
                <a:solidFill>
                  <a:srgbClr val="000000"/>
                </a:solidFill>
                <a:latin typeface="iCiel Cadena"/>
                <a:ea typeface="iCiel Cadena"/>
                <a:cs typeface="iCiel Cadena"/>
                <a:sym typeface="iCiel Cadena"/>
              </a:rPr>
              <a:t>T</a:t>
            </a:r>
            <a:r>
              <a:rPr lang="en-US" sz="4000" u="none" strike="noStrike" dirty="0">
                <a:solidFill>
                  <a:srgbClr val="000000"/>
                </a:solidFill>
                <a:latin typeface="iCiel Cadena"/>
                <a:ea typeface="iCiel Cadena"/>
                <a:cs typeface="iCiel Cadena"/>
                <a:sym typeface="iCiel Cadena"/>
              </a:rPr>
              <a:t>rong </a:t>
            </a:r>
            <a:r>
              <a:rPr lang="en-US" sz="4000" u="none" strike="noStrike" dirty="0" err="1">
                <a:solidFill>
                  <a:srgbClr val="000000"/>
                </a:solidFill>
                <a:latin typeface="iCiel Cadena"/>
                <a:ea typeface="iCiel Cadena"/>
                <a:cs typeface="iCiel Cadena"/>
                <a:sym typeface="iCiel Cadena"/>
              </a:rPr>
              <a:t>giới</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tự</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nhiên</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thì</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những</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sự</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biến</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đổi</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về</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chất</a:t>
            </a:r>
            <a:r>
              <a:rPr lang="en-US" sz="4000" u="none" strike="noStrike" dirty="0">
                <a:solidFill>
                  <a:srgbClr val="000000"/>
                </a:solidFill>
                <a:latin typeface="iCiel Cadena"/>
                <a:ea typeface="iCiel Cadena"/>
                <a:cs typeface="iCiel Cadena"/>
                <a:sym typeface="iCiel Cadena"/>
              </a:rPr>
              <a:t> - </a:t>
            </a:r>
            <a:r>
              <a:rPr lang="en-US" sz="4000" u="none" strike="noStrike" dirty="0" err="1">
                <a:solidFill>
                  <a:srgbClr val="000000"/>
                </a:solidFill>
                <a:latin typeface="iCiel Cadena"/>
                <a:ea typeface="iCiel Cadena"/>
                <a:cs typeface="iCiel Cadena"/>
                <a:sym typeface="iCiel Cadena"/>
              </a:rPr>
              <a:t>xảy</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ra</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một</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cách</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xác</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định</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chặt</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chẽ</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đối</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với</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từng</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trường</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hợp</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cá</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biệt</a:t>
            </a:r>
            <a:r>
              <a:rPr lang="en-US" sz="4000" u="none" strike="noStrike" dirty="0">
                <a:solidFill>
                  <a:srgbClr val="000000"/>
                </a:solidFill>
                <a:latin typeface="iCiel Cadena"/>
                <a:ea typeface="iCiel Cadena"/>
                <a:cs typeface="iCiel Cadena"/>
                <a:sym typeface="iCiel Cadena"/>
              </a:rPr>
              <a:t> - </a:t>
            </a:r>
            <a:r>
              <a:rPr lang="en-US" sz="4000" u="none" strike="noStrike" dirty="0" err="1">
                <a:solidFill>
                  <a:srgbClr val="000000"/>
                </a:solidFill>
                <a:latin typeface="iCiel Cadena"/>
                <a:ea typeface="iCiel Cadena"/>
                <a:cs typeface="iCiel Cadena"/>
                <a:sym typeface="iCiel Cadena"/>
              </a:rPr>
              <a:t>chỉ</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có</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thể</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có</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được</a:t>
            </a:r>
            <a:r>
              <a:rPr lang="en-US" sz="4000" u="none" strike="noStrike" dirty="0">
                <a:solidFill>
                  <a:srgbClr val="000000"/>
                </a:solidFill>
                <a:latin typeface="iCiel Cadena"/>
                <a:ea typeface="iCiel Cadena"/>
                <a:cs typeface="iCiel Cadena"/>
                <a:sym typeface="iCiel Cadena"/>
              </a:rPr>
              <a:t> do </a:t>
            </a:r>
            <a:r>
              <a:rPr lang="en-US" sz="4000" u="none" strike="noStrike" dirty="0" err="1">
                <a:solidFill>
                  <a:srgbClr val="000000"/>
                </a:solidFill>
                <a:latin typeface="iCiel Cadena"/>
                <a:ea typeface="iCiel Cadena"/>
                <a:cs typeface="iCiel Cadena"/>
                <a:sym typeface="iCiel Cadena"/>
              </a:rPr>
              <a:t>thêm</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vào</a:t>
            </a:r>
            <a:r>
              <a:rPr lang="en-US" sz="4000" u="none" strike="noStrike" dirty="0">
                <a:solidFill>
                  <a:srgbClr val="000000"/>
                </a:solidFill>
                <a:latin typeface="iCiel Cadena"/>
                <a:ea typeface="iCiel Cadena"/>
                <a:cs typeface="iCiel Cadena"/>
                <a:sym typeface="iCiel Cadena"/>
              </a:rPr>
              <a:t> hay </a:t>
            </a:r>
            <a:r>
              <a:rPr lang="en-US" sz="4000" u="none" strike="noStrike" dirty="0" err="1">
                <a:solidFill>
                  <a:srgbClr val="000000"/>
                </a:solidFill>
                <a:latin typeface="iCiel Cadena"/>
                <a:ea typeface="iCiel Cadena"/>
                <a:cs typeface="iCiel Cadena"/>
                <a:sym typeface="iCiel Cadena"/>
              </a:rPr>
              <a:t>bớt</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đi</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một</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số</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lượng</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vật</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chất</a:t>
            </a:r>
            <a:r>
              <a:rPr lang="en-US" sz="4000" u="none" strike="noStrike" dirty="0">
                <a:solidFill>
                  <a:srgbClr val="000000"/>
                </a:solidFill>
                <a:latin typeface="iCiel Cadena"/>
                <a:ea typeface="iCiel Cadena"/>
                <a:cs typeface="iCiel Cadena"/>
                <a:sym typeface="iCiel Cadena"/>
              </a:rPr>
              <a:t> hay </a:t>
            </a:r>
            <a:r>
              <a:rPr lang="en-US" sz="4000" u="none" strike="noStrike" dirty="0" err="1">
                <a:solidFill>
                  <a:srgbClr val="000000"/>
                </a:solidFill>
                <a:latin typeface="iCiel Cadena"/>
                <a:ea typeface="iCiel Cadena"/>
                <a:cs typeface="iCiel Cadena"/>
                <a:sym typeface="iCiel Cadena"/>
              </a:rPr>
              <a:t>vận</a:t>
            </a:r>
            <a:r>
              <a:rPr lang="en-US" sz="4000" u="none" strike="noStrike" dirty="0">
                <a:solidFill>
                  <a:srgbClr val="000000"/>
                </a:solidFill>
                <a:latin typeface="iCiel Cadena"/>
                <a:ea typeface="iCiel Cadena"/>
                <a:cs typeface="iCiel Cadena"/>
                <a:sym typeface="iCiel Cadena"/>
              </a:rPr>
              <a:t> </a:t>
            </a:r>
            <a:r>
              <a:rPr lang="en-US" sz="4000" u="none" strike="noStrike" dirty="0" err="1">
                <a:solidFill>
                  <a:srgbClr val="000000"/>
                </a:solidFill>
                <a:latin typeface="iCiel Cadena"/>
                <a:ea typeface="iCiel Cadena"/>
                <a:cs typeface="iCiel Cadena"/>
                <a:sym typeface="iCiel Cadena"/>
              </a:rPr>
              <a:t>động</a:t>
            </a:r>
            <a:endParaRPr lang="en-US" sz="4000" u="none" strike="noStrike" dirty="0">
              <a:solidFill>
                <a:srgbClr val="000000"/>
              </a:solidFill>
              <a:latin typeface="iCiel Cadena"/>
              <a:ea typeface="iCiel Cadena"/>
              <a:cs typeface="iCiel Cadena"/>
              <a:sym typeface="iCiel Caden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60510" y="6339644"/>
            <a:ext cx="3327490" cy="3947356"/>
          </a:xfrm>
          <a:custGeom>
            <a:avLst/>
            <a:gdLst/>
            <a:ahLst/>
            <a:cxnLst/>
            <a:rect l="l" t="t" r="r" b="b"/>
            <a:pathLst>
              <a:path w="3327490" h="3947356">
                <a:moveTo>
                  <a:pt x="0" y="0"/>
                </a:moveTo>
                <a:lnTo>
                  <a:pt x="3327490" y="0"/>
                </a:lnTo>
                <a:lnTo>
                  <a:pt x="3327490" y="3947356"/>
                </a:lnTo>
                <a:lnTo>
                  <a:pt x="0" y="3947356"/>
                </a:lnTo>
                <a:lnTo>
                  <a:pt x="0" y="0"/>
                </a:lnTo>
                <a:close/>
              </a:path>
            </a:pathLst>
          </a:custGeo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153552" r="-113319" b="-123162"/>
            </a:stretch>
          </a:blipFill>
        </p:spPr>
        <p:txBody>
          <a:bodyPr/>
          <a:lstStyle/>
          <a:p>
            <a:endParaRPr lang="vi-VN"/>
          </a:p>
        </p:txBody>
      </p:sp>
      <p:sp>
        <p:nvSpPr>
          <p:cNvPr id="3" name="Freeform 3"/>
          <p:cNvSpPr/>
          <p:nvPr/>
        </p:nvSpPr>
        <p:spPr>
          <a:xfrm>
            <a:off x="15388443" y="826466"/>
            <a:ext cx="3324329" cy="644089"/>
          </a:xfrm>
          <a:custGeom>
            <a:avLst/>
            <a:gdLst/>
            <a:ahLst/>
            <a:cxnLst/>
            <a:rect l="l" t="t" r="r" b="b"/>
            <a:pathLst>
              <a:path w="3324329" h="644089">
                <a:moveTo>
                  <a:pt x="0" y="0"/>
                </a:moveTo>
                <a:lnTo>
                  <a:pt x="3324329" y="0"/>
                </a:lnTo>
                <a:lnTo>
                  <a:pt x="3324329" y="644089"/>
                </a:lnTo>
                <a:lnTo>
                  <a:pt x="0" y="644089"/>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645796" y="2046358"/>
            <a:ext cx="4885633" cy="6194284"/>
          </a:xfrm>
          <a:custGeom>
            <a:avLst/>
            <a:gdLst/>
            <a:ahLst/>
            <a:cxnLst/>
            <a:rect l="l" t="t" r="r" b="b"/>
            <a:pathLst>
              <a:path w="4885633" h="6194284">
                <a:moveTo>
                  <a:pt x="0" y="0"/>
                </a:moveTo>
                <a:lnTo>
                  <a:pt x="4885633" y="0"/>
                </a:lnTo>
                <a:lnTo>
                  <a:pt x="4885633" y="6194284"/>
                </a:lnTo>
                <a:lnTo>
                  <a:pt x="0" y="6194284"/>
                </a:lnTo>
                <a:lnTo>
                  <a:pt x="0" y="0"/>
                </a:lnTo>
                <a:close/>
              </a:path>
            </a:pathLst>
          </a:custGeom>
          <a:blipFill>
            <a:blip r:embed="rId7"/>
            <a:stretch>
              <a:fillRect/>
            </a:stretch>
          </a:blipFill>
        </p:spPr>
        <p:txBody>
          <a:bodyPr/>
          <a:lstStyle/>
          <a:p>
            <a:endParaRPr lang="vi-VN" dirty="0"/>
          </a:p>
        </p:txBody>
      </p:sp>
      <p:sp>
        <p:nvSpPr>
          <p:cNvPr id="6" name="Freeform 6"/>
          <p:cNvSpPr/>
          <p:nvPr/>
        </p:nvSpPr>
        <p:spPr>
          <a:xfrm>
            <a:off x="3763176" y="6773855"/>
            <a:ext cx="11197334" cy="1091740"/>
          </a:xfrm>
          <a:custGeom>
            <a:avLst/>
            <a:gdLst/>
            <a:ahLst/>
            <a:cxnLst/>
            <a:rect l="l" t="t" r="r" b="b"/>
            <a:pathLst>
              <a:path w="11197334" h="1091740">
                <a:moveTo>
                  <a:pt x="0" y="0"/>
                </a:moveTo>
                <a:lnTo>
                  <a:pt x="11197334" y="0"/>
                </a:lnTo>
                <a:lnTo>
                  <a:pt x="11197334" y="1091740"/>
                </a:lnTo>
                <a:lnTo>
                  <a:pt x="0" y="10917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a:off x="8179482" y="7865595"/>
            <a:ext cx="1929035" cy="1689666"/>
          </a:xfrm>
          <a:custGeom>
            <a:avLst/>
            <a:gdLst/>
            <a:ahLst/>
            <a:cxnLst/>
            <a:rect l="l" t="t" r="r" b="b"/>
            <a:pathLst>
              <a:path w="1929035" h="1689666">
                <a:moveTo>
                  <a:pt x="0" y="0"/>
                </a:moveTo>
                <a:lnTo>
                  <a:pt x="1929036" y="0"/>
                </a:lnTo>
                <a:lnTo>
                  <a:pt x="1929036" y="1689666"/>
                </a:lnTo>
                <a:lnTo>
                  <a:pt x="0" y="1689666"/>
                </a:lnTo>
                <a:lnTo>
                  <a:pt x="0" y="0"/>
                </a:lnTo>
                <a:close/>
              </a:path>
            </a:pathLst>
          </a:custGeom>
          <a:blipFill>
            <a:blip r:embed="rId10"/>
            <a:stretch>
              <a:fillRect/>
            </a:stretch>
          </a:blipFill>
        </p:spPr>
        <p:txBody>
          <a:bodyPr/>
          <a:lstStyle/>
          <a:p>
            <a:endParaRPr lang="vi-VN" dirty="0"/>
          </a:p>
        </p:txBody>
      </p:sp>
      <p:sp>
        <p:nvSpPr>
          <p:cNvPr id="8" name="Freeform 8"/>
          <p:cNvSpPr/>
          <p:nvPr/>
        </p:nvSpPr>
        <p:spPr>
          <a:xfrm>
            <a:off x="11449525" y="2446919"/>
            <a:ext cx="3510985" cy="4655536"/>
          </a:xfrm>
          <a:custGeom>
            <a:avLst/>
            <a:gdLst/>
            <a:ahLst/>
            <a:cxnLst/>
            <a:rect l="l" t="t" r="r" b="b"/>
            <a:pathLst>
              <a:path w="3510985" h="4655536">
                <a:moveTo>
                  <a:pt x="0" y="0"/>
                </a:moveTo>
                <a:lnTo>
                  <a:pt x="3510985" y="0"/>
                </a:lnTo>
                <a:lnTo>
                  <a:pt x="3510985" y="4655535"/>
                </a:lnTo>
                <a:lnTo>
                  <a:pt x="0" y="4655535"/>
                </a:lnTo>
                <a:lnTo>
                  <a:pt x="0" y="0"/>
                </a:lnTo>
                <a:close/>
              </a:path>
            </a:pathLst>
          </a:custGeom>
          <a:blipFill>
            <a:blip r:embed="rId11"/>
            <a:stretch>
              <a:fillRect/>
            </a:stretch>
          </a:blipFill>
        </p:spPr>
        <p:txBody>
          <a:bodyPr/>
          <a:lstStyle/>
          <a:p>
            <a:endParaRPr lang="vi-VN"/>
          </a:p>
        </p:txBody>
      </p:sp>
      <p:sp>
        <p:nvSpPr>
          <p:cNvPr id="10" name="Freeform 10"/>
          <p:cNvSpPr/>
          <p:nvPr/>
        </p:nvSpPr>
        <p:spPr>
          <a:xfrm rot="1085944">
            <a:off x="2545866" y="441855"/>
            <a:ext cx="1607344" cy="2057400"/>
          </a:xfrm>
          <a:custGeom>
            <a:avLst/>
            <a:gdLst/>
            <a:ahLst/>
            <a:cxnLst/>
            <a:rect l="l" t="t" r="r" b="b"/>
            <a:pathLst>
              <a:path w="1607344" h="2057400">
                <a:moveTo>
                  <a:pt x="0" y="0"/>
                </a:moveTo>
                <a:lnTo>
                  <a:pt x="1607343" y="0"/>
                </a:lnTo>
                <a:lnTo>
                  <a:pt x="1607343" y="2057400"/>
                </a:lnTo>
                <a:lnTo>
                  <a:pt x="0" y="2057400"/>
                </a:lnTo>
                <a:lnTo>
                  <a:pt x="0" y="0"/>
                </a:lnTo>
                <a:close/>
              </a:path>
            </a:pathLst>
          </a:custGeom>
          <a: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a:blipFill>
        </p:spPr>
        <p:txBody>
          <a:bodyPr/>
          <a:lstStyle/>
          <a:p>
            <a:endParaRPr lang="vi-VN"/>
          </a:p>
        </p:txBody>
      </p:sp>
      <p:grpSp>
        <p:nvGrpSpPr>
          <p:cNvPr id="19" name="Group 18">
            <a:extLst>
              <a:ext uri="{FF2B5EF4-FFF2-40B4-BE49-F238E27FC236}">
                <a16:creationId xmlns:a16="http://schemas.microsoft.com/office/drawing/2014/main" id="{795D97FE-B0CE-A46E-E8C1-938367D1296A}"/>
              </a:ext>
            </a:extLst>
          </p:cNvPr>
          <p:cNvGrpSpPr/>
          <p:nvPr/>
        </p:nvGrpSpPr>
        <p:grpSpPr>
          <a:xfrm>
            <a:off x="-57945" y="1470555"/>
            <a:ext cx="3407483" cy="2576909"/>
            <a:chOff x="-57945" y="1470555"/>
            <a:chExt cx="3407483" cy="2576909"/>
          </a:xfrm>
        </p:grpSpPr>
        <p:sp>
          <p:nvSpPr>
            <p:cNvPr id="5" name="Freeform 5"/>
            <p:cNvSpPr/>
            <p:nvPr/>
          </p:nvSpPr>
          <p:spPr>
            <a:xfrm flipH="1">
              <a:off x="-57945" y="1470555"/>
              <a:ext cx="3407483" cy="2576909"/>
            </a:xfrm>
            <a:custGeom>
              <a:avLst/>
              <a:gdLst/>
              <a:ahLst/>
              <a:cxnLst/>
              <a:rect l="l" t="t" r="r" b="b"/>
              <a:pathLst>
                <a:path w="3407483" h="2576909">
                  <a:moveTo>
                    <a:pt x="3407483" y="0"/>
                  </a:moveTo>
                  <a:lnTo>
                    <a:pt x="0" y="0"/>
                  </a:lnTo>
                  <a:lnTo>
                    <a:pt x="0" y="2576909"/>
                  </a:lnTo>
                  <a:lnTo>
                    <a:pt x="3407483" y="2576909"/>
                  </a:lnTo>
                  <a:lnTo>
                    <a:pt x="3407483" y="0"/>
                  </a:lnTo>
                  <a:close/>
                </a:path>
              </a:pathLst>
            </a:custGeom>
            <a: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a:p>
          </p:txBody>
        </p:sp>
        <p:sp>
          <p:nvSpPr>
            <p:cNvPr id="11" name="TextBox 11"/>
            <p:cNvSpPr txBox="1"/>
            <p:nvPr/>
          </p:nvSpPr>
          <p:spPr>
            <a:xfrm>
              <a:off x="674593" y="2408819"/>
              <a:ext cx="1942406" cy="662281"/>
            </a:xfrm>
            <a:prstGeom prst="rect">
              <a:avLst/>
            </a:prstGeom>
          </p:spPr>
          <p:txBody>
            <a:bodyPr lIns="0" tIns="0" rIns="0" bIns="0" rtlCol="0" anchor="t">
              <a:spAutoFit/>
            </a:bodyPr>
            <a:lstStyle/>
            <a:p>
              <a:pPr algn="ctr">
                <a:lnSpc>
                  <a:spcPts val="5332"/>
                </a:lnSpc>
                <a:spcBef>
                  <a:spcPct val="0"/>
                </a:spcBef>
              </a:pPr>
              <a:r>
                <a:rPr lang="en-US" sz="4101" dirty="0">
                  <a:solidFill>
                    <a:srgbClr val="FF827E"/>
                  </a:solidFill>
                  <a:latin typeface="Francois One"/>
                  <a:ea typeface="Francois One"/>
                  <a:cs typeface="Francois One"/>
                  <a:sym typeface="Francois One"/>
                </a:rPr>
                <a:t>HỌC KÉM</a:t>
              </a:r>
            </a:p>
          </p:txBody>
        </p:sp>
      </p:grpSp>
      <p:grpSp>
        <p:nvGrpSpPr>
          <p:cNvPr id="20" name="Group 19">
            <a:extLst>
              <a:ext uri="{FF2B5EF4-FFF2-40B4-BE49-F238E27FC236}">
                <a16:creationId xmlns:a16="http://schemas.microsoft.com/office/drawing/2014/main" id="{4780518F-1BB8-1B74-A1BE-B713D0821DCB}"/>
              </a:ext>
            </a:extLst>
          </p:cNvPr>
          <p:cNvGrpSpPr/>
          <p:nvPr/>
        </p:nvGrpSpPr>
        <p:grpSpPr>
          <a:xfrm>
            <a:off x="14703993" y="1470555"/>
            <a:ext cx="3407483" cy="2576909"/>
            <a:chOff x="14703993" y="1470555"/>
            <a:chExt cx="3407483" cy="2576909"/>
          </a:xfrm>
        </p:grpSpPr>
        <p:sp>
          <p:nvSpPr>
            <p:cNvPr id="9" name="Freeform 9"/>
            <p:cNvSpPr/>
            <p:nvPr/>
          </p:nvSpPr>
          <p:spPr>
            <a:xfrm>
              <a:off x="14703993" y="1470555"/>
              <a:ext cx="3407483" cy="2576909"/>
            </a:xfrm>
            <a:custGeom>
              <a:avLst/>
              <a:gdLst/>
              <a:ahLst/>
              <a:cxnLst/>
              <a:rect l="l" t="t" r="r" b="b"/>
              <a:pathLst>
                <a:path w="3407483" h="2576909">
                  <a:moveTo>
                    <a:pt x="0" y="0"/>
                  </a:moveTo>
                  <a:lnTo>
                    <a:pt x="3407483" y="0"/>
                  </a:lnTo>
                  <a:lnTo>
                    <a:pt x="3407483" y="2576909"/>
                  </a:lnTo>
                  <a:lnTo>
                    <a:pt x="0" y="2576909"/>
                  </a:lnTo>
                  <a:lnTo>
                    <a:pt x="0" y="0"/>
                  </a:lnTo>
                  <a:close/>
                </a:path>
              </a:pathLst>
            </a:custGeom>
            <a: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a:blipFill>
          </p:spPr>
          <p:txBody>
            <a:bodyPr/>
            <a:lstStyle/>
            <a:p>
              <a:endParaRPr lang="vi-VN"/>
            </a:p>
          </p:txBody>
        </p:sp>
        <p:sp>
          <p:nvSpPr>
            <p:cNvPr id="12" name="TextBox 12"/>
            <p:cNvSpPr txBox="1"/>
            <p:nvPr/>
          </p:nvSpPr>
          <p:spPr>
            <a:xfrm>
              <a:off x="15436531" y="2408819"/>
              <a:ext cx="1942406" cy="662281"/>
            </a:xfrm>
            <a:prstGeom prst="rect">
              <a:avLst/>
            </a:prstGeom>
          </p:spPr>
          <p:txBody>
            <a:bodyPr lIns="0" tIns="0" rIns="0" bIns="0" rtlCol="0" anchor="t">
              <a:spAutoFit/>
            </a:bodyPr>
            <a:lstStyle/>
            <a:p>
              <a:pPr algn="ctr">
                <a:lnSpc>
                  <a:spcPts val="5332"/>
                </a:lnSpc>
                <a:spcBef>
                  <a:spcPct val="0"/>
                </a:spcBef>
              </a:pPr>
              <a:r>
                <a:rPr lang="en-US" sz="4101" dirty="0">
                  <a:solidFill>
                    <a:srgbClr val="9EE1FE"/>
                  </a:solidFill>
                  <a:latin typeface="Francois One"/>
                  <a:ea typeface="Francois One"/>
                  <a:cs typeface="Francois One"/>
                  <a:sym typeface="Francois One"/>
                </a:rPr>
                <a:t>HỌC GIỎI</a:t>
              </a:r>
            </a:p>
          </p:txBody>
        </p:sp>
      </p:grpSp>
      <p:sp>
        <p:nvSpPr>
          <p:cNvPr id="13" name="TextBox 13"/>
          <p:cNvSpPr txBox="1"/>
          <p:nvPr/>
        </p:nvSpPr>
        <p:spPr>
          <a:xfrm>
            <a:off x="4433021" y="678509"/>
            <a:ext cx="3126978" cy="662281"/>
          </a:xfrm>
          <a:prstGeom prst="rect">
            <a:avLst/>
          </a:prstGeom>
        </p:spPr>
        <p:txBody>
          <a:bodyPr lIns="0" tIns="0" rIns="0" bIns="0" rtlCol="0" anchor="t">
            <a:spAutoFit/>
          </a:bodyPr>
          <a:lstStyle/>
          <a:p>
            <a:pPr algn="ctr">
              <a:lnSpc>
                <a:spcPts val="5332"/>
              </a:lnSpc>
              <a:spcBef>
                <a:spcPct val="0"/>
              </a:spcBef>
            </a:pPr>
            <a:r>
              <a:rPr lang="en-US" sz="4101" dirty="0">
                <a:solidFill>
                  <a:srgbClr val="000000"/>
                </a:solidFill>
                <a:latin typeface="Francois One"/>
                <a:ea typeface="Francois One"/>
                <a:cs typeface="Francois One"/>
                <a:sym typeface="Francois One"/>
              </a:rPr>
              <a:t>CHẤT BAN ĐẦU</a:t>
            </a:r>
          </a:p>
        </p:txBody>
      </p:sp>
      <p:sp>
        <p:nvSpPr>
          <p:cNvPr id="14" name="Freeform 14"/>
          <p:cNvSpPr/>
          <p:nvPr/>
        </p:nvSpPr>
        <p:spPr>
          <a:xfrm rot="-1655141" flipH="1">
            <a:off x="13900321" y="758483"/>
            <a:ext cx="1607344" cy="2057400"/>
          </a:xfrm>
          <a:custGeom>
            <a:avLst/>
            <a:gdLst/>
            <a:ahLst/>
            <a:cxnLst/>
            <a:rect l="l" t="t" r="r" b="b"/>
            <a:pathLst>
              <a:path w="1607344" h="2057400">
                <a:moveTo>
                  <a:pt x="1607343" y="0"/>
                </a:moveTo>
                <a:lnTo>
                  <a:pt x="0" y="0"/>
                </a:lnTo>
                <a:lnTo>
                  <a:pt x="0" y="2057400"/>
                </a:lnTo>
                <a:lnTo>
                  <a:pt x="1607343" y="2057400"/>
                </a:lnTo>
                <a:lnTo>
                  <a:pt x="1607343" y="0"/>
                </a:lnTo>
                <a:close/>
              </a:path>
            </a:pathLst>
          </a:custGeom>
          <a: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a:blipFill>
        </p:spPr>
        <p:txBody>
          <a:bodyPr/>
          <a:lstStyle/>
          <a:p>
            <a:endParaRPr lang="vi-VN"/>
          </a:p>
        </p:txBody>
      </p:sp>
      <p:sp>
        <p:nvSpPr>
          <p:cNvPr id="15" name="TextBox 15"/>
          <p:cNvSpPr txBox="1"/>
          <p:nvPr/>
        </p:nvSpPr>
        <p:spPr>
          <a:xfrm>
            <a:off x="11383305" y="1124902"/>
            <a:ext cx="2132013" cy="662281"/>
          </a:xfrm>
          <a:prstGeom prst="rect">
            <a:avLst/>
          </a:prstGeom>
        </p:spPr>
        <p:txBody>
          <a:bodyPr lIns="0" tIns="0" rIns="0" bIns="0" rtlCol="0" anchor="t">
            <a:spAutoFit/>
          </a:bodyPr>
          <a:lstStyle/>
          <a:p>
            <a:pPr algn="ctr">
              <a:lnSpc>
                <a:spcPts val="5332"/>
              </a:lnSpc>
              <a:spcBef>
                <a:spcPct val="0"/>
              </a:spcBef>
            </a:pPr>
            <a:r>
              <a:rPr lang="en-US" sz="4101" dirty="0">
                <a:solidFill>
                  <a:srgbClr val="000000"/>
                </a:solidFill>
                <a:latin typeface="Francois One"/>
                <a:ea typeface="Francois One"/>
                <a:cs typeface="Francois One"/>
                <a:sym typeface="Francois One"/>
              </a:rPr>
              <a:t>CHẤT MỚI</a:t>
            </a:r>
          </a:p>
        </p:txBody>
      </p:sp>
      <p:sp>
        <p:nvSpPr>
          <p:cNvPr id="16" name="Freeform 16"/>
          <p:cNvSpPr/>
          <p:nvPr/>
        </p:nvSpPr>
        <p:spPr>
          <a:xfrm rot="2534853" flipH="1" flipV="1">
            <a:off x="6479386" y="7956471"/>
            <a:ext cx="1607344" cy="2057400"/>
          </a:xfrm>
          <a:custGeom>
            <a:avLst/>
            <a:gdLst/>
            <a:ahLst/>
            <a:cxnLst/>
            <a:rect l="l" t="t" r="r" b="b"/>
            <a:pathLst>
              <a:path w="1607344" h="2057400">
                <a:moveTo>
                  <a:pt x="1607343" y="2057400"/>
                </a:moveTo>
                <a:lnTo>
                  <a:pt x="0" y="2057400"/>
                </a:lnTo>
                <a:lnTo>
                  <a:pt x="0" y="0"/>
                </a:lnTo>
                <a:lnTo>
                  <a:pt x="1607343" y="0"/>
                </a:lnTo>
                <a:lnTo>
                  <a:pt x="1607343" y="2057400"/>
                </a:lnTo>
                <a:close/>
              </a:path>
            </a:pathLst>
          </a:custGeom>
          <a: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a:blipFill>
        </p:spPr>
        <p:txBody>
          <a:bodyPr/>
          <a:lstStyle/>
          <a:p>
            <a:endParaRPr lang="vi-VN" dirty="0"/>
          </a:p>
        </p:txBody>
      </p:sp>
      <p:sp>
        <p:nvSpPr>
          <p:cNvPr id="17" name="TextBox 17"/>
          <p:cNvSpPr txBox="1"/>
          <p:nvPr/>
        </p:nvSpPr>
        <p:spPr>
          <a:xfrm>
            <a:off x="2943237" y="8202542"/>
            <a:ext cx="3939580" cy="662281"/>
          </a:xfrm>
          <a:prstGeom prst="rect">
            <a:avLst/>
          </a:prstGeom>
        </p:spPr>
        <p:txBody>
          <a:bodyPr lIns="0" tIns="0" rIns="0" bIns="0" rtlCol="0" anchor="t">
            <a:spAutoFit/>
          </a:bodyPr>
          <a:lstStyle/>
          <a:p>
            <a:pPr algn="ctr">
              <a:lnSpc>
                <a:spcPts val="5332"/>
              </a:lnSpc>
              <a:spcBef>
                <a:spcPct val="0"/>
              </a:spcBef>
            </a:pPr>
            <a:r>
              <a:rPr lang="en-US" sz="4101" dirty="0">
                <a:solidFill>
                  <a:srgbClr val="000000"/>
                </a:solidFill>
                <a:latin typeface="Francois One"/>
                <a:ea typeface="Francois One"/>
                <a:cs typeface="Francois One"/>
                <a:sym typeface="Francois One"/>
              </a:rPr>
              <a:t>LƯỢNG KIẾN THỨC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anim calcmode="lin" valueType="num">
                                      <p:cBhvr>
                                        <p:cTn id="41" dur="1000" fill="hold"/>
                                        <p:tgtEl>
                                          <p:spTgt spid="20"/>
                                        </p:tgtEl>
                                        <p:attrNameLst>
                                          <p:attrName>ppt_x</p:attrName>
                                        </p:attrNameLst>
                                      </p:cBhvr>
                                      <p:tavLst>
                                        <p:tav tm="0">
                                          <p:val>
                                            <p:strVal val="#ppt_x"/>
                                          </p:val>
                                        </p:tav>
                                        <p:tav tm="100000">
                                          <p:val>
                                            <p:strVal val="#ppt_x"/>
                                          </p:val>
                                        </p:tav>
                                      </p:tavLst>
                                    </p:anim>
                                    <p:anim calcmode="lin" valueType="num">
                                      <p:cBhvr>
                                        <p:cTn id="4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righ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right)">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right)">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17">
                                            <p:txEl>
                                              <p:pRg st="0" end="0"/>
                                            </p:txEl>
                                          </p:spTgt>
                                        </p:tgtEl>
                                        <p:attrNameLst>
                                          <p:attrName>style.visibility</p:attrName>
                                        </p:attrNameLst>
                                      </p:cBhvr>
                                      <p:to>
                                        <p:strVal val="visible"/>
                                      </p:to>
                                    </p:set>
                                    <p:animEffect transition="in" filter="wipe(right)">
                                      <p:cBhvr>
                                        <p:cTn id="7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0" grpId="0" animBg="1"/>
      <p:bldP spid="13" grpId="0"/>
      <p:bldP spid="14" grpId="0" animBg="1"/>
      <p:bldP spid="15" grpId="0"/>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57475" y="3534413"/>
            <a:ext cx="13773051" cy="2970524"/>
          </a:xfrm>
          <a:prstGeom prst="rect">
            <a:avLst/>
          </a:prstGeom>
        </p:spPr>
        <p:txBody>
          <a:bodyPr lIns="0" tIns="0" rIns="0" bIns="0" rtlCol="0" anchor="t">
            <a:spAutoFit/>
          </a:bodyPr>
          <a:lstStyle/>
          <a:p>
            <a:pPr algn="ctr">
              <a:lnSpc>
                <a:spcPts val="11620"/>
              </a:lnSpc>
            </a:pPr>
            <a:r>
              <a:rPr lang="en-US" sz="8300" spc="116" dirty="0" err="1">
                <a:solidFill>
                  <a:srgbClr val="F47769"/>
                </a:solidFill>
                <a:latin typeface="iCiel Crocante"/>
                <a:ea typeface="iCiel Crocante"/>
                <a:cs typeface="iCiel Crocante"/>
                <a:sym typeface="iCiel Crocante"/>
              </a:rPr>
              <a:t>Khái</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niệm</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về</a:t>
            </a:r>
            <a:r>
              <a:rPr lang="en-US" sz="8300" spc="116" dirty="0">
                <a:solidFill>
                  <a:srgbClr val="F47769"/>
                </a:solidFill>
                <a:latin typeface="iCiel Crocante"/>
                <a:ea typeface="iCiel Crocante"/>
                <a:cs typeface="iCiel Crocante"/>
                <a:sym typeface="iCiel Crocante"/>
              </a:rPr>
              <a:t> </a:t>
            </a:r>
          </a:p>
          <a:p>
            <a:pPr algn="ctr">
              <a:lnSpc>
                <a:spcPts val="11620"/>
              </a:lnSpc>
            </a:pPr>
            <a:r>
              <a:rPr lang="en-US" sz="8300" spc="116" dirty="0" err="1">
                <a:solidFill>
                  <a:srgbClr val="F47769"/>
                </a:solidFill>
                <a:latin typeface="iCiel Crocante"/>
                <a:ea typeface="iCiel Crocante"/>
                <a:cs typeface="iCiel Crocante"/>
                <a:sym typeface="iCiel Crocante"/>
              </a:rPr>
              <a:t>chất</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và</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lượng</a:t>
            </a:r>
            <a:endParaRPr lang="en-US" sz="8300" spc="116" dirty="0">
              <a:solidFill>
                <a:srgbClr val="F47769"/>
              </a:solidFill>
              <a:latin typeface="iCiel Crocante"/>
              <a:ea typeface="iCiel Crocante"/>
              <a:cs typeface="iCiel Crocante"/>
              <a:sym typeface="iCiel Crocante"/>
            </a:endParaRPr>
          </a:p>
        </p:txBody>
      </p:sp>
      <p:sp>
        <p:nvSpPr>
          <p:cNvPr id="3" name="Freeform 3"/>
          <p:cNvSpPr/>
          <p:nvPr/>
        </p:nvSpPr>
        <p:spPr>
          <a:xfrm rot="571673">
            <a:off x="-1803495" y="-1340207"/>
            <a:ext cx="7401471" cy="4574175"/>
          </a:xfrm>
          <a:custGeom>
            <a:avLst/>
            <a:gdLst/>
            <a:ahLst/>
            <a:cxnLst/>
            <a:rect l="l" t="t" r="r" b="b"/>
            <a:pathLst>
              <a:path w="7401471" h="4574175">
                <a:moveTo>
                  <a:pt x="0" y="0"/>
                </a:moveTo>
                <a:lnTo>
                  <a:pt x="7401471" y="0"/>
                </a:lnTo>
                <a:lnTo>
                  <a:pt x="7401471" y="4574175"/>
                </a:lnTo>
                <a:lnTo>
                  <a:pt x="0" y="4574175"/>
                </a:lnTo>
                <a:lnTo>
                  <a:pt x="0" y="0"/>
                </a:lnTo>
                <a:close/>
              </a:path>
            </a:pathLst>
          </a:custGeo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t="-106091" r="-76505"/>
            </a:stretch>
          </a:blipFill>
        </p:spPr>
        <p:txBody>
          <a:bodyPr/>
          <a:lstStyle/>
          <a:p>
            <a:endParaRPr lang="vi-VN"/>
          </a:p>
        </p:txBody>
      </p:sp>
      <p:sp>
        <p:nvSpPr>
          <p:cNvPr id="4" name="Freeform 4"/>
          <p:cNvSpPr/>
          <p:nvPr/>
        </p:nvSpPr>
        <p:spPr>
          <a:xfrm>
            <a:off x="-2510011" y="5538277"/>
            <a:ext cx="4500567" cy="4768813"/>
          </a:xfrm>
          <a:custGeom>
            <a:avLst/>
            <a:gdLst/>
            <a:ahLst/>
            <a:cxnLst/>
            <a:rect l="l" t="t" r="r" b="b"/>
            <a:pathLst>
              <a:path w="4500567" h="4768813">
                <a:moveTo>
                  <a:pt x="0" y="0"/>
                </a:moveTo>
                <a:lnTo>
                  <a:pt x="4500567" y="0"/>
                </a:lnTo>
                <a:lnTo>
                  <a:pt x="4500567" y="4768813"/>
                </a:lnTo>
                <a:lnTo>
                  <a:pt x="0" y="4768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1733944" y="5451235"/>
            <a:ext cx="2104902" cy="1967127"/>
          </a:xfrm>
          <a:custGeom>
            <a:avLst/>
            <a:gdLst/>
            <a:ahLst/>
            <a:cxnLst/>
            <a:rect l="l" t="t" r="r" b="b"/>
            <a:pathLst>
              <a:path w="2104902" h="1967127">
                <a:moveTo>
                  <a:pt x="0" y="0"/>
                </a:moveTo>
                <a:lnTo>
                  <a:pt x="2104903" y="0"/>
                </a:lnTo>
                <a:lnTo>
                  <a:pt x="2104903" y="1967127"/>
                </a:lnTo>
                <a:lnTo>
                  <a:pt x="0" y="1967127"/>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6" name="Freeform 6"/>
          <p:cNvSpPr/>
          <p:nvPr/>
        </p:nvSpPr>
        <p:spPr>
          <a:xfrm rot="-688112">
            <a:off x="-655524" y="9369641"/>
            <a:ext cx="4452704" cy="866253"/>
          </a:xfrm>
          <a:custGeom>
            <a:avLst/>
            <a:gdLst/>
            <a:ahLst/>
            <a:cxnLst/>
            <a:rect l="l" t="t" r="r" b="b"/>
            <a:pathLst>
              <a:path w="4452704" h="866253">
                <a:moveTo>
                  <a:pt x="0" y="0"/>
                </a:moveTo>
                <a:lnTo>
                  <a:pt x="4452704" y="0"/>
                </a:lnTo>
                <a:lnTo>
                  <a:pt x="4452704" y="866254"/>
                </a:lnTo>
                <a:lnTo>
                  <a:pt x="0" y="866254"/>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rot="7486487">
            <a:off x="10836341" y="5688733"/>
            <a:ext cx="9629095" cy="4467900"/>
          </a:xfrm>
          <a:custGeom>
            <a:avLst/>
            <a:gdLst/>
            <a:ahLst/>
            <a:cxnLst/>
            <a:rect l="l" t="t" r="r" b="b"/>
            <a:pathLst>
              <a:path w="9629095" h="4467900">
                <a:moveTo>
                  <a:pt x="0" y="0"/>
                </a:moveTo>
                <a:lnTo>
                  <a:pt x="9629096" y="0"/>
                </a:lnTo>
                <a:lnTo>
                  <a:pt x="9629096" y="4467900"/>
                </a:lnTo>
                <a:lnTo>
                  <a:pt x="0" y="44679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8" name="Freeform 8"/>
          <p:cNvSpPr/>
          <p:nvPr/>
        </p:nvSpPr>
        <p:spPr>
          <a:xfrm>
            <a:off x="15650889" y="0"/>
            <a:ext cx="2775191" cy="2646838"/>
          </a:xfrm>
          <a:custGeom>
            <a:avLst/>
            <a:gdLst/>
            <a:ahLst/>
            <a:cxnLst/>
            <a:rect l="l" t="t" r="r" b="b"/>
            <a:pathLst>
              <a:path w="2775191" h="2646838">
                <a:moveTo>
                  <a:pt x="0" y="0"/>
                </a:moveTo>
                <a:lnTo>
                  <a:pt x="2775191" y="0"/>
                </a:lnTo>
                <a:lnTo>
                  <a:pt x="2775191" y="2646838"/>
                </a:lnTo>
                <a:lnTo>
                  <a:pt x="0" y="26468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9" name="Freeform 9"/>
          <p:cNvSpPr/>
          <p:nvPr/>
        </p:nvSpPr>
        <p:spPr>
          <a:xfrm>
            <a:off x="16078186" y="1689941"/>
            <a:ext cx="1181114" cy="1992677"/>
          </a:xfrm>
          <a:custGeom>
            <a:avLst/>
            <a:gdLst/>
            <a:ahLst/>
            <a:cxnLst/>
            <a:rect l="l" t="t" r="r" b="b"/>
            <a:pathLst>
              <a:path w="1181114" h="1992677">
                <a:moveTo>
                  <a:pt x="0" y="0"/>
                </a:moveTo>
                <a:lnTo>
                  <a:pt x="1181114" y="0"/>
                </a:lnTo>
                <a:lnTo>
                  <a:pt x="1181114" y="1992677"/>
                </a:lnTo>
                <a:lnTo>
                  <a:pt x="0" y="1992677"/>
                </a:lnTo>
                <a:lnTo>
                  <a:pt x="0" y="0"/>
                </a:lnTo>
                <a:close/>
              </a:path>
            </a:pathLst>
          </a:custGeom>
          <a: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a:p>
        </p:txBody>
      </p:sp>
      <p:sp>
        <p:nvSpPr>
          <p:cNvPr id="10" name="Freeform 10"/>
          <p:cNvSpPr/>
          <p:nvPr/>
        </p:nvSpPr>
        <p:spPr>
          <a:xfrm>
            <a:off x="13351711" y="432487"/>
            <a:ext cx="4598357" cy="890932"/>
          </a:xfrm>
          <a:custGeom>
            <a:avLst/>
            <a:gdLst/>
            <a:ahLst/>
            <a:cxnLst/>
            <a:rect l="l" t="t" r="r" b="b"/>
            <a:pathLst>
              <a:path w="4598357" h="890932">
                <a:moveTo>
                  <a:pt x="0" y="0"/>
                </a:moveTo>
                <a:lnTo>
                  <a:pt x="4598356" y="0"/>
                </a:lnTo>
                <a:lnTo>
                  <a:pt x="4598356" y="890932"/>
                </a:lnTo>
                <a:lnTo>
                  <a:pt x="0" y="890932"/>
                </a:lnTo>
                <a:lnTo>
                  <a:pt x="0" y="0"/>
                </a:lnTo>
                <a:close/>
              </a:path>
            </a:pathLst>
          </a:custGeom>
          <a: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a:blipFill>
        </p:spPr>
        <p:txBody>
          <a:bodyPr/>
          <a:lstStyle/>
          <a:p>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rot="-10800000">
            <a:off x="280241" y="9026318"/>
            <a:ext cx="3152978" cy="613397"/>
          </a:xfrm>
          <a:custGeom>
            <a:avLst/>
            <a:gdLst/>
            <a:ahLst/>
            <a:cxnLst/>
            <a:rect l="l" t="t" r="r" b="b"/>
            <a:pathLst>
              <a:path w="3152978" h="613397">
                <a:moveTo>
                  <a:pt x="0" y="0"/>
                </a:moveTo>
                <a:lnTo>
                  <a:pt x="3152978" y="0"/>
                </a:lnTo>
                <a:lnTo>
                  <a:pt x="3152978" y="613398"/>
                </a:lnTo>
                <a:lnTo>
                  <a:pt x="0" y="613398"/>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6" name="Freeform 6"/>
          <p:cNvSpPr/>
          <p:nvPr/>
        </p:nvSpPr>
        <p:spPr>
          <a:xfrm>
            <a:off x="4105469" y="2854118"/>
            <a:ext cx="10077061" cy="6172200"/>
          </a:xfrm>
          <a:custGeom>
            <a:avLst/>
            <a:gdLst/>
            <a:ahLst/>
            <a:cxnLst/>
            <a:rect l="l" t="t" r="r" b="b"/>
            <a:pathLst>
              <a:path w="10077061" h="6172200">
                <a:moveTo>
                  <a:pt x="0" y="0"/>
                </a:moveTo>
                <a:lnTo>
                  <a:pt x="10077062" y="0"/>
                </a:lnTo>
                <a:lnTo>
                  <a:pt x="10077062" y="6172200"/>
                </a:lnTo>
                <a:lnTo>
                  <a:pt x="0" y="6172200"/>
                </a:lnTo>
                <a:lnTo>
                  <a:pt x="0" y="0"/>
                </a:lnTo>
                <a:close/>
              </a:path>
            </a:pathLst>
          </a:custGeom>
          <a: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p:spPr>
        <p:txBody>
          <a:bodyPr/>
          <a:lstStyle/>
          <a:p>
            <a:endParaRPr lang="vi-VN"/>
          </a:p>
        </p:txBody>
      </p:sp>
      <p:sp>
        <p:nvSpPr>
          <p:cNvPr id="7" name="TextBox 7"/>
          <p:cNvSpPr txBox="1"/>
          <p:nvPr/>
        </p:nvSpPr>
        <p:spPr>
          <a:xfrm>
            <a:off x="3708371" y="1561235"/>
            <a:ext cx="10871257" cy="768350"/>
          </a:xfrm>
          <a:prstGeom prst="rect">
            <a:avLst/>
          </a:prstGeom>
        </p:spPr>
        <p:txBody>
          <a:bodyPr lIns="0" tIns="0" rIns="0" bIns="0" rtlCol="0" anchor="t">
            <a:spAutoFit/>
          </a:bodyPr>
          <a:lstStyle/>
          <a:p>
            <a:pPr algn="ctr">
              <a:lnSpc>
                <a:spcPts val="5500"/>
              </a:lnSpc>
            </a:pPr>
            <a:r>
              <a:rPr lang="en-US" sz="5000" dirty="0">
                <a:solidFill>
                  <a:srgbClr val="F47769"/>
                </a:solidFill>
                <a:latin typeface="iCiel Crocante"/>
                <a:ea typeface="iCiel Crocante"/>
                <a:cs typeface="iCiel Crocante"/>
                <a:sym typeface="iCiel Crocante"/>
              </a:rPr>
              <a:t>KHÁI NIỆM </a:t>
            </a:r>
            <a:r>
              <a:rPr lang="en-US" sz="5000" dirty="0">
                <a:solidFill>
                  <a:srgbClr val="F43722"/>
                </a:solidFill>
                <a:latin typeface="iCiel Crocante"/>
                <a:ea typeface="iCiel Crocante"/>
                <a:cs typeface="iCiel Crocante"/>
                <a:sym typeface="iCiel Crocante"/>
              </a:rPr>
              <a:t>“CHẤT”</a:t>
            </a:r>
          </a:p>
        </p:txBody>
      </p:sp>
      <p:sp>
        <p:nvSpPr>
          <p:cNvPr id="8" name="TextBox 8"/>
          <p:cNvSpPr txBox="1"/>
          <p:nvPr/>
        </p:nvSpPr>
        <p:spPr>
          <a:xfrm>
            <a:off x="4430911" y="4034781"/>
            <a:ext cx="9093917" cy="3926840"/>
          </a:xfrm>
          <a:prstGeom prst="rect">
            <a:avLst/>
          </a:prstGeom>
        </p:spPr>
        <p:txBody>
          <a:bodyPr lIns="0" tIns="0" rIns="0" bIns="0" rtlCol="0" anchor="t">
            <a:spAutoFit/>
          </a:bodyPr>
          <a:lstStyle/>
          <a:p>
            <a:pPr marL="0" lvl="0" indent="0" algn="ctr">
              <a:lnSpc>
                <a:spcPts val="6160"/>
              </a:lnSpc>
              <a:spcBef>
                <a:spcPct val="0"/>
              </a:spcBef>
            </a:pPr>
            <a:r>
              <a:rPr lang="en-US" sz="4400" u="none" strike="noStrike">
                <a:solidFill>
                  <a:srgbClr val="F43722"/>
                </a:solidFill>
                <a:latin typeface="iCiel Cadena"/>
                <a:ea typeface="iCiel Cadena"/>
                <a:cs typeface="iCiel Cadena"/>
                <a:sym typeface="iCiel Cadena"/>
              </a:rPr>
              <a:t>Chất</a:t>
            </a:r>
            <a:r>
              <a:rPr lang="en-US" sz="4400" u="none" strike="noStrike">
                <a:solidFill>
                  <a:srgbClr val="000000"/>
                </a:solidFill>
                <a:latin typeface="iCiel Cadena"/>
                <a:ea typeface="iCiel Cadena"/>
                <a:cs typeface="iCiel Cadena"/>
                <a:sym typeface="iCiel Cadena"/>
              </a:rPr>
              <a:t> là khái niệm dùng để chỉ tính quy định khách quan vốn có của sự vật, hiện tượng; là </a:t>
            </a:r>
            <a:r>
              <a:rPr lang="en-US" sz="4400" u="none" strike="noStrike">
                <a:solidFill>
                  <a:srgbClr val="F47769"/>
                </a:solidFill>
                <a:latin typeface="iCiel Cadena"/>
                <a:ea typeface="iCiel Cadena"/>
                <a:cs typeface="iCiel Cadena"/>
                <a:sym typeface="iCiel Cadena"/>
              </a:rPr>
              <a:t>sự thống nhất hữu cơ của các thuộc tính</a:t>
            </a:r>
            <a:r>
              <a:rPr lang="en-US" sz="4400" u="none" strike="noStrike">
                <a:solidFill>
                  <a:srgbClr val="000000"/>
                </a:solidFill>
                <a:latin typeface="iCiel Cadena"/>
                <a:ea typeface="iCiel Cadena"/>
                <a:cs typeface="iCiel Cadena"/>
                <a:sym typeface="iCiel Cadena"/>
              </a:rPr>
              <a:t> tạo nên sự vật, hiện tượng.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rot="-10800000">
            <a:off x="280241" y="9026318"/>
            <a:ext cx="3152978" cy="613397"/>
          </a:xfrm>
          <a:custGeom>
            <a:avLst/>
            <a:gdLst/>
            <a:ahLst/>
            <a:cxnLst/>
            <a:rect l="l" t="t" r="r" b="b"/>
            <a:pathLst>
              <a:path w="3152978" h="613397">
                <a:moveTo>
                  <a:pt x="0" y="0"/>
                </a:moveTo>
                <a:lnTo>
                  <a:pt x="3152978" y="0"/>
                </a:lnTo>
                <a:lnTo>
                  <a:pt x="3152978" y="613398"/>
                </a:lnTo>
                <a:lnTo>
                  <a:pt x="0" y="613398"/>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6" name="Freeform 6"/>
          <p:cNvSpPr/>
          <p:nvPr/>
        </p:nvSpPr>
        <p:spPr>
          <a:xfrm>
            <a:off x="4105469" y="2854118"/>
            <a:ext cx="10077061" cy="6172200"/>
          </a:xfrm>
          <a:custGeom>
            <a:avLst/>
            <a:gdLst/>
            <a:ahLst/>
            <a:cxnLst/>
            <a:rect l="l" t="t" r="r" b="b"/>
            <a:pathLst>
              <a:path w="10077061" h="6172200">
                <a:moveTo>
                  <a:pt x="0" y="0"/>
                </a:moveTo>
                <a:lnTo>
                  <a:pt x="10077062" y="0"/>
                </a:lnTo>
                <a:lnTo>
                  <a:pt x="10077062" y="6172200"/>
                </a:lnTo>
                <a:lnTo>
                  <a:pt x="0" y="6172200"/>
                </a:lnTo>
                <a:lnTo>
                  <a:pt x="0" y="0"/>
                </a:lnTo>
                <a:close/>
              </a:path>
            </a:pathLst>
          </a:custGeom>
          <a: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p:spPr>
        <p:txBody>
          <a:bodyPr/>
          <a:lstStyle/>
          <a:p>
            <a:endParaRPr lang="vi-VN"/>
          </a:p>
        </p:txBody>
      </p:sp>
      <p:sp>
        <p:nvSpPr>
          <p:cNvPr id="7" name="TextBox 7"/>
          <p:cNvSpPr txBox="1"/>
          <p:nvPr/>
        </p:nvSpPr>
        <p:spPr>
          <a:xfrm>
            <a:off x="3708371" y="1561235"/>
            <a:ext cx="10871257" cy="768350"/>
          </a:xfrm>
          <a:prstGeom prst="rect">
            <a:avLst/>
          </a:prstGeom>
        </p:spPr>
        <p:txBody>
          <a:bodyPr lIns="0" tIns="0" rIns="0" bIns="0" rtlCol="0" anchor="t">
            <a:spAutoFit/>
          </a:bodyPr>
          <a:lstStyle/>
          <a:p>
            <a:pPr algn="ctr">
              <a:lnSpc>
                <a:spcPts val="5500"/>
              </a:lnSpc>
            </a:pPr>
            <a:r>
              <a:rPr lang="en-US" sz="5000">
                <a:solidFill>
                  <a:srgbClr val="F47769"/>
                </a:solidFill>
                <a:latin typeface="iCiel Crocante"/>
                <a:ea typeface="iCiel Crocante"/>
                <a:cs typeface="iCiel Crocante"/>
                <a:sym typeface="iCiel Crocante"/>
              </a:rPr>
              <a:t>KHÁI NIỆM </a:t>
            </a:r>
            <a:r>
              <a:rPr lang="en-US" sz="5000">
                <a:solidFill>
                  <a:srgbClr val="F43722"/>
                </a:solidFill>
                <a:latin typeface="iCiel Crocante"/>
                <a:ea typeface="iCiel Crocante"/>
                <a:cs typeface="iCiel Crocante"/>
                <a:sym typeface="iCiel Crocante"/>
              </a:rPr>
              <a:t>“CHẤT”</a:t>
            </a:r>
          </a:p>
        </p:txBody>
      </p:sp>
      <p:sp>
        <p:nvSpPr>
          <p:cNvPr id="8" name="TextBox 8"/>
          <p:cNvSpPr txBox="1"/>
          <p:nvPr/>
        </p:nvSpPr>
        <p:spPr>
          <a:xfrm>
            <a:off x="4430911" y="5081698"/>
            <a:ext cx="9093917" cy="1583690"/>
          </a:xfrm>
          <a:prstGeom prst="rect">
            <a:avLst/>
          </a:prstGeom>
        </p:spPr>
        <p:txBody>
          <a:bodyPr lIns="0" tIns="0" rIns="0" bIns="0" rtlCol="0" anchor="t">
            <a:spAutoFit/>
          </a:bodyPr>
          <a:lstStyle/>
          <a:p>
            <a:pPr algn="ctr">
              <a:lnSpc>
                <a:spcPts val="6160"/>
              </a:lnSpc>
            </a:pPr>
            <a:r>
              <a:rPr lang="en-US" sz="4400">
                <a:solidFill>
                  <a:srgbClr val="000000"/>
                </a:solidFill>
                <a:latin typeface="iCiel Cadena"/>
                <a:ea typeface="iCiel Cadena"/>
                <a:cs typeface="iCiel Cadena"/>
                <a:sym typeface="iCiel Cadena"/>
              </a:rPr>
              <a:t>Chất và sự vật có mối quan hệ chặt chẽ, không tách rời.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rot="-10800000">
            <a:off x="280241" y="9026318"/>
            <a:ext cx="3152978" cy="613397"/>
          </a:xfrm>
          <a:custGeom>
            <a:avLst/>
            <a:gdLst/>
            <a:ahLst/>
            <a:cxnLst/>
            <a:rect l="l" t="t" r="r" b="b"/>
            <a:pathLst>
              <a:path w="3152978" h="613397">
                <a:moveTo>
                  <a:pt x="0" y="0"/>
                </a:moveTo>
                <a:lnTo>
                  <a:pt x="3152978" y="0"/>
                </a:lnTo>
                <a:lnTo>
                  <a:pt x="3152978" y="613398"/>
                </a:lnTo>
                <a:lnTo>
                  <a:pt x="0" y="613398"/>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6" name="Freeform 6"/>
          <p:cNvSpPr/>
          <p:nvPr/>
        </p:nvSpPr>
        <p:spPr>
          <a:xfrm>
            <a:off x="4105469" y="2854118"/>
            <a:ext cx="10077061" cy="6172200"/>
          </a:xfrm>
          <a:custGeom>
            <a:avLst/>
            <a:gdLst/>
            <a:ahLst/>
            <a:cxnLst/>
            <a:rect l="l" t="t" r="r" b="b"/>
            <a:pathLst>
              <a:path w="10077061" h="6172200">
                <a:moveTo>
                  <a:pt x="0" y="0"/>
                </a:moveTo>
                <a:lnTo>
                  <a:pt x="10077062" y="0"/>
                </a:lnTo>
                <a:lnTo>
                  <a:pt x="10077062" y="6172200"/>
                </a:lnTo>
                <a:lnTo>
                  <a:pt x="0" y="6172200"/>
                </a:lnTo>
                <a:lnTo>
                  <a:pt x="0" y="0"/>
                </a:lnTo>
                <a:close/>
              </a:path>
            </a:pathLst>
          </a:custGeom>
          <a: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p:spPr>
        <p:txBody>
          <a:bodyPr/>
          <a:lstStyle/>
          <a:p>
            <a:endParaRPr lang="vi-VN"/>
          </a:p>
        </p:txBody>
      </p:sp>
      <p:sp>
        <p:nvSpPr>
          <p:cNvPr id="7" name="TextBox 7"/>
          <p:cNvSpPr txBox="1"/>
          <p:nvPr/>
        </p:nvSpPr>
        <p:spPr>
          <a:xfrm>
            <a:off x="3708371" y="1561235"/>
            <a:ext cx="10871257" cy="768350"/>
          </a:xfrm>
          <a:prstGeom prst="rect">
            <a:avLst/>
          </a:prstGeom>
        </p:spPr>
        <p:txBody>
          <a:bodyPr lIns="0" tIns="0" rIns="0" bIns="0" rtlCol="0" anchor="t">
            <a:spAutoFit/>
          </a:bodyPr>
          <a:lstStyle/>
          <a:p>
            <a:pPr algn="ctr">
              <a:lnSpc>
                <a:spcPts val="5500"/>
              </a:lnSpc>
            </a:pPr>
            <a:r>
              <a:rPr lang="en-US" sz="5000">
                <a:solidFill>
                  <a:srgbClr val="F47769"/>
                </a:solidFill>
                <a:latin typeface="iCiel Crocante"/>
                <a:ea typeface="iCiel Crocante"/>
                <a:cs typeface="iCiel Crocante"/>
                <a:sym typeface="iCiel Crocante"/>
              </a:rPr>
              <a:t>KHÁI NIỆM </a:t>
            </a:r>
            <a:r>
              <a:rPr lang="en-US" sz="5000">
                <a:solidFill>
                  <a:srgbClr val="F43722"/>
                </a:solidFill>
                <a:latin typeface="iCiel Crocante"/>
                <a:ea typeface="iCiel Crocante"/>
                <a:cs typeface="iCiel Crocante"/>
                <a:sym typeface="iCiel Crocante"/>
              </a:rPr>
              <a:t>“CHẤT”</a:t>
            </a:r>
          </a:p>
        </p:txBody>
      </p:sp>
      <p:sp>
        <p:nvSpPr>
          <p:cNvPr id="8" name="TextBox 8"/>
          <p:cNvSpPr txBox="1"/>
          <p:nvPr/>
        </p:nvSpPr>
        <p:spPr>
          <a:xfrm>
            <a:off x="4430911" y="4754796"/>
            <a:ext cx="9093917" cy="2345689"/>
          </a:xfrm>
          <a:prstGeom prst="rect">
            <a:avLst/>
          </a:prstGeom>
        </p:spPr>
        <p:txBody>
          <a:bodyPr lIns="0" tIns="0" rIns="0" bIns="0" rtlCol="0" anchor="t">
            <a:spAutoFit/>
          </a:bodyPr>
          <a:lstStyle/>
          <a:p>
            <a:pPr marL="0" lvl="0" indent="0" algn="ctr">
              <a:lnSpc>
                <a:spcPts val="6159"/>
              </a:lnSpc>
              <a:spcBef>
                <a:spcPct val="0"/>
              </a:spcBef>
            </a:pPr>
            <a:r>
              <a:rPr lang="en-US" sz="4399" u="none" strike="noStrike">
                <a:solidFill>
                  <a:srgbClr val="000000"/>
                </a:solidFill>
                <a:latin typeface="iCiel Cadena"/>
                <a:ea typeface="iCiel Cadena"/>
                <a:cs typeface="iCiel Cadena"/>
                <a:sym typeface="iCiel Cadena"/>
              </a:rPr>
              <a:t>Đặc điểm cơ bản của chất là nó thể hiện tính ổn định tương đối của sự vật, hiện tượng.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rot="-10800000">
            <a:off x="280241" y="9026318"/>
            <a:ext cx="3152978" cy="613397"/>
          </a:xfrm>
          <a:custGeom>
            <a:avLst/>
            <a:gdLst/>
            <a:ahLst/>
            <a:cxnLst/>
            <a:rect l="l" t="t" r="r" b="b"/>
            <a:pathLst>
              <a:path w="3152978" h="613397">
                <a:moveTo>
                  <a:pt x="0" y="0"/>
                </a:moveTo>
                <a:lnTo>
                  <a:pt x="3152978" y="0"/>
                </a:lnTo>
                <a:lnTo>
                  <a:pt x="3152978" y="613398"/>
                </a:lnTo>
                <a:lnTo>
                  <a:pt x="0" y="613398"/>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6" name="Freeform 6"/>
          <p:cNvSpPr/>
          <p:nvPr/>
        </p:nvSpPr>
        <p:spPr>
          <a:xfrm>
            <a:off x="7702224" y="4892192"/>
            <a:ext cx="2883553" cy="4134126"/>
          </a:xfrm>
          <a:custGeom>
            <a:avLst/>
            <a:gdLst/>
            <a:ahLst/>
            <a:cxnLst/>
            <a:rect l="l" t="t" r="r" b="b"/>
            <a:pathLst>
              <a:path w="2883553" h="4134126">
                <a:moveTo>
                  <a:pt x="0" y="0"/>
                </a:moveTo>
                <a:lnTo>
                  <a:pt x="2883552" y="0"/>
                </a:lnTo>
                <a:lnTo>
                  <a:pt x="2883552" y="4134126"/>
                </a:lnTo>
                <a:lnTo>
                  <a:pt x="0" y="4134126"/>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vi-VN"/>
          </a:p>
        </p:txBody>
      </p:sp>
      <p:sp>
        <p:nvSpPr>
          <p:cNvPr id="7" name="Freeform 7"/>
          <p:cNvSpPr/>
          <p:nvPr/>
        </p:nvSpPr>
        <p:spPr>
          <a:xfrm rot="-3249719" flipV="1">
            <a:off x="9294406" y="4021905"/>
            <a:ext cx="2582741" cy="1112927"/>
          </a:xfrm>
          <a:custGeom>
            <a:avLst/>
            <a:gdLst/>
            <a:ahLst/>
            <a:cxnLst/>
            <a:rect l="l" t="t" r="r" b="b"/>
            <a:pathLst>
              <a:path w="2582741" h="1112927">
                <a:moveTo>
                  <a:pt x="0" y="1112927"/>
                </a:moveTo>
                <a:lnTo>
                  <a:pt x="2582741" y="1112927"/>
                </a:lnTo>
                <a:lnTo>
                  <a:pt x="2582741" y="0"/>
                </a:lnTo>
                <a:lnTo>
                  <a:pt x="0" y="0"/>
                </a:lnTo>
                <a:lnTo>
                  <a:pt x="0" y="1112927"/>
                </a:lnTo>
                <a:close/>
              </a:path>
            </a:pathLst>
          </a:custGeom>
          <a: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a:blipFill>
        </p:spPr>
        <p:txBody>
          <a:bodyPr/>
          <a:lstStyle/>
          <a:p>
            <a:endParaRPr lang="vi-VN"/>
          </a:p>
        </p:txBody>
      </p:sp>
      <p:sp>
        <p:nvSpPr>
          <p:cNvPr id="8" name="TextBox 8"/>
          <p:cNvSpPr txBox="1"/>
          <p:nvPr/>
        </p:nvSpPr>
        <p:spPr>
          <a:xfrm>
            <a:off x="2186157" y="7210425"/>
            <a:ext cx="3915867" cy="1287145"/>
          </a:xfrm>
          <a:prstGeom prst="rect">
            <a:avLst/>
          </a:prstGeom>
        </p:spPr>
        <p:txBody>
          <a:bodyPr lIns="0" tIns="0" rIns="0" bIns="0" rtlCol="0" anchor="t">
            <a:spAutoFit/>
          </a:bodyPr>
          <a:lstStyle/>
          <a:p>
            <a:pPr marL="0" lvl="0" indent="0" algn="ctr">
              <a:lnSpc>
                <a:spcPts val="5179"/>
              </a:lnSpc>
              <a:spcBef>
                <a:spcPct val="0"/>
              </a:spcBef>
            </a:pPr>
            <a:r>
              <a:rPr lang="en-US" sz="3699">
                <a:solidFill>
                  <a:srgbClr val="000000"/>
                </a:solidFill>
                <a:latin typeface="Francois One"/>
                <a:ea typeface="Francois One"/>
                <a:cs typeface="Francois One"/>
                <a:sym typeface="Francois One"/>
              </a:rPr>
              <a:t>D</a:t>
            </a:r>
            <a:r>
              <a:rPr lang="en-US" sz="3699" u="none" strike="noStrike">
                <a:solidFill>
                  <a:srgbClr val="000000"/>
                </a:solidFill>
                <a:latin typeface="Francois One"/>
                <a:ea typeface="Francois One"/>
                <a:cs typeface="Francois One"/>
                <a:sym typeface="Francois One"/>
              </a:rPr>
              <a:t>ễ bay hơi ở nhiệt độ phòng</a:t>
            </a:r>
          </a:p>
        </p:txBody>
      </p:sp>
      <p:sp>
        <p:nvSpPr>
          <p:cNvPr id="9" name="Freeform 9"/>
          <p:cNvSpPr/>
          <p:nvPr/>
        </p:nvSpPr>
        <p:spPr>
          <a:xfrm rot="2368020">
            <a:off x="9437836" y="8021093"/>
            <a:ext cx="2582741" cy="1112927"/>
          </a:xfrm>
          <a:custGeom>
            <a:avLst/>
            <a:gdLst/>
            <a:ahLst/>
            <a:cxnLst/>
            <a:rect l="l" t="t" r="r" b="b"/>
            <a:pathLst>
              <a:path w="2582741" h="1112927">
                <a:moveTo>
                  <a:pt x="0" y="0"/>
                </a:moveTo>
                <a:lnTo>
                  <a:pt x="2582741" y="0"/>
                </a:lnTo>
                <a:lnTo>
                  <a:pt x="2582741" y="1112927"/>
                </a:lnTo>
                <a:lnTo>
                  <a:pt x="0" y="1112927"/>
                </a:lnTo>
                <a:lnTo>
                  <a:pt x="0" y="0"/>
                </a:lnTo>
                <a:close/>
              </a:path>
            </a:pathLst>
          </a:custGeom>
          <a: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a:blipFill>
        </p:spPr>
        <p:txBody>
          <a:bodyPr/>
          <a:lstStyle/>
          <a:p>
            <a:endParaRPr lang="vi-VN"/>
          </a:p>
        </p:txBody>
      </p:sp>
      <p:sp>
        <p:nvSpPr>
          <p:cNvPr id="10" name="Freeform 10"/>
          <p:cNvSpPr/>
          <p:nvPr/>
        </p:nvSpPr>
        <p:spPr>
          <a:xfrm rot="2994932" flipH="1" flipV="1">
            <a:off x="6067935" y="3995554"/>
            <a:ext cx="2582741" cy="1112927"/>
          </a:xfrm>
          <a:custGeom>
            <a:avLst/>
            <a:gdLst/>
            <a:ahLst/>
            <a:cxnLst/>
            <a:rect l="l" t="t" r="r" b="b"/>
            <a:pathLst>
              <a:path w="2582741" h="1112927">
                <a:moveTo>
                  <a:pt x="2582742" y="1112927"/>
                </a:moveTo>
                <a:lnTo>
                  <a:pt x="0" y="1112927"/>
                </a:lnTo>
                <a:lnTo>
                  <a:pt x="0" y="0"/>
                </a:lnTo>
                <a:lnTo>
                  <a:pt x="2582742" y="0"/>
                </a:lnTo>
                <a:lnTo>
                  <a:pt x="2582742" y="1112927"/>
                </a:lnTo>
                <a:close/>
              </a:path>
            </a:pathLst>
          </a:custGeom>
          <a: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a:blipFill>
        </p:spPr>
        <p:txBody>
          <a:bodyPr/>
          <a:lstStyle/>
          <a:p>
            <a:endParaRPr lang="vi-VN"/>
          </a:p>
        </p:txBody>
      </p:sp>
      <p:sp>
        <p:nvSpPr>
          <p:cNvPr id="11" name="Freeform 11"/>
          <p:cNvSpPr/>
          <p:nvPr/>
        </p:nvSpPr>
        <p:spPr>
          <a:xfrm rot="-2251073" flipH="1">
            <a:off x="6173812" y="7316932"/>
            <a:ext cx="2582741" cy="1112927"/>
          </a:xfrm>
          <a:custGeom>
            <a:avLst/>
            <a:gdLst/>
            <a:ahLst/>
            <a:cxnLst/>
            <a:rect l="l" t="t" r="r" b="b"/>
            <a:pathLst>
              <a:path w="2582741" h="1112927">
                <a:moveTo>
                  <a:pt x="2582741" y="0"/>
                </a:moveTo>
                <a:lnTo>
                  <a:pt x="0" y="0"/>
                </a:lnTo>
                <a:lnTo>
                  <a:pt x="0" y="1112927"/>
                </a:lnTo>
                <a:lnTo>
                  <a:pt x="2582741" y="1112927"/>
                </a:lnTo>
                <a:lnTo>
                  <a:pt x="2582741" y="0"/>
                </a:lnTo>
                <a:close/>
              </a:path>
            </a:pathLst>
          </a:custGeom>
          <a: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a:blipFill>
        </p:spPr>
        <p:txBody>
          <a:bodyPr/>
          <a:lstStyle/>
          <a:p>
            <a:endParaRPr lang="vi-VN"/>
          </a:p>
        </p:txBody>
      </p:sp>
      <p:sp>
        <p:nvSpPr>
          <p:cNvPr id="12" name="Freeform 12"/>
          <p:cNvSpPr/>
          <p:nvPr/>
        </p:nvSpPr>
        <p:spPr>
          <a:xfrm rot="4210380">
            <a:off x="10684801" y="5142704"/>
            <a:ext cx="983568" cy="2571418"/>
          </a:xfrm>
          <a:custGeom>
            <a:avLst/>
            <a:gdLst/>
            <a:ahLst/>
            <a:cxnLst/>
            <a:rect l="l" t="t" r="r" b="b"/>
            <a:pathLst>
              <a:path w="983568" h="2571418">
                <a:moveTo>
                  <a:pt x="0" y="0"/>
                </a:moveTo>
                <a:lnTo>
                  <a:pt x="983568" y="0"/>
                </a:lnTo>
                <a:lnTo>
                  <a:pt x="983568" y="2571418"/>
                </a:lnTo>
                <a:lnTo>
                  <a:pt x="0" y="2571418"/>
                </a:lnTo>
                <a:lnTo>
                  <a:pt x="0" y="0"/>
                </a:lnTo>
                <a:close/>
              </a:path>
            </a:pathLst>
          </a:custGeom>
          <a: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a:p>
        </p:txBody>
      </p:sp>
      <p:sp>
        <p:nvSpPr>
          <p:cNvPr id="13" name="TextBox 13"/>
          <p:cNvSpPr txBox="1"/>
          <p:nvPr/>
        </p:nvSpPr>
        <p:spPr>
          <a:xfrm>
            <a:off x="3708371" y="1213573"/>
            <a:ext cx="10871257" cy="1463675"/>
          </a:xfrm>
          <a:prstGeom prst="rect">
            <a:avLst/>
          </a:prstGeom>
        </p:spPr>
        <p:txBody>
          <a:bodyPr lIns="0" tIns="0" rIns="0" bIns="0" rtlCol="0" anchor="t">
            <a:spAutoFit/>
          </a:bodyPr>
          <a:lstStyle/>
          <a:p>
            <a:pPr algn="ctr">
              <a:lnSpc>
                <a:spcPts val="5500"/>
              </a:lnSpc>
            </a:pPr>
            <a:r>
              <a:rPr lang="en-US" sz="5000" dirty="0">
                <a:solidFill>
                  <a:srgbClr val="F47769"/>
                </a:solidFill>
                <a:latin typeface="iCiel Crocante"/>
                <a:ea typeface="iCiel Crocante"/>
                <a:cs typeface="iCiel Crocante"/>
                <a:sym typeface="iCiel Crocante"/>
              </a:rPr>
              <a:t>TÍNH ỔN ĐỊNH TƯƠNG ĐỐI CỦA </a:t>
            </a:r>
          </a:p>
          <a:p>
            <a:pPr algn="ctr">
              <a:lnSpc>
                <a:spcPts val="5500"/>
              </a:lnSpc>
            </a:pPr>
            <a:r>
              <a:rPr lang="en-US" sz="5000" dirty="0">
                <a:solidFill>
                  <a:srgbClr val="F47769"/>
                </a:solidFill>
                <a:latin typeface="iCiel Crocante"/>
                <a:ea typeface="iCiel Crocante"/>
                <a:cs typeface="iCiel Crocante"/>
                <a:sym typeface="iCiel Crocante"/>
              </a:rPr>
              <a:t>SỰ VẬT, HIỆN TƯỢNG </a:t>
            </a:r>
          </a:p>
        </p:txBody>
      </p:sp>
      <p:sp>
        <p:nvSpPr>
          <p:cNvPr id="14" name="TextBox 14"/>
          <p:cNvSpPr txBox="1"/>
          <p:nvPr/>
        </p:nvSpPr>
        <p:spPr>
          <a:xfrm>
            <a:off x="12455475" y="3398552"/>
            <a:ext cx="2414408" cy="629920"/>
          </a:xfrm>
          <a:prstGeom prst="rect">
            <a:avLst/>
          </a:prstGeom>
        </p:spPr>
        <p:txBody>
          <a:bodyPr wrap="square" lIns="0" tIns="0" rIns="0" bIns="0" rtlCol="0" anchor="t">
            <a:spAutoFit/>
          </a:bodyPr>
          <a:lstStyle/>
          <a:p>
            <a:pPr marL="0" lvl="0" indent="0" algn="ctr">
              <a:lnSpc>
                <a:spcPts val="5179"/>
              </a:lnSpc>
              <a:spcBef>
                <a:spcPct val="0"/>
              </a:spcBef>
            </a:pPr>
            <a:r>
              <a:rPr lang="en-US" sz="3699" dirty="0">
                <a:solidFill>
                  <a:srgbClr val="000000"/>
                </a:solidFill>
                <a:latin typeface="Francois One"/>
                <a:ea typeface="Francois One"/>
                <a:cs typeface="Francois One"/>
                <a:sym typeface="Francois One"/>
              </a:rPr>
              <a:t>T</a:t>
            </a:r>
            <a:r>
              <a:rPr lang="en-US" sz="3699" u="none" strike="noStrike" dirty="0">
                <a:solidFill>
                  <a:srgbClr val="000000"/>
                </a:solidFill>
                <a:latin typeface="Francois One"/>
                <a:ea typeface="Francois One"/>
                <a:cs typeface="Francois One"/>
                <a:sym typeface="Francois One"/>
              </a:rPr>
              <a:t>rong </a:t>
            </a:r>
            <a:r>
              <a:rPr lang="en-US" sz="3699" u="none" strike="noStrike" dirty="0" err="1">
                <a:solidFill>
                  <a:srgbClr val="000000"/>
                </a:solidFill>
                <a:latin typeface="Francois One"/>
                <a:ea typeface="Francois One"/>
                <a:cs typeface="Francois One"/>
                <a:sym typeface="Francois One"/>
              </a:rPr>
              <a:t>suốt</a:t>
            </a:r>
            <a:endParaRPr lang="en-US" sz="3699" u="none" strike="noStrike" dirty="0">
              <a:solidFill>
                <a:srgbClr val="000000"/>
              </a:solidFill>
              <a:latin typeface="Francois One"/>
              <a:ea typeface="Francois One"/>
              <a:cs typeface="Francois One"/>
              <a:sym typeface="Francois One"/>
            </a:endParaRPr>
          </a:p>
        </p:txBody>
      </p:sp>
      <p:sp>
        <p:nvSpPr>
          <p:cNvPr id="15" name="TextBox 15"/>
          <p:cNvSpPr txBox="1"/>
          <p:nvPr/>
        </p:nvSpPr>
        <p:spPr>
          <a:xfrm>
            <a:off x="13428939" y="6049648"/>
            <a:ext cx="2301379" cy="629920"/>
          </a:xfrm>
          <a:prstGeom prst="rect">
            <a:avLst/>
          </a:prstGeom>
        </p:spPr>
        <p:txBody>
          <a:bodyPr lIns="0" tIns="0" rIns="0" bIns="0" rtlCol="0" anchor="t">
            <a:spAutoFit/>
          </a:bodyPr>
          <a:lstStyle/>
          <a:p>
            <a:pPr marL="0" lvl="0" indent="0" algn="ctr">
              <a:lnSpc>
                <a:spcPts val="5179"/>
              </a:lnSpc>
              <a:spcBef>
                <a:spcPct val="0"/>
              </a:spcBef>
            </a:pPr>
            <a:r>
              <a:rPr lang="en-US" sz="3699">
                <a:solidFill>
                  <a:srgbClr val="000000"/>
                </a:solidFill>
                <a:latin typeface="Francois One"/>
                <a:ea typeface="Francois One"/>
                <a:cs typeface="Francois One"/>
                <a:sym typeface="Francois One"/>
              </a:rPr>
              <a:t>K</a:t>
            </a:r>
            <a:r>
              <a:rPr lang="en-US" sz="3699" u="none" strike="noStrike">
                <a:solidFill>
                  <a:srgbClr val="000000"/>
                </a:solidFill>
                <a:latin typeface="Francois One"/>
                <a:ea typeface="Francois One"/>
                <a:cs typeface="Francois One"/>
                <a:sym typeface="Francois One"/>
              </a:rPr>
              <a:t>hông màu </a:t>
            </a:r>
          </a:p>
        </p:txBody>
      </p:sp>
      <p:sp>
        <p:nvSpPr>
          <p:cNvPr id="16" name="TextBox 16"/>
          <p:cNvSpPr txBox="1"/>
          <p:nvPr/>
        </p:nvSpPr>
        <p:spPr>
          <a:xfrm>
            <a:off x="12673657" y="8510881"/>
            <a:ext cx="4095651" cy="629920"/>
          </a:xfrm>
          <a:prstGeom prst="rect">
            <a:avLst/>
          </a:prstGeom>
        </p:spPr>
        <p:txBody>
          <a:bodyPr lIns="0" tIns="0" rIns="0" bIns="0" rtlCol="0" anchor="t">
            <a:spAutoFit/>
          </a:bodyPr>
          <a:lstStyle/>
          <a:p>
            <a:pPr marL="0" lvl="0" indent="0" algn="ctr">
              <a:lnSpc>
                <a:spcPts val="5179"/>
              </a:lnSpc>
              <a:spcBef>
                <a:spcPct val="0"/>
              </a:spcBef>
            </a:pPr>
            <a:r>
              <a:rPr lang="en-US" sz="3699">
                <a:solidFill>
                  <a:srgbClr val="000000"/>
                </a:solidFill>
                <a:latin typeface="Francois One"/>
                <a:ea typeface="Francois One"/>
                <a:cs typeface="Francois One"/>
                <a:sym typeface="Francois One"/>
              </a:rPr>
              <a:t>K</a:t>
            </a:r>
            <a:r>
              <a:rPr lang="en-US" sz="3699" u="none" strike="noStrike">
                <a:solidFill>
                  <a:srgbClr val="000000"/>
                </a:solidFill>
                <a:latin typeface="Francois One"/>
                <a:ea typeface="Francois One"/>
                <a:cs typeface="Francois One"/>
                <a:sym typeface="Francois One"/>
              </a:rPr>
              <a:t>hối lượng riêng cao</a:t>
            </a:r>
          </a:p>
        </p:txBody>
      </p:sp>
      <p:sp>
        <p:nvSpPr>
          <p:cNvPr id="17" name="TextBox 17"/>
          <p:cNvSpPr txBox="1"/>
          <p:nvPr/>
        </p:nvSpPr>
        <p:spPr>
          <a:xfrm>
            <a:off x="2463672" y="3525061"/>
            <a:ext cx="3638352" cy="1287145"/>
          </a:xfrm>
          <a:prstGeom prst="rect">
            <a:avLst/>
          </a:prstGeom>
        </p:spPr>
        <p:txBody>
          <a:bodyPr lIns="0" tIns="0" rIns="0" bIns="0" rtlCol="0" anchor="t">
            <a:spAutoFit/>
          </a:bodyPr>
          <a:lstStyle/>
          <a:p>
            <a:pPr marL="0" lvl="0" indent="0" algn="ctr">
              <a:lnSpc>
                <a:spcPts val="5179"/>
              </a:lnSpc>
              <a:spcBef>
                <a:spcPct val="0"/>
              </a:spcBef>
            </a:pPr>
            <a:r>
              <a:rPr lang="en-US" sz="3699">
                <a:solidFill>
                  <a:srgbClr val="000000"/>
                </a:solidFill>
                <a:latin typeface="Francois One"/>
                <a:ea typeface="Francois One"/>
                <a:cs typeface="Francois One"/>
                <a:sym typeface="Francois One"/>
              </a:rPr>
              <a:t>C</a:t>
            </a:r>
            <a:r>
              <a:rPr lang="en-US" sz="3699" u="none" strike="noStrike">
                <a:solidFill>
                  <a:srgbClr val="000000"/>
                </a:solidFill>
                <a:latin typeface="Francois One"/>
                <a:ea typeface="Francois One"/>
                <a:cs typeface="Francois One"/>
                <a:sym typeface="Francois One"/>
              </a:rPr>
              <a:t>ó điểm sôi là 100 độ C </a:t>
            </a:r>
          </a:p>
        </p:txBody>
      </p:sp>
      <p:sp>
        <p:nvSpPr>
          <p:cNvPr id="18" name="TextBox 18"/>
          <p:cNvSpPr txBox="1"/>
          <p:nvPr/>
        </p:nvSpPr>
        <p:spPr>
          <a:xfrm>
            <a:off x="3706145" y="9247734"/>
            <a:ext cx="10871257" cy="768350"/>
          </a:xfrm>
          <a:prstGeom prst="rect">
            <a:avLst/>
          </a:prstGeom>
        </p:spPr>
        <p:txBody>
          <a:bodyPr lIns="0" tIns="0" rIns="0" bIns="0" rtlCol="0" anchor="t">
            <a:spAutoFit/>
          </a:bodyPr>
          <a:lstStyle/>
          <a:p>
            <a:pPr algn="ctr">
              <a:lnSpc>
                <a:spcPts val="5500"/>
              </a:lnSpc>
            </a:pPr>
            <a:r>
              <a:rPr lang="en-US" sz="5000" dirty="0">
                <a:solidFill>
                  <a:srgbClr val="3BB8E4"/>
                </a:solidFill>
                <a:latin typeface="iCiel Crocante"/>
                <a:ea typeface="iCiel Crocante"/>
                <a:cs typeface="iCiel Crocante"/>
                <a:sym typeface="iCiel Crocante"/>
              </a:rPr>
              <a:t>NƯỚC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left)">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right)">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right)">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right)">
                                      <p:cBhvr>
                                        <p:cTn id="66" dur="5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wipe(right)">
                                      <p:cBhvr>
                                        <p:cTn id="7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animBg="1"/>
      <p:bldP spid="11" grpId="0" animBg="1"/>
      <p:bldP spid="12" grpId="0" animBg="1"/>
      <p:bldP spid="13" grpId="0"/>
      <p:bldP spid="14" grpId="0"/>
      <p:bldP spid="15"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rot="-10800000">
            <a:off x="280241" y="9026318"/>
            <a:ext cx="3152978" cy="613397"/>
          </a:xfrm>
          <a:custGeom>
            <a:avLst/>
            <a:gdLst/>
            <a:ahLst/>
            <a:cxnLst/>
            <a:rect l="l" t="t" r="r" b="b"/>
            <a:pathLst>
              <a:path w="3152978" h="613397">
                <a:moveTo>
                  <a:pt x="0" y="0"/>
                </a:moveTo>
                <a:lnTo>
                  <a:pt x="3152978" y="0"/>
                </a:lnTo>
                <a:lnTo>
                  <a:pt x="3152978" y="613398"/>
                </a:lnTo>
                <a:lnTo>
                  <a:pt x="0" y="613398"/>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7" name="Freeform 7"/>
          <p:cNvSpPr/>
          <p:nvPr/>
        </p:nvSpPr>
        <p:spPr>
          <a:xfrm>
            <a:off x="3759279" y="3553532"/>
            <a:ext cx="2883553" cy="4134127"/>
          </a:xfrm>
          <a:custGeom>
            <a:avLst/>
            <a:gdLst/>
            <a:ahLst/>
            <a:cxnLst/>
            <a:rect l="l" t="t" r="r" b="b"/>
            <a:pathLst>
              <a:path w="3844737" h="5512168">
                <a:moveTo>
                  <a:pt x="0" y="0"/>
                </a:moveTo>
                <a:lnTo>
                  <a:pt x="3844737" y="0"/>
                </a:lnTo>
                <a:lnTo>
                  <a:pt x="3844737" y="5512168"/>
                </a:lnTo>
                <a:lnTo>
                  <a:pt x="0" y="5512168"/>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vi-VN"/>
          </a:p>
        </p:txBody>
      </p:sp>
      <p:sp>
        <p:nvSpPr>
          <p:cNvPr id="8" name="TextBox 8"/>
          <p:cNvSpPr txBox="1"/>
          <p:nvPr/>
        </p:nvSpPr>
        <p:spPr>
          <a:xfrm>
            <a:off x="-228600" y="7918337"/>
            <a:ext cx="10871257" cy="765969"/>
          </a:xfrm>
          <a:prstGeom prst="rect">
            <a:avLst/>
          </a:prstGeom>
        </p:spPr>
        <p:txBody>
          <a:bodyPr lIns="0" tIns="0" rIns="0" bIns="0" rtlCol="0" anchor="t">
            <a:spAutoFit/>
          </a:bodyPr>
          <a:lstStyle/>
          <a:p>
            <a:pPr algn="ctr">
              <a:lnSpc>
                <a:spcPts val="5500"/>
              </a:lnSpc>
            </a:pPr>
            <a:r>
              <a:rPr lang="en-US" sz="5000" dirty="0">
                <a:solidFill>
                  <a:srgbClr val="3BB8E4"/>
                </a:solidFill>
                <a:latin typeface="iCiel Crocante"/>
                <a:ea typeface="iCiel Crocante"/>
                <a:cs typeface="iCiel Crocante"/>
                <a:sym typeface="iCiel Crocante"/>
              </a:rPr>
              <a:t>NƯỚC</a:t>
            </a:r>
          </a:p>
        </p:txBody>
      </p:sp>
      <p:sp>
        <p:nvSpPr>
          <p:cNvPr id="9" name="Freeform 9"/>
          <p:cNvSpPr/>
          <p:nvPr/>
        </p:nvSpPr>
        <p:spPr>
          <a:xfrm>
            <a:off x="8006402" y="4492597"/>
            <a:ext cx="2275195" cy="1922540"/>
          </a:xfrm>
          <a:custGeom>
            <a:avLst/>
            <a:gdLst/>
            <a:ahLst/>
            <a:cxnLst/>
            <a:rect l="l" t="t" r="r" b="b"/>
            <a:pathLst>
              <a:path w="2275195" h="1922540">
                <a:moveTo>
                  <a:pt x="0" y="0"/>
                </a:moveTo>
                <a:lnTo>
                  <a:pt x="2275196" y="0"/>
                </a:lnTo>
                <a:lnTo>
                  <a:pt x="2275196" y="1922540"/>
                </a:lnTo>
                <a:lnTo>
                  <a:pt x="0" y="19225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10" name="Freeform 10"/>
          <p:cNvSpPr/>
          <p:nvPr/>
        </p:nvSpPr>
        <p:spPr>
          <a:xfrm>
            <a:off x="11402425" y="3086100"/>
            <a:ext cx="2500939" cy="3329037"/>
          </a:xfrm>
          <a:custGeom>
            <a:avLst/>
            <a:gdLst/>
            <a:ahLst/>
            <a:cxnLst/>
            <a:rect l="l" t="t" r="r" b="b"/>
            <a:pathLst>
              <a:path w="2500939" h="3329037">
                <a:moveTo>
                  <a:pt x="0" y="0"/>
                </a:moveTo>
                <a:lnTo>
                  <a:pt x="2500939" y="0"/>
                </a:lnTo>
                <a:lnTo>
                  <a:pt x="2500939" y="3329037"/>
                </a:lnTo>
                <a:lnTo>
                  <a:pt x="0" y="332903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vi-VN"/>
          </a:p>
        </p:txBody>
      </p:sp>
      <p:sp>
        <p:nvSpPr>
          <p:cNvPr id="11" name="Freeform 11"/>
          <p:cNvSpPr/>
          <p:nvPr/>
        </p:nvSpPr>
        <p:spPr>
          <a:xfrm>
            <a:off x="15027314" y="4357737"/>
            <a:ext cx="2206140" cy="4114800"/>
          </a:xfrm>
          <a:custGeom>
            <a:avLst/>
            <a:gdLst/>
            <a:ahLst/>
            <a:cxnLst/>
            <a:rect l="l" t="t" r="r" b="b"/>
            <a:pathLst>
              <a:path w="2206140" h="4114800">
                <a:moveTo>
                  <a:pt x="0" y="0"/>
                </a:moveTo>
                <a:lnTo>
                  <a:pt x="2206140" y="0"/>
                </a:lnTo>
                <a:lnTo>
                  <a:pt x="2206140" y="4114800"/>
                </a:lnTo>
                <a:lnTo>
                  <a:pt x="0" y="4114800"/>
                </a:lnTo>
                <a:lnTo>
                  <a:pt x="0" y="0"/>
                </a:lnTo>
                <a:close/>
              </a:path>
            </a:pathLst>
          </a:custGeom>
          <a: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a:blipFill>
        </p:spPr>
        <p:txBody>
          <a:bodyPr/>
          <a:lstStyle/>
          <a:p>
            <a:endParaRPr lang="vi-VN"/>
          </a:p>
        </p:txBody>
      </p:sp>
      <p:sp>
        <p:nvSpPr>
          <p:cNvPr id="12" name="TextBox 12"/>
          <p:cNvSpPr txBox="1"/>
          <p:nvPr/>
        </p:nvSpPr>
        <p:spPr>
          <a:xfrm>
            <a:off x="11665962" y="6776768"/>
            <a:ext cx="2566648" cy="768350"/>
          </a:xfrm>
          <a:prstGeom prst="rect">
            <a:avLst/>
          </a:prstGeom>
        </p:spPr>
        <p:txBody>
          <a:bodyPr lIns="0" tIns="0" rIns="0" bIns="0" rtlCol="0" anchor="t">
            <a:spAutoFit/>
          </a:bodyPr>
          <a:lstStyle/>
          <a:p>
            <a:pPr algn="ctr">
              <a:lnSpc>
                <a:spcPts val="5500"/>
              </a:lnSpc>
            </a:pPr>
            <a:r>
              <a:rPr lang="en-US" sz="5000">
                <a:solidFill>
                  <a:srgbClr val="FFCB19"/>
                </a:solidFill>
                <a:latin typeface="iCiel Crocante"/>
                <a:ea typeface="iCiel Crocante"/>
                <a:cs typeface="iCiel Crocante"/>
                <a:sym typeface="iCiel Crocante"/>
              </a:rPr>
              <a:t>DẦU</a:t>
            </a:r>
          </a:p>
        </p:txBody>
      </p:sp>
      <p:sp>
        <p:nvSpPr>
          <p:cNvPr id="13" name="TextBox 13"/>
          <p:cNvSpPr txBox="1"/>
          <p:nvPr/>
        </p:nvSpPr>
        <p:spPr>
          <a:xfrm>
            <a:off x="14847060" y="8668940"/>
            <a:ext cx="2566648" cy="768350"/>
          </a:xfrm>
          <a:prstGeom prst="rect">
            <a:avLst/>
          </a:prstGeom>
        </p:spPr>
        <p:txBody>
          <a:bodyPr lIns="0" tIns="0" rIns="0" bIns="0" rtlCol="0" anchor="t">
            <a:spAutoFit/>
          </a:bodyPr>
          <a:lstStyle/>
          <a:p>
            <a:pPr algn="ctr">
              <a:lnSpc>
                <a:spcPts val="5500"/>
              </a:lnSpc>
            </a:pPr>
            <a:r>
              <a:rPr lang="en-US" sz="5000">
                <a:solidFill>
                  <a:srgbClr val="8D1C19"/>
                </a:solidFill>
                <a:latin typeface="iCiel Crocante"/>
                <a:ea typeface="iCiel Crocante"/>
                <a:cs typeface="iCiel Crocante"/>
                <a:sym typeface="iCiel Crocante"/>
              </a:rPr>
              <a:t>RƯỢU</a:t>
            </a:r>
          </a:p>
        </p:txBody>
      </p:sp>
      <p:sp>
        <p:nvSpPr>
          <p:cNvPr id="14" name="TextBox 14"/>
          <p:cNvSpPr txBox="1"/>
          <p:nvPr/>
        </p:nvSpPr>
        <p:spPr>
          <a:xfrm>
            <a:off x="3708371" y="1213573"/>
            <a:ext cx="10871257" cy="1463675"/>
          </a:xfrm>
          <a:prstGeom prst="rect">
            <a:avLst/>
          </a:prstGeom>
        </p:spPr>
        <p:txBody>
          <a:bodyPr lIns="0" tIns="0" rIns="0" bIns="0" rtlCol="0" anchor="t">
            <a:spAutoFit/>
          </a:bodyPr>
          <a:lstStyle/>
          <a:p>
            <a:pPr algn="ctr">
              <a:lnSpc>
                <a:spcPts val="5500"/>
              </a:lnSpc>
            </a:pPr>
            <a:r>
              <a:rPr lang="en-US" sz="5000">
                <a:solidFill>
                  <a:srgbClr val="F47769"/>
                </a:solidFill>
                <a:latin typeface="iCiel Crocante"/>
                <a:ea typeface="iCiel Crocante"/>
                <a:cs typeface="iCiel Crocante"/>
                <a:sym typeface="iCiel Crocante"/>
              </a:rPr>
              <a:t>TÍNH ỔN ĐỊNH TƯƠNG ĐỐI CỦA </a:t>
            </a:r>
          </a:p>
          <a:p>
            <a:pPr algn="ctr">
              <a:lnSpc>
                <a:spcPts val="5500"/>
              </a:lnSpc>
            </a:pPr>
            <a:r>
              <a:rPr lang="en-US" sz="5000">
                <a:solidFill>
                  <a:srgbClr val="F47769"/>
                </a:solidFill>
                <a:latin typeface="iCiel Crocante"/>
                <a:ea typeface="iCiel Crocante"/>
                <a:cs typeface="iCiel Crocante"/>
                <a:sym typeface="iCiel Crocante"/>
              </a:rPr>
              <a:t>SỰ VẬT, HIỆN TƯỢNG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rot="-10800000">
            <a:off x="280241" y="9026318"/>
            <a:ext cx="3152978" cy="613397"/>
          </a:xfrm>
          <a:custGeom>
            <a:avLst/>
            <a:gdLst/>
            <a:ahLst/>
            <a:cxnLst/>
            <a:rect l="l" t="t" r="r" b="b"/>
            <a:pathLst>
              <a:path w="3152978" h="613397">
                <a:moveTo>
                  <a:pt x="0" y="0"/>
                </a:moveTo>
                <a:lnTo>
                  <a:pt x="3152978" y="0"/>
                </a:lnTo>
                <a:lnTo>
                  <a:pt x="3152978" y="613398"/>
                </a:lnTo>
                <a:lnTo>
                  <a:pt x="0" y="613398"/>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7" name="TextBox 7"/>
          <p:cNvSpPr txBox="1"/>
          <p:nvPr/>
        </p:nvSpPr>
        <p:spPr>
          <a:xfrm>
            <a:off x="3708371" y="1561235"/>
            <a:ext cx="10871257" cy="768350"/>
          </a:xfrm>
          <a:prstGeom prst="rect">
            <a:avLst/>
          </a:prstGeom>
        </p:spPr>
        <p:txBody>
          <a:bodyPr lIns="0" tIns="0" rIns="0" bIns="0" rtlCol="0" anchor="t">
            <a:spAutoFit/>
          </a:bodyPr>
          <a:lstStyle/>
          <a:p>
            <a:pPr algn="ctr">
              <a:lnSpc>
                <a:spcPts val="5500"/>
              </a:lnSpc>
            </a:pPr>
            <a:r>
              <a:rPr lang="en-US" sz="5000" dirty="0">
                <a:solidFill>
                  <a:srgbClr val="F47769"/>
                </a:solidFill>
                <a:latin typeface="iCiel Crocante"/>
                <a:ea typeface="iCiel Crocante"/>
                <a:cs typeface="iCiel Crocante"/>
                <a:sym typeface="iCiel Crocante"/>
              </a:rPr>
              <a:t>KHÁI NIỆM </a:t>
            </a:r>
            <a:r>
              <a:rPr lang="en-US" sz="5000" dirty="0">
                <a:solidFill>
                  <a:srgbClr val="F43722"/>
                </a:solidFill>
                <a:latin typeface="iCiel Crocante"/>
                <a:ea typeface="iCiel Crocante"/>
                <a:cs typeface="iCiel Crocante"/>
                <a:sym typeface="iCiel Crocante"/>
              </a:rPr>
              <a:t>“CHẤT”</a:t>
            </a:r>
          </a:p>
        </p:txBody>
      </p:sp>
      <p:sp>
        <p:nvSpPr>
          <p:cNvPr id="10" name="Freeform 3">
            <a:extLst>
              <a:ext uri="{FF2B5EF4-FFF2-40B4-BE49-F238E27FC236}">
                <a16:creationId xmlns:a16="http://schemas.microsoft.com/office/drawing/2014/main" id="{6BED9A0A-B35D-76DE-A5BA-DB8376BEFA21}"/>
              </a:ext>
            </a:extLst>
          </p:cNvPr>
          <p:cNvSpPr/>
          <p:nvPr/>
        </p:nvSpPr>
        <p:spPr>
          <a:xfrm rot="5400000">
            <a:off x="1242370" y="5291805"/>
            <a:ext cx="4201709" cy="1491830"/>
          </a:xfrm>
          <a:custGeom>
            <a:avLst/>
            <a:gdLst/>
            <a:ahLst/>
            <a:cxnLst/>
            <a:rect l="l" t="t" r="r" b="b"/>
            <a:pathLst>
              <a:path w="4201709" h="1491830">
                <a:moveTo>
                  <a:pt x="0" y="0"/>
                </a:moveTo>
                <a:lnTo>
                  <a:pt x="4201710" y="0"/>
                </a:lnTo>
                <a:lnTo>
                  <a:pt x="4201710" y="1491830"/>
                </a:lnTo>
                <a:lnTo>
                  <a:pt x="0" y="1491830"/>
                </a:lnTo>
                <a:lnTo>
                  <a:pt x="0" y="0"/>
                </a:lnTo>
                <a:close/>
              </a:path>
            </a:pathLst>
          </a:custGeom>
          <a: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p:spPr>
        <p:txBody>
          <a:bodyPr/>
          <a:lstStyle/>
          <a:p>
            <a:endParaRPr lang="vi-VN"/>
          </a:p>
        </p:txBody>
      </p:sp>
      <p:sp>
        <p:nvSpPr>
          <p:cNvPr id="13" name="Freeform 6">
            <a:extLst>
              <a:ext uri="{FF2B5EF4-FFF2-40B4-BE49-F238E27FC236}">
                <a16:creationId xmlns:a16="http://schemas.microsoft.com/office/drawing/2014/main" id="{110E3EDC-28C9-FFAC-27F5-C19A373397C6}"/>
              </a:ext>
            </a:extLst>
          </p:cNvPr>
          <p:cNvSpPr/>
          <p:nvPr/>
        </p:nvSpPr>
        <p:spPr>
          <a:xfrm>
            <a:off x="6623500" y="3979350"/>
            <a:ext cx="1203785" cy="397937"/>
          </a:xfrm>
          <a:custGeom>
            <a:avLst/>
            <a:gdLst/>
            <a:ahLst/>
            <a:cxnLst/>
            <a:rect l="l" t="t" r="r" b="b"/>
            <a:pathLst>
              <a:path w="1203785" h="397937">
                <a:moveTo>
                  <a:pt x="0" y="0"/>
                </a:moveTo>
                <a:lnTo>
                  <a:pt x="1203785" y="0"/>
                </a:lnTo>
                <a:lnTo>
                  <a:pt x="1203785" y="397937"/>
                </a:lnTo>
                <a:lnTo>
                  <a:pt x="0" y="397937"/>
                </a:lnTo>
                <a:lnTo>
                  <a:pt x="0" y="0"/>
                </a:lnTo>
                <a:close/>
              </a:path>
            </a:pathLst>
          </a:custGeom>
          <a: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l="-98840"/>
            </a:stretch>
          </a:blipFill>
        </p:spPr>
        <p:txBody>
          <a:bodyPr/>
          <a:lstStyle/>
          <a:p>
            <a:endParaRPr lang="vi-VN"/>
          </a:p>
        </p:txBody>
      </p:sp>
      <p:grpSp>
        <p:nvGrpSpPr>
          <p:cNvPr id="14" name="Group 13">
            <a:extLst>
              <a:ext uri="{FF2B5EF4-FFF2-40B4-BE49-F238E27FC236}">
                <a16:creationId xmlns:a16="http://schemas.microsoft.com/office/drawing/2014/main" id="{C873494D-223B-7784-304C-A817C13E96E1}"/>
              </a:ext>
            </a:extLst>
          </p:cNvPr>
          <p:cNvGrpSpPr/>
          <p:nvPr/>
        </p:nvGrpSpPr>
        <p:grpSpPr>
          <a:xfrm>
            <a:off x="8160660" y="3571799"/>
            <a:ext cx="3110358" cy="1213040"/>
            <a:chOff x="0" y="0"/>
            <a:chExt cx="4147145" cy="1617386"/>
          </a:xfrm>
        </p:grpSpPr>
        <p:sp>
          <p:nvSpPr>
            <p:cNvPr id="21" name="Freeform 8">
              <a:extLst>
                <a:ext uri="{FF2B5EF4-FFF2-40B4-BE49-F238E27FC236}">
                  <a16:creationId xmlns:a16="http://schemas.microsoft.com/office/drawing/2014/main" id="{2A60941A-C26A-66D4-F4E5-21B4B26100E8}"/>
                </a:ext>
              </a:extLst>
            </p:cNvPr>
            <p:cNvSpPr/>
            <p:nvPr/>
          </p:nvSpPr>
          <p:spPr>
            <a:xfrm>
              <a:off x="0" y="0"/>
              <a:ext cx="4147145" cy="1617386"/>
            </a:xfrm>
            <a:custGeom>
              <a:avLst/>
              <a:gdLst/>
              <a:ahLst/>
              <a:cxnLst/>
              <a:rect l="l" t="t" r="r" b="b"/>
              <a:pathLst>
                <a:path w="4147145" h="1617386">
                  <a:moveTo>
                    <a:pt x="0" y="0"/>
                  </a:moveTo>
                  <a:lnTo>
                    <a:pt x="4147145" y="0"/>
                  </a:lnTo>
                  <a:lnTo>
                    <a:pt x="4147145" y="1617386"/>
                  </a:lnTo>
                  <a:lnTo>
                    <a:pt x="0" y="1617386"/>
                  </a:lnTo>
                  <a:lnTo>
                    <a:pt x="0" y="0"/>
                  </a:lnTo>
                  <a:close/>
                </a:path>
              </a:pathLst>
            </a:custGeom>
            <a: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a:blipFill>
          </p:spPr>
          <p:txBody>
            <a:bodyPr/>
            <a:lstStyle/>
            <a:p>
              <a:endParaRPr lang="vi-VN"/>
            </a:p>
          </p:txBody>
        </p:sp>
        <p:sp>
          <p:nvSpPr>
            <p:cNvPr id="22" name="TextBox 9">
              <a:extLst>
                <a:ext uri="{FF2B5EF4-FFF2-40B4-BE49-F238E27FC236}">
                  <a16:creationId xmlns:a16="http://schemas.microsoft.com/office/drawing/2014/main" id="{244A0734-9428-551C-6D14-BFC0E8517C03}"/>
                </a:ext>
              </a:extLst>
            </p:cNvPr>
            <p:cNvSpPr txBox="1"/>
            <p:nvPr/>
          </p:nvSpPr>
          <p:spPr>
            <a:xfrm>
              <a:off x="116313" y="363200"/>
              <a:ext cx="3914519" cy="837142"/>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5199"/>
                </a:lnSpc>
                <a:spcBef>
                  <a:spcPct val="0"/>
                </a:spcBef>
              </a:pPr>
              <a:r>
                <a:rPr lang="en-US" sz="3999" dirty="0">
                  <a:solidFill>
                    <a:srgbClr val="000000"/>
                  </a:solidFill>
                  <a:latin typeface="Francois One"/>
                  <a:ea typeface="Francois One"/>
                  <a:cs typeface="Francois One"/>
                  <a:sym typeface="Francois One"/>
                </a:rPr>
                <a:t>CHẤT</a:t>
              </a:r>
            </a:p>
          </p:txBody>
        </p:sp>
      </p:grpSp>
      <p:sp>
        <p:nvSpPr>
          <p:cNvPr id="15" name="Freeform 10">
            <a:extLst>
              <a:ext uri="{FF2B5EF4-FFF2-40B4-BE49-F238E27FC236}">
                <a16:creationId xmlns:a16="http://schemas.microsoft.com/office/drawing/2014/main" id="{979D9A75-1A50-741A-7227-7E0AFD2602C3}"/>
              </a:ext>
            </a:extLst>
          </p:cNvPr>
          <p:cNvSpPr/>
          <p:nvPr/>
        </p:nvSpPr>
        <p:spPr>
          <a:xfrm flipH="1">
            <a:off x="11604394" y="3548811"/>
            <a:ext cx="506663" cy="5431904"/>
          </a:xfrm>
          <a:custGeom>
            <a:avLst/>
            <a:gdLst/>
            <a:ahLst/>
            <a:cxnLst/>
            <a:rect l="l" t="t" r="r" b="b"/>
            <a:pathLst>
              <a:path w="506663" h="5431904">
                <a:moveTo>
                  <a:pt x="506663" y="0"/>
                </a:moveTo>
                <a:lnTo>
                  <a:pt x="0" y="0"/>
                </a:lnTo>
                <a:lnTo>
                  <a:pt x="0" y="5431904"/>
                </a:lnTo>
                <a:lnTo>
                  <a:pt x="506663" y="5431904"/>
                </a:lnTo>
                <a:lnTo>
                  <a:pt x="506663" y="0"/>
                </a:lnTo>
                <a:close/>
              </a:path>
            </a:pathLst>
          </a:custGeom>
          <a: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a:blipFill>
        </p:spPr>
        <p:txBody>
          <a:bodyPr/>
          <a:lstStyle/>
          <a:p>
            <a:endParaRPr lang="vi-VN"/>
          </a:p>
        </p:txBody>
      </p:sp>
      <p:sp>
        <p:nvSpPr>
          <p:cNvPr id="16" name="Freeform 11">
            <a:extLst>
              <a:ext uri="{FF2B5EF4-FFF2-40B4-BE49-F238E27FC236}">
                <a16:creationId xmlns:a16="http://schemas.microsoft.com/office/drawing/2014/main" id="{735F0987-69AC-5307-FBE8-0DEF1EDF1708}"/>
              </a:ext>
            </a:extLst>
          </p:cNvPr>
          <p:cNvSpPr/>
          <p:nvPr/>
        </p:nvSpPr>
        <p:spPr>
          <a:xfrm>
            <a:off x="12288834" y="5648681"/>
            <a:ext cx="1881205" cy="1341252"/>
          </a:xfrm>
          <a:custGeom>
            <a:avLst/>
            <a:gdLst/>
            <a:ahLst/>
            <a:cxnLst/>
            <a:rect l="l" t="t" r="r" b="b"/>
            <a:pathLst>
              <a:path w="1881205" h="1341252">
                <a:moveTo>
                  <a:pt x="0" y="0"/>
                </a:moveTo>
                <a:lnTo>
                  <a:pt x="1881204" y="0"/>
                </a:lnTo>
                <a:lnTo>
                  <a:pt x="1881204" y="1341252"/>
                </a:lnTo>
                <a:lnTo>
                  <a:pt x="0" y="1341252"/>
                </a:lnTo>
                <a:lnTo>
                  <a:pt x="0" y="0"/>
                </a:lnTo>
                <a:close/>
              </a:path>
            </a:pathLst>
          </a:custGeom>
          <a: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a:blipFill>
        </p:spPr>
        <p:txBody>
          <a:bodyPr/>
          <a:lstStyle/>
          <a:p>
            <a:endParaRPr lang="vi-VN"/>
          </a:p>
        </p:txBody>
      </p:sp>
      <p:grpSp>
        <p:nvGrpSpPr>
          <p:cNvPr id="27" name="Group 26">
            <a:extLst>
              <a:ext uri="{FF2B5EF4-FFF2-40B4-BE49-F238E27FC236}">
                <a16:creationId xmlns:a16="http://schemas.microsoft.com/office/drawing/2014/main" id="{CC71D5D5-DCC9-53BD-A38F-E0AE562876F7}"/>
              </a:ext>
            </a:extLst>
          </p:cNvPr>
          <p:cNvGrpSpPr/>
          <p:nvPr/>
        </p:nvGrpSpPr>
        <p:grpSpPr>
          <a:xfrm>
            <a:off x="466667" y="4963946"/>
            <a:ext cx="2130643" cy="2130643"/>
            <a:chOff x="108224" y="5312740"/>
            <a:chExt cx="2130643" cy="2130643"/>
          </a:xfrm>
        </p:grpSpPr>
        <p:sp>
          <p:nvSpPr>
            <p:cNvPr id="9" name="Freeform 2">
              <a:extLst>
                <a:ext uri="{FF2B5EF4-FFF2-40B4-BE49-F238E27FC236}">
                  <a16:creationId xmlns:a16="http://schemas.microsoft.com/office/drawing/2014/main" id="{00DE6AE4-A177-43AD-AC0F-23DF7DE58191}"/>
                </a:ext>
              </a:extLst>
            </p:cNvPr>
            <p:cNvSpPr/>
            <p:nvPr/>
          </p:nvSpPr>
          <p:spPr>
            <a:xfrm>
              <a:off x="108224" y="5312740"/>
              <a:ext cx="2130643" cy="2130643"/>
            </a:xfrm>
            <a:custGeom>
              <a:avLst/>
              <a:gdLst/>
              <a:ahLst/>
              <a:cxnLst/>
              <a:rect l="l" t="t" r="r" b="b"/>
              <a:pathLst>
                <a:path w="2130643" h="2130643">
                  <a:moveTo>
                    <a:pt x="0" y="0"/>
                  </a:moveTo>
                  <a:lnTo>
                    <a:pt x="2130643" y="0"/>
                  </a:lnTo>
                  <a:lnTo>
                    <a:pt x="2130643" y="2130643"/>
                  </a:lnTo>
                  <a:lnTo>
                    <a:pt x="0" y="2130643"/>
                  </a:lnTo>
                  <a:lnTo>
                    <a:pt x="0" y="0"/>
                  </a:lnTo>
                  <a:close/>
                </a:path>
              </a:pathLst>
            </a:custGeom>
            <a: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a:blipFill>
          </p:spPr>
          <p:txBody>
            <a:bodyPr/>
            <a:lstStyle/>
            <a:p>
              <a:endParaRPr lang="vi-VN"/>
            </a:p>
          </p:txBody>
        </p:sp>
        <p:sp>
          <p:nvSpPr>
            <p:cNvPr id="17" name="TextBox 12">
              <a:extLst>
                <a:ext uri="{FF2B5EF4-FFF2-40B4-BE49-F238E27FC236}">
                  <a16:creationId xmlns:a16="http://schemas.microsoft.com/office/drawing/2014/main" id="{CCC0C46A-3449-B389-34FF-200590E39778}"/>
                </a:ext>
              </a:extLst>
            </p:cNvPr>
            <p:cNvSpPr txBox="1"/>
            <p:nvPr/>
          </p:nvSpPr>
          <p:spPr>
            <a:xfrm>
              <a:off x="218790" y="5935504"/>
              <a:ext cx="1909509" cy="102624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038"/>
                </a:lnSpc>
                <a:spcBef>
                  <a:spcPct val="0"/>
                </a:spcBef>
              </a:pPr>
              <a:r>
                <a:rPr lang="en-US" sz="3600" dirty="0">
                  <a:solidFill>
                    <a:srgbClr val="F43722"/>
                  </a:solidFill>
                  <a:latin typeface="Francois One"/>
                  <a:ea typeface="Francois One"/>
                  <a:cs typeface="Francois One"/>
                  <a:sym typeface="Francois One"/>
                </a:rPr>
                <a:t>THUỘC TÍNH</a:t>
              </a:r>
            </a:p>
          </p:txBody>
        </p:sp>
      </p:grpSp>
      <p:grpSp>
        <p:nvGrpSpPr>
          <p:cNvPr id="23" name="Group 22">
            <a:extLst>
              <a:ext uri="{FF2B5EF4-FFF2-40B4-BE49-F238E27FC236}">
                <a16:creationId xmlns:a16="http://schemas.microsoft.com/office/drawing/2014/main" id="{ABC11168-2F7A-9575-637C-C181161962AD}"/>
              </a:ext>
            </a:extLst>
          </p:cNvPr>
          <p:cNvGrpSpPr/>
          <p:nvPr/>
        </p:nvGrpSpPr>
        <p:grpSpPr>
          <a:xfrm>
            <a:off x="4237635" y="2975910"/>
            <a:ext cx="2385866" cy="2385866"/>
            <a:chOff x="3879192" y="3324704"/>
            <a:chExt cx="2385866" cy="2385866"/>
          </a:xfrm>
        </p:grpSpPr>
        <p:sp>
          <p:nvSpPr>
            <p:cNvPr id="11" name="Freeform 4">
              <a:extLst>
                <a:ext uri="{FF2B5EF4-FFF2-40B4-BE49-F238E27FC236}">
                  <a16:creationId xmlns:a16="http://schemas.microsoft.com/office/drawing/2014/main" id="{416E3CC7-B111-B25F-5FAB-4005C47A9BC3}"/>
                </a:ext>
              </a:extLst>
            </p:cNvPr>
            <p:cNvSpPr/>
            <p:nvPr/>
          </p:nvSpPr>
          <p:spPr>
            <a:xfrm>
              <a:off x="3879192" y="3324704"/>
              <a:ext cx="2385866" cy="2385866"/>
            </a:xfrm>
            <a:custGeom>
              <a:avLst/>
              <a:gdLst/>
              <a:ahLst/>
              <a:cxnLst/>
              <a:rect l="l" t="t" r="r" b="b"/>
              <a:pathLst>
                <a:path w="2385866" h="2385866">
                  <a:moveTo>
                    <a:pt x="0" y="0"/>
                  </a:moveTo>
                  <a:lnTo>
                    <a:pt x="2385865" y="0"/>
                  </a:lnTo>
                  <a:lnTo>
                    <a:pt x="2385865" y="2385865"/>
                  </a:lnTo>
                  <a:lnTo>
                    <a:pt x="0" y="2385865"/>
                  </a:lnTo>
                  <a:lnTo>
                    <a:pt x="0" y="0"/>
                  </a:lnTo>
                  <a:close/>
                </a:path>
              </a:pathLst>
            </a:custGeom>
            <a: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a:blipFill>
          </p:spPr>
          <p:txBody>
            <a:bodyPr/>
            <a:lstStyle/>
            <a:p>
              <a:endParaRPr lang="vi-VN"/>
            </a:p>
          </p:txBody>
        </p:sp>
        <p:sp>
          <p:nvSpPr>
            <p:cNvPr id="18" name="TextBox 13">
              <a:extLst>
                <a:ext uri="{FF2B5EF4-FFF2-40B4-BE49-F238E27FC236}">
                  <a16:creationId xmlns:a16="http://schemas.microsoft.com/office/drawing/2014/main" id="{E1DC8FAB-1BFD-E3F1-12CF-400BBBBED3FE}"/>
                </a:ext>
              </a:extLst>
            </p:cNvPr>
            <p:cNvSpPr txBox="1"/>
            <p:nvPr/>
          </p:nvSpPr>
          <p:spPr>
            <a:xfrm>
              <a:off x="4060220" y="3752597"/>
              <a:ext cx="1909509" cy="153920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038"/>
                </a:lnSpc>
                <a:spcBef>
                  <a:spcPct val="0"/>
                </a:spcBef>
              </a:pPr>
              <a:r>
                <a:rPr lang="en-US" sz="3600" dirty="0" err="1">
                  <a:solidFill>
                    <a:srgbClr val="FFCB19"/>
                  </a:solidFill>
                  <a:latin typeface="Francois One"/>
                  <a:ea typeface="Francois One"/>
                  <a:cs typeface="Francois One"/>
                  <a:sym typeface="Francois One"/>
                </a:rPr>
                <a:t>Thuộc</a:t>
              </a:r>
              <a:r>
                <a:rPr lang="en-US" sz="3600" dirty="0">
                  <a:solidFill>
                    <a:srgbClr val="FFCB19"/>
                  </a:solidFill>
                  <a:latin typeface="Francois One"/>
                  <a:ea typeface="Francois One"/>
                  <a:cs typeface="Francois One"/>
                  <a:sym typeface="Francois One"/>
                </a:rPr>
                <a:t> </a:t>
              </a:r>
              <a:r>
                <a:rPr lang="en-US" sz="3600" dirty="0" err="1">
                  <a:solidFill>
                    <a:srgbClr val="FFCB19"/>
                  </a:solidFill>
                  <a:latin typeface="Francois One"/>
                  <a:ea typeface="Francois One"/>
                  <a:cs typeface="Francois One"/>
                  <a:sym typeface="Francois One"/>
                </a:rPr>
                <a:t>tính</a:t>
              </a:r>
              <a:r>
                <a:rPr lang="en-US" sz="3600" dirty="0">
                  <a:solidFill>
                    <a:srgbClr val="FFCB19"/>
                  </a:solidFill>
                  <a:latin typeface="Francois One"/>
                  <a:ea typeface="Francois One"/>
                  <a:cs typeface="Francois One"/>
                  <a:sym typeface="Francois One"/>
                </a:rPr>
                <a:t> </a:t>
              </a:r>
              <a:r>
                <a:rPr lang="en-US" sz="3600" dirty="0" err="1">
                  <a:solidFill>
                    <a:srgbClr val="FFCB19"/>
                  </a:solidFill>
                  <a:latin typeface="Francois One"/>
                  <a:ea typeface="Francois One"/>
                  <a:cs typeface="Francois One"/>
                  <a:sym typeface="Francois One"/>
                </a:rPr>
                <a:t>cơ</a:t>
              </a:r>
              <a:r>
                <a:rPr lang="en-US" sz="3600" dirty="0">
                  <a:solidFill>
                    <a:srgbClr val="FFCB19"/>
                  </a:solidFill>
                  <a:latin typeface="Francois One"/>
                  <a:ea typeface="Francois One"/>
                  <a:cs typeface="Francois One"/>
                  <a:sym typeface="Francois One"/>
                </a:rPr>
                <a:t> </a:t>
              </a:r>
              <a:r>
                <a:rPr lang="en-US" sz="3600" dirty="0" err="1">
                  <a:solidFill>
                    <a:srgbClr val="FFCB19"/>
                  </a:solidFill>
                  <a:latin typeface="Francois One"/>
                  <a:ea typeface="Francois One"/>
                  <a:cs typeface="Francois One"/>
                  <a:sym typeface="Francois One"/>
                </a:rPr>
                <a:t>bản</a:t>
              </a:r>
              <a:endParaRPr lang="en-US" sz="3600" dirty="0">
                <a:solidFill>
                  <a:srgbClr val="FFCB19"/>
                </a:solidFill>
                <a:latin typeface="Francois One"/>
                <a:ea typeface="Francois One"/>
                <a:cs typeface="Francois One"/>
                <a:sym typeface="Francois One"/>
              </a:endParaRPr>
            </a:p>
          </p:txBody>
        </p:sp>
      </p:grpSp>
      <p:grpSp>
        <p:nvGrpSpPr>
          <p:cNvPr id="26" name="Group 25">
            <a:extLst>
              <a:ext uri="{FF2B5EF4-FFF2-40B4-BE49-F238E27FC236}">
                <a16:creationId xmlns:a16="http://schemas.microsoft.com/office/drawing/2014/main" id="{D2198A1C-1CA2-49F4-953F-93B2BCAA3AB5}"/>
              </a:ext>
            </a:extLst>
          </p:cNvPr>
          <p:cNvGrpSpPr/>
          <p:nvPr/>
        </p:nvGrpSpPr>
        <p:grpSpPr>
          <a:xfrm>
            <a:off x="4130950" y="6782411"/>
            <a:ext cx="2477211" cy="2385866"/>
            <a:chOff x="3772507" y="7131205"/>
            <a:chExt cx="2477211" cy="2385866"/>
          </a:xfrm>
        </p:grpSpPr>
        <p:sp>
          <p:nvSpPr>
            <p:cNvPr id="12" name="Freeform 5">
              <a:extLst>
                <a:ext uri="{FF2B5EF4-FFF2-40B4-BE49-F238E27FC236}">
                  <a16:creationId xmlns:a16="http://schemas.microsoft.com/office/drawing/2014/main" id="{739B104F-470C-86A8-3B4D-71899BBCABDB}"/>
                </a:ext>
              </a:extLst>
            </p:cNvPr>
            <p:cNvSpPr/>
            <p:nvPr/>
          </p:nvSpPr>
          <p:spPr>
            <a:xfrm>
              <a:off x="3822042" y="7131205"/>
              <a:ext cx="2385866" cy="2385866"/>
            </a:xfrm>
            <a:custGeom>
              <a:avLst/>
              <a:gdLst/>
              <a:ahLst/>
              <a:cxnLst/>
              <a:rect l="l" t="t" r="r" b="b"/>
              <a:pathLst>
                <a:path w="2385866" h="2385866">
                  <a:moveTo>
                    <a:pt x="0" y="0"/>
                  </a:moveTo>
                  <a:lnTo>
                    <a:pt x="2385865" y="0"/>
                  </a:lnTo>
                  <a:lnTo>
                    <a:pt x="2385865" y="2385865"/>
                  </a:lnTo>
                  <a:lnTo>
                    <a:pt x="0" y="2385865"/>
                  </a:lnTo>
                  <a:lnTo>
                    <a:pt x="0" y="0"/>
                  </a:lnTo>
                  <a:close/>
                </a:path>
              </a:pathLst>
            </a:custGeom>
            <a:blipFill>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a:blipFill>
          </p:spPr>
          <p:txBody>
            <a:bodyPr/>
            <a:lstStyle/>
            <a:p>
              <a:endParaRPr lang="vi-VN"/>
            </a:p>
          </p:txBody>
        </p:sp>
        <p:sp>
          <p:nvSpPr>
            <p:cNvPr id="19" name="TextBox 14">
              <a:extLst>
                <a:ext uri="{FF2B5EF4-FFF2-40B4-BE49-F238E27FC236}">
                  <a16:creationId xmlns:a16="http://schemas.microsoft.com/office/drawing/2014/main" id="{BFE6D7CC-5A4A-C887-172F-4DD0D8519022}"/>
                </a:ext>
              </a:extLst>
            </p:cNvPr>
            <p:cNvSpPr txBox="1"/>
            <p:nvPr/>
          </p:nvSpPr>
          <p:spPr>
            <a:xfrm>
              <a:off x="3772507" y="7719097"/>
              <a:ext cx="2477211" cy="153920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038"/>
                </a:lnSpc>
                <a:spcBef>
                  <a:spcPct val="0"/>
                </a:spcBef>
              </a:pPr>
              <a:r>
                <a:rPr lang="en-US" sz="3600" dirty="0" err="1">
                  <a:solidFill>
                    <a:srgbClr val="FFCB19"/>
                  </a:solidFill>
                  <a:latin typeface="Francois One"/>
                  <a:ea typeface="Francois One"/>
                  <a:cs typeface="Francois One"/>
                  <a:sym typeface="Francois One"/>
                </a:rPr>
                <a:t>Thuộc</a:t>
              </a:r>
              <a:r>
                <a:rPr lang="en-US" sz="3600" dirty="0">
                  <a:solidFill>
                    <a:srgbClr val="FFCB19"/>
                  </a:solidFill>
                  <a:latin typeface="Francois One"/>
                  <a:ea typeface="Francois One"/>
                  <a:cs typeface="Francois One"/>
                  <a:sym typeface="Francois One"/>
                </a:rPr>
                <a:t> </a:t>
              </a:r>
              <a:r>
                <a:rPr lang="en-US" sz="3600" dirty="0" err="1">
                  <a:solidFill>
                    <a:srgbClr val="FFCB19"/>
                  </a:solidFill>
                  <a:latin typeface="Francois One"/>
                  <a:ea typeface="Francois One"/>
                  <a:cs typeface="Francois One"/>
                  <a:sym typeface="Francois One"/>
                </a:rPr>
                <a:t>tính</a:t>
              </a:r>
              <a:r>
                <a:rPr lang="en-US" sz="3600" dirty="0">
                  <a:solidFill>
                    <a:srgbClr val="FFCB19"/>
                  </a:solidFill>
                  <a:latin typeface="Francois One"/>
                  <a:ea typeface="Francois One"/>
                  <a:cs typeface="Francois One"/>
                  <a:sym typeface="Francois One"/>
                </a:rPr>
                <a:t> </a:t>
              </a:r>
              <a:r>
                <a:rPr lang="en-US" sz="3600" dirty="0" err="1">
                  <a:solidFill>
                    <a:srgbClr val="FFCB19"/>
                  </a:solidFill>
                  <a:latin typeface="Francois One"/>
                  <a:ea typeface="Francois One"/>
                  <a:cs typeface="Francois One"/>
                  <a:sym typeface="Francois One"/>
                </a:rPr>
                <a:t>không</a:t>
              </a:r>
              <a:r>
                <a:rPr lang="en-US" sz="3600" dirty="0">
                  <a:solidFill>
                    <a:srgbClr val="FFCB19"/>
                  </a:solidFill>
                  <a:latin typeface="Francois One"/>
                  <a:ea typeface="Francois One"/>
                  <a:cs typeface="Francois One"/>
                  <a:sym typeface="Francois One"/>
                </a:rPr>
                <a:t> </a:t>
              </a:r>
              <a:r>
                <a:rPr lang="en-US" sz="3600" dirty="0" err="1">
                  <a:solidFill>
                    <a:srgbClr val="FFCB19"/>
                  </a:solidFill>
                  <a:latin typeface="Francois One"/>
                  <a:ea typeface="Francois One"/>
                  <a:cs typeface="Francois One"/>
                  <a:sym typeface="Francois One"/>
                </a:rPr>
                <a:t>cơ</a:t>
              </a:r>
              <a:r>
                <a:rPr lang="en-US" sz="3600" dirty="0">
                  <a:solidFill>
                    <a:srgbClr val="FFCB19"/>
                  </a:solidFill>
                  <a:latin typeface="Francois One"/>
                  <a:ea typeface="Francois One"/>
                  <a:cs typeface="Francois One"/>
                  <a:sym typeface="Francois One"/>
                </a:rPr>
                <a:t> </a:t>
              </a:r>
              <a:r>
                <a:rPr lang="en-US" sz="3600" dirty="0" err="1">
                  <a:solidFill>
                    <a:srgbClr val="FFCB19"/>
                  </a:solidFill>
                  <a:latin typeface="Francois One"/>
                  <a:ea typeface="Francois One"/>
                  <a:cs typeface="Francois One"/>
                  <a:sym typeface="Francois One"/>
                </a:rPr>
                <a:t>bản</a:t>
              </a:r>
              <a:endParaRPr lang="en-US" sz="3600" dirty="0">
                <a:solidFill>
                  <a:srgbClr val="FFCB19"/>
                </a:solidFill>
                <a:latin typeface="Francois One"/>
                <a:ea typeface="Francois One"/>
                <a:cs typeface="Francois One"/>
                <a:sym typeface="Francois One"/>
              </a:endParaRPr>
            </a:p>
          </p:txBody>
        </p:sp>
      </p:grpSp>
      <p:sp>
        <p:nvSpPr>
          <p:cNvPr id="20" name="TextBox 15">
            <a:extLst>
              <a:ext uri="{FF2B5EF4-FFF2-40B4-BE49-F238E27FC236}">
                <a16:creationId xmlns:a16="http://schemas.microsoft.com/office/drawing/2014/main" id="{3E1F3615-8D60-CADD-DF41-0122D9C5D121}"/>
              </a:ext>
            </a:extLst>
          </p:cNvPr>
          <p:cNvSpPr txBox="1"/>
          <p:nvPr/>
        </p:nvSpPr>
        <p:spPr>
          <a:xfrm>
            <a:off x="14020800" y="5453868"/>
            <a:ext cx="4406853" cy="153606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160"/>
              </a:lnSpc>
            </a:pPr>
            <a:r>
              <a:rPr lang="en-US" sz="4400" dirty="0" err="1">
                <a:solidFill>
                  <a:srgbClr val="000000"/>
                </a:solidFill>
                <a:latin typeface="Francois One"/>
                <a:ea typeface="Francois One"/>
                <a:cs typeface="Francois One"/>
                <a:sym typeface="Francois One"/>
              </a:rPr>
              <a:t>Chỉ</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mang</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tính</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tương</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đối</a:t>
            </a:r>
            <a:endParaRPr lang="en-US" sz="4400" dirty="0">
              <a:solidFill>
                <a:srgbClr val="000000"/>
              </a:solidFill>
              <a:latin typeface="Francois One"/>
              <a:ea typeface="Francois One"/>
              <a:cs typeface="Francois One"/>
              <a:sym typeface="Francois On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left)">
                                      <p:cBhvr>
                                        <p:cTn id="13" dur="500"/>
                                        <p:tgtEl>
                                          <p:spTgt spid="27"/>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par>
                          <p:cTn id="30" fill="hold">
                            <p:stCondLst>
                              <p:cond delay="3500"/>
                            </p:stCondLst>
                            <p:childTnLst>
                              <p:par>
                                <p:cTn id="31" presetID="22" presetClass="entr" presetSubtype="8"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4000"/>
                            </p:stCondLst>
                            <p:childTnLst>
                              <p:par>
                                <p:cTn id="35" presetID="22" presetClass="entr" presetSubtype="8"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4500"/>
                            </p:stCondLst>
                            <p:childTnLst>
                              <p:par>
                                <p:cTn id="39" presetID="22" presetClass="entr" presetSubtype="8"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par>
                          <p:cTn id="42" fill="hold">
                            <p:stCondLst>
                              <p:cond delay="5000"/>
                            </p:stCondLst>
                            <p:childTnLst>
                              <p:par>
                                <p:cTn id="43" presetID="22" presetClass="entr" presetSubtype="8"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3" grpId="0" animBg="1"/>
      <p:bldP spid="15" grpId="0" animBg="1"/>
      <p:bldP spid="16" grpId="0" animBg="1"/>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02572">
            <a:off x="14390473" y="9097089"/>
            <a:ext cx="3390938" cy="2379822"/>
          </a:xfrm>
          <a:custGeom>
            <a:avLst/>
            <a:gdLst/>
            <a:ahLst/>
            <a:cxnLst/>
            <a:rect l="l" t="t" r="r" b="b"/>
            <a:pathLst>
              <a:path w="3390938" h="2379822">
                <a:moveTo>
                  <a:pt x="0" y="0"/>
                </a:moveTo>
                <a:lnTo>
                  <a:pt x="3390938" y="0"/>
                </a:lnTo>
                <a:lnTo>
                  <a:pt x="3390938" y="2379822"/>
                </a:lnTo>
                <a:lnTo>
                  <a:pt x="0" y="2379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10800000">
            <a:off x="0" y="0"/>
            <a:ext cx="3327490" cy="3947356"/>
          </a:xfrm>
          <a:custGeom>
            <a:avLst/>
            <a:gdLst/>
            <a:ahLst/>
            <a:cxnLst/>
            <a:rect l="l" t="t" r="r" b="b"/>
            <a:pathLst>
              <a:path w="3327490" h="3947356">
                <a:moveTo>
                  <a:pt x="0" y="0"/>
                </a:moveTo>
                <a:lnTo>
                  <a:pt x="3327490" y="0"/>
                </a:lnTo>
                <a:lnTo>
                  <a:pt x="3327490" y="3947356"/>
                </a:lnTo>
                <a:lnTo>
                  <a:pt x="0" y="3947356"/>
                </a:lnTo>
                <a:lnTo>
                  <a:pt x="0" y="0"/>
                </a:lnTo>
                <a:close/>
              </a:path>
            </a:pathLst>
          </a:custGeom>
          <a: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l="-153552" r="-113319" b="-123162"/>
            </a:stretch>
          </a:blipFill>
        </p:spPr>
        <p:txBody>
          <a:bodyPr/>
          <a:lstStyle/>
          <a:p>
            <a:endParaRPr lang="vi-VN"/>
          </a:p>
        </p:txBody>
      </p:sp>
      <p:sp>
        <p:nvSpPr>
          <p:cNvPr id="4" name="Freeform 4"/>
          <p:cNvSpPr/>
          <p:nvPr/>
        </p:nvSpPr>
        <p:spPr>
          <a:xfrm>
            <a:off x="10655501" y="9170576"/>
            <a:ext cx="1098688" cy="1853615"/>
          </a:xfrm>
          <a:custGeom>
            <a:avLst/>
            <a:gdLst/>
            <a:ahLst/>
            <a:cxnLst/>
            <a:rect l="l" t="t" r="r" b="b"/>
            <a:pathLst>
              <a:path w="1098688" h="1853615">
                <a:moveTo>
                  <a:pt x="0" y="0"/>
                </a:moveTo>
                <a:lnTo>
                  <a:pt x="1098688" y="0"/>
                </a:lnTo>
                <a:lnTo>
                  <a:pt x="1098688" y="1853615"/>
                </a:lnTo>
                <a:lnTo>
                  <a:pt x="0" y="1853615"/>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5" name="Freeform 5"/>
          <p:cNvSpPr/>
          <p:nvPr/>
        </p:nvSpPr>
        <p:spPr>
          <a:xfrm rot="-252168">
            <a:off x="1567983" y="9823948"/>
            <a:ext cx="4760345" cy="926103"/>
          </a:xfrm>
          <a:custGeom>
            <a:avLst/>
            <a:gdLst/>
            <a:ahLst/>
            <a:cxnLst/>
            <a:rect l="l" t="t" r="r" b="b"/>
            <a:pathLst>
              <a:path w="4760345" h="926103">
                <a:moveTo>
                  <a:pt x="0" y="0"/>
                </a:moveTo>
                <a:lnTo>
                  <a:pt x="4760345" y="0"/>
                </a:lnTo>
                <a:lnTo>
                  <a:pt x="4760345" y="926104"/>
                </a:lnTo>
                <a:lnTo>
                  <a:pt x="0" y="926104"/>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vi-VN"/>
          </a:p>
        </p:txBody>
      </p:sp>
      <p:sp>
        <p:nvSpPr>
          <p:cNvPr id="6" name="TextBox 6"/>
          <p:cNvSpPr txBox="1"/>
          <p:nvPr/>
        </p:nvSpPr>
        <p:spPr>
          <a:xfrm>
            <a:off x="7004160" y="1849356"/>
            <a:ext cx="4913706" cy="1102866"/>
          </a:xfrm>
          <a:prstGeom prst="rect">
            <a:avLst/>
          </a:prstGeom>
        </p:spPr>
        <p:txBody>
          <a:bodyPr wrap="square" lIns="0" tIns="0" rIns="0" bIns="0" rtlCol="0" anchor="t">
            <a:spAutoFit/>
          </a:bodyPr>
          <a:lstStyle/>
          <a:p>
            <a:pPr>
              <a:lnSpc>
                <a:spcPts val="8599"/>
              </a:lnSpc>
              <a:spcBef>
                <a:spcPct val="0"/>
              </a:spcBef>
            </a:pPr>
            <a:r>
              <a:rPr lang="en-US" sz="8599" dirty="0">
                <a:solidFill>
                  <a:srgbClr val="D4DFA6"/>
                </a:solidFill>
                <a:latin typeface="iCiel Crocante"/>
                <a:ea typeface="iCiel Crocante"/>
                <a:cs typeface="iCiel Crocante"/>
                <a:sym typeface="iCiel Crocante"/>
              </a:rPr>
              <a:t>NỘI </a:t>
            </a:r>
            <a:r>
              <a:rPr lang="en-US" sz="8599" dirty="0">
                <a:solidFill>
                  <a:srgbClr val="F28495"/>
                </a:solidFill>
                <a:latin typeface="iCiel Crocante"/>
                <a:ea typeface="iCiel Crocante"/>
                <a:cs typeface="iCiel Crocante"/>
                <a:sym typeface="iCiel Crocante"/>
              </a:rPr>
              <a:t>DUNG</a:t>
            </a:r>
          </a:p>
        </p:txBody>
      </p:sp>
      <p:sp>
        <p:nvSpPr>
          <p:cNvPr id="8" name="TextBox 8"/>
          <p:cNvSpPr txBox="1"/>
          <p:nvPr/>
        </p:nvSpPr>
        <p:spPr>
          <a:xfrm>
            <a:off x="1320264" y="5437207"/>
            <a:ext cx="3183573" cy="1102995"/>
          </a:xfrm>
          <a:prstGeom prst="rect">
            <a:avLst/>
          </a:prstGeom>
        </p:spPr>
        <p:txBody>
          <a:bodyPr lIns="0" tIns="0" rIns="0" bIns="0" rtlCol="0" anchor="t">
            <a:spAutoFit/>
          </a:bodyPr>
          <a:lstStyle/>
          <a:p>
            <a:pPr marL="0" lvl="1" indent="0" algn="ctr">
              <a:lnSpc>
                <a:spcPts val="4440"/>
              </a:lnSpc>
            </a:pPr>
            <a:r>
              <a:rPr lang="en-US" sz="3000" spc="273" dirty="0" err="1">
                <a:solidFill>
                  <a:srgbClr val="737373"/>
                </a:solidFill>
                <a:latin typeface="Francois One"/>
                <a:ea typeface="Francois One"/>
                <a:cs typeface="Francois One"/>
                <a:sym typeface="Francois One"/>
              </a:rPr>
              <a:t>Giới</a:t>
            </a:r>
            <a:r>
              <a:rPr lang="en-US" sz="3000" spc="273" dirty="0">
                <a:solidFill>
                  <a:srgbClr val="737373"/>
                </a:solidFill>
                <a:latin typeface="Francois One"/>
                <a:ea typeface="Francois One"/>
                <a:cs typeface="Francois One"/>
                <a:sym typeface="Francois One"/>
              </a:rPr>
              <a:t> </a:t>
            </a:r>
            <a:r>
              <a:rPr lang="en-US" sz="3000" spc="273" dirty="0" err="1">
                <a:solidFill>
                  <a:srgbClr val="737373"/>
                </a:solidFill>
                <a:latin typeface="Francois One"/>
                <a:ea typeface="Francois One"/>
                <a:cs typeface="Francois One"/>
                <a:sym typeface="Francois One"/>
              </a:rPr>
              <a:t>thiệu</a:t>
            </a:r>
            <a:r>
              <a:rPr lang="en-US" sz="3000" spc="273" dirty="0">
                <a:solidFill>
                  <a:srgbClr val="737373"/>
                </a:solidFill>
                <a:latin typeface="Francois One"/>
                <a:ea typeface="Francois One"/>
                <a:cs typeface="Francois One"/>
                <a:sym typeface="Francois One"/>
              </a:rPr>
              <a:t> </a:t>
            </a:r>
            <a:r>
              <a:rPr lang="en-US" sz="3000" spc="273" dirty="0" err="1">
                <a:solidFill>
                  <a:srgbClr val="737373"/>
                </a:solidFill>
                <a:latin typeface="Francois One"/>
                <a:ea typeface="Francois One"/>
                <a:cs typeface="Francois One"/>
                <a:sym typeface="Francois One"/>
              </a:rPr>
              <a:t>về</a:t>
            </a:r>
            <a:r>
              <a:rPr lang="en-US" sz="3000" spc="273" dirty="0">
                <a:solidFill>
                  <a:srgbClr val="737373"/>
                </a:solidFill>
                <a:latin typeface="Francois One"/>
                <a:ea typeface="Francois One"/>
                <a:cs typeface="Francois One"/>
                <a:sym typeface="Francois One"/>
              </a:rPr>
              <a:t> </a:t>
            </a:r>
            <a:r>
              <a:rPr lang="en-US" sz="3000" spc="273" dirty="0" err="1">
                <a:solidFill>
                  <a:srgbClr val="737373"/>
                </a:solidFill>
                <a:latin typeface="Francois One"/>
                <a:ea typeface="Francois One"/>
                <a:cs typeface="Francois One"/>
                <a:sym typeface="Francois One"/>
              </a:rPr>
              <a:t>các</a:t>
            </a:r>
            <a:r>
              <a:rPr lang="en-US" sz="3000" spc="273" dirty="0">
                <a:solidFill>
                  <a:srgbClr val="737373"/>
                </a:solidFill>
                <a:latin typeface="Francois One"/>
                <a:ea typeface="Francois One"/>
                <a:cs typeface="Francois One"/>
                <a:sym typeface="Francois One"/>
              </a:rPr>
              <a:t> </a:t>
            </a:r>
            <a:r>
              <a:rPr lang="en-US" sz="3000" spc="273" dirty="0" err="1">
                <a:solidFill>
                  <a:srgbClr val="737373"/>
                </a:solidFill>
                <a:latin typeface="Francois One"/>
                <a:ea typeface="Francois One"/>
                <a:cs typeface="Francois One"/>
                <a:sym typeface="Francois One"/>
              </a:rPr>
              <a:t>quy</a:t>
            </a:r>
            <a:r>
              <a:rPr lang="en-US" sz="3000" spc="273" dirty="0">
                <a:solidFill>
                  <a:srgbClr val="737373"/>
                </a:solidFill>
                <a:latin typeface="Francois One"/>
                <a:ea typeface="Francois One"/>
                <a:cs typeface="Francois One"/>
                <a:sym typeface="Francois One"/>
              </a:rPr>
              <a:t> </a:t>
            </a:r>
            <a:r>
              <a:rPr lang="en-US" sz="3000" spc="273" dirty="0" err="1">
                <a:solidFill>
                  <a:srgbClr val="737373"/>
                </a:solidFill>
                <a:latin typeface="Francois One"/>
                <a:ea typeface="Francois One"/>
                <a:cs typeface="Francois One"/>
                <a:sym typeface="Francois One"/>
              </a:rPr>
              <a:t>luật</a:t>
            </a:r>
            <a:endParaRPr lang="en-US" sz="3000" spc="273" dirty="0">
              <a:solidFill>
                <a:srgbClr val="737373"/>
              </a:solidFill>
              <a:latin typeface="Francois One"/>
              <a:ea typeface="Francois One"/>
              <a:cs typeface="Francois One"/>
              <a:sym typeface="Francois One"/>
            </a:endParaRPr>
          </a:p>
        </p:txBody>
      </p:sp>
      <p:grpSp>
        <p:nvGrpSpPr>
          <p:cNvPr id="9" name="Group 9"/>
          <p:cNvGrpSpPr/>
          <p:nvPr/>
        </p:nvGrpSpPr>
        <p:grpSpPr>
          <a:xfrm>
            <a:off x="2491478" y="4106875"/>
            <a:ext cx="952500" cy="952500"/>
            <a:chOff x="0" y="0"/>
            <a:chExt cx="812800" cy="812800"/>
          </a:xfrm>
        </p:grpSpPr>
        <p:sp>
          <p:nvSpPr>
            <p:cNvPr id="10" name="Freeform 10"/>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F28495"/>
            </a:solidFill>
          </p:spPr>
          <p:txBody>
            <a:bodyPr/>
            <a:lstStyle/>
            <a:p>
              <a:endParaRPr lang="vi-VN"/>
            </a:p>
          </p:txBody>
        </p:sp>
        <p:sp>
          <p:nvSpPr>
            <p:cNvPr id="11" name="TextBox 11"/>
            <p:cNvSpPr txBox="1"/>
            <p:nvPr/>
          </p:nvSpPr>
          <p:spPr>
            <a:xfrm>
              <a:off x="63500" y="34925"/>
              <a:ext cx="685800" cy="714375"/>
            </a:xfrm>
            <a:prstGeom prst="rect">
              <a:avLst/>
            </a:prstGeom>
          </p:spPr>
          <p:txBody>
            <a:bodyPr lIns="50800" tIns="50800" rIns="50800" bIns="50800" rtlCol="0" anchor="ctr"/>
            <a:lstStyle/>
            <a:p>
              <a:pPr algn="ctr">
                <a:lnSpc>
                  <a:spcPts val="3249"/>
                </a:lnSpc>
              </a:pPr>
              <a:endParaRPr/>
            </a:p>
          </p:txBody>
        </p:sp>
      </p:grpSp>
      <p:sp>
        <p:nvSpPr>
          <p:cNvPr id="12" name="TextBox 12"/>
          <p:cNvSpPr txBox="1"/>
          <p:nvPr/>
        </p:nvSpPr>
        <p:spPr>
          <a:xfrm>
            <a:off x="2563254" y="4124629"/>
            <a:ext cx="808947" cy="774193"/>
          </a:xfrm>
          <a:prstGeom prst="rect">
            <a:avLst/>
          </a:prstGeom>
        </p:spPr>
        <p:txBody>
          <a:bodyPr lIns="0" tIns="0" rIns="0" bIns="0" rtlCol="0" anchor="t">
            <a:spAutoFit/>
          </a:bodyPr>
          <a:lstStyle/>
          <a:p>
            <a:pPr marL="0" lvl="1" indent="0" algn="ctr">
              <a:lnSpc>
                <a:spcPts val="6593"/>
              </a:lnSpc>
              <a:spcBef>
                <a:spcPct val="0"/>
              </a:spcBef>
            </a:pPr>
            <a:r>
              <a:rPr lang="en-US" sz="4199" u="none" spc="209">
                <a:solidFill>
                  <a:srgbClr val="FFFFFF"/>
                </a:solidFill>
                <a:latin typeface="Atma Bold"/>
                <a:ea typeface="Atma Bold"/>
                <a:cs typeface="Atma Bold"/>
                <a:sym typeface="Atma Bold"/>
              </a:rPr>
              <a:t>1</a:t>
            </a:r>
          </a:p>
        </p:txBody>
      </p:sp>
      <p:sp>
        <p:nvSpPr>
          <p:cNvPr id="13" name="TextBox 13"/>
          <p:cNvSpPr txBox="1"/>
          <p:nvPr/>
        </p:nvSpPr>
        <p:spPr>
          <a:xfrm>
            <a:off x="7897154" y="5437207"/>
            <a:ext cx="2758347" cy="1102995"/>
          </a:xfrm>
          <a:prstGeom prst="rect">
            <a:avLst/>
          </a:prstGeom>
        </p:spPr>
        <p:txBody>
          <a:bodyPr lIns="0" tIns="0" rIns="0" bIns="0" rtlCol="0" anchor="t">
            <a:spAutoFit/>
          </a:bodyPr>
          <a:lstStyle/>
          <a:p>
            <a:pPr marL="0" lvl="1" indent="0" algn="ctr">
              <a:lnSpc>
                <a:spcPts val="4440"/>
              </a:lnSpc>
              <a:spcBef>
                <a:spcPct val="0"/>
              </a:spcBef>
            </a:pPr>
            <a:r>
              <a:rPr lang="en-US" sz="3000" u="none" strike="noStrike" spc="273">
                <a:solidFill>
                  <a:srgbClr val="737373"/>
                </a:solidFill>
                <a:latin typeface="Francois One"/>
                <a:ea typeface="Francois One"/>
                <a:cs typeface="Francois One"/>
                <a:sym typeface="Francois One"/>
              </a:rPr>
              <a:t>Khái niệm về chất và lượng</a:t>
            </a:r>
          </a:p>
        </p:txBody>
      </p:sp>
      <p:grpSp>
        <p:nvGrpSpPr>
          <p:cNvPr id="14" name="Group 14"/>
          <p:cNvGrpSpPr/>
          <p:nvPr/>
        </p:nvGrpSpPr>
        <p:grpSpPr>
          <a:xfrm>
            <a:off x="8800077" y="3946247"/>
            <a:ext cx="952500" cy="952500"/>
            <a:chOff x="0" y="0"/>
            <a:chExt cx="812800" cy="812800"/>
          </a:xfrm>
        </p:grpSpPr>
        <p:sp>
          <p:nvSpPr>
            <p:cNvPr id="15" name="Freeform 15"/>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F28495"/>
            </a:solidFill>
          </p:spPr>
          <p:txBody>
            <a:bodyPr/>
            <a:lstStyle/>
            <a:p>
              <a:endParaRPr lang="vi-VN"/>
            </a:p>
          </p:txBody>
        </p:sp>
        <p:sp>
          <p:nvSpPr>
            <p:cNvPr id="16" name="TextBox 16"/>
            <p:cNvSpPr txBox="1"/>
            <p:nvPr/>
          </p:nvSpPr>
          <p:spPr>
            <a:xfrm>
              <a:off x="63500" y="34925"/>
              <a:ext cx="685800" cy="714375"/>
            </a:xfrm>
            <a:prstGeom prst="rect">
              <a:avLst/>
            </a:prstGeom>
          </p:spPr>
          <p:txBody>
            <a:bodyPr lIns="50800" tIns="50800" rIns="50800" bIns="50800" rtlCol="0" anchor="ctr"/>
            <a:lstStyle/>
            <a:p>
              <a:pPr algn="ctr">
                <a:lnSpc>
                  <a:spcPts val="3249"/>
                </a:lnSpc>
              </a:pPr>
              <a:endParaRPr/>
            </a:p>
          </p:txBody>
        </p:sp>
      </p:grpSp>
      <p:sp>
        <p:nvSpPr>
          <p:cNvPr id="17" name="TextBox 17"/>
          <p:cNvSpPr txBox="1"/>
          <p:nvPr/>
        </p:nvSpPr>
        <p:spPr>
          <a:xfrm>
            <a:off x="8871853" y="3964000"/>
            <a:ext cx="808947" cy="774193"/>
          </a:xfrm>
          <a:prstGeom prst="rect">
            <a:avLst/>
          </a:prstGeom>
        </p:spPr>
        <p:txBody>
          <a:bodyPr lIns="0" tIns="0" rIns="0" bIns="0" rtlCol="0" anchor="t">
            <a:spAutoFit/>
          </a:bodyPr>
          <a:lstStyle/>
          <a:p>
            <a:pPr marL="0" lvl="1" indent="0" algn="ctr">
              <a:lnSpc>
                <a:spcPts val="6593"/>
              </a:lnSpc>
              <a:spcBef>
                <a:spcPct val="0"/>
              </a:spcBef>
            </a:pPr>
            <a:r>
              <a:rPr lang="en-US" sz="4199" u="none" spc="209">
                <a:solidFill>
                  <a:srgbClr val="FFFFFF"/>
                </a:solidFill>
                <a:latin typeface="Atma Bold"/>
                <a:ea typeface="Atma Bold"/>
                <a:cs typeface="Atma Bold"/>
                <a:sym typeface="Atma Bold"/>
              </a:rPr>
              <a:t>3</a:t>
            </a:r>
          </a:p>
        </p:txBody>
      </p:sp>
      <p:sp>
        <p:nvSpPr>
          <p:cNvPr id="18" name="TextBox 18"/>
          <p:cNvSpPr txBox="1"/>
          <p:nvPr/>
        </p:nvSpPr>
        <p:spPr>
          <a:xfrm>
            <a:off x="11052977" y="6389707"/>
            <a:ext cx="2758347" cy="2226945"/>
          </a:xfrm>
          <a:prstGeom prst="rect">
            <a:avLst/>
          </a:prstGeom>
        </p:spPr>
        <p:txBody>
          <a:bodyPr lIns="0" tIns="0" rIns="0" bIns="0" rtlCol="0" anchor="t">
            <a:spAutoFit/>
          </a:bodyPr>
          <a:lstStyle/>
          <a:p>
            <a:pPr marL="0" lvl="1" indent="0" algn="ctr">
              <a:lnSpc>
                <a:spcPts val="4440"/>
              </a:lnSpc>
              <a:spcBef>
                <a:spcPct val="0"/>
              </a:spcBef>
            </a:pPr>
            <a:r>
              <a:rPr lang="en-US" sz="3000" u="none" strike="noStrike" spc="273">
                <a:solidFill>
                  <a:srgbClr val="737373"/>
                </a:solidFill>
                <a:latin typeface="Francois One"/>
                <a:ea typeface="Francois One"/>
                <a:cs typeface="Francois One"/>
                <a:sym typeface="Francois One"/>
              </a:rPr>
              <a:t>Mối quan hệ biên chứng giữa chất và lượng</a:t>
            </a:r>
          </a:p>
        </p:txBody>
      </p:sp>
      <p:grpSp>
        <p:nvGrpSpPr>
          <p:cNvPr id="19" name="Group 19"/>
          <p:cNvGrpSpPr/>
          <p:nvPr/>
        </p:nvGrpSpPr>
        <p:grpSpPr>
          <a:xfrm>
            <a:off x="11865175" y="4898747"/>
            <a:ext cx="1043226" cy="952500"/>
            <a:chOff x="0" y="0"/>
            <a:chExt cx="890219" cy="812800"/>
          </a:xfrm>
        </p:grpSpPr>
        <p:sp>
          <p:nvSpPr>
            <p:cNvPr id="20" name="Freeform 20"/>
            <p:cNvSpPr/>
            <p:nvPr/>
          </p:nvSpPr>
          <p:spPr>
            <a:xfrm>
              <a:off x="0" y="0"/>
              <a:ext cx="890219" cy="812800"/>
            </a:xfrm>
            <a:custGeom>
              <a:avLst/>
              <a:gdLst/>
              <a:ahLst/>
              <a:cxnLst/>
              <a:rect l="l" t="t" r="r" b="b"/>
              <a:pathLst>
                <a:path w="890219" h="812800">
                  <a:moveTo>
                    <a:pt x="652094" y="0"/>
                  </a:moveTo>
                  <a:lnTo>
                    <a:pt x="890219" y="238125"/>
                  </a:lnTo>
                  <a:lnTo>
                    <a:pt x="890219" y="574675"/>
                  </a:lnTo>
                  <a:lnTo>
                    <a:pt x="652094" y="812800"/>
                  </a:lnTo>
                  <a:lnTo>
                    <a:pt x="238125" y="812800"/>
                  </a:lnTo>
                  <a:lnTo>
                    <a:pt x="0" y="574675"/>
                  </a:lnTo>
                  <a:lnTo>
                    <a:pt x="0" y="238125"/>
                  </a:lnTo>
                  <a:lnTo>
                    <a:pt x="238125" y="0"/>
                  </a:lnTo>
                  <a:lnTo>
                    <a:pt x="652094" y="0"/>
                  </a:lnTo>
                  <a:close/>
                </a:path>
              </a:pathLst>
            </a:custGeom>
            <a:solidFill>
              <a:srgbClr val="D4DFA6"/>
            </a:solidFill>
          </p:spPr>
          <p:txBody>
            <a:bodyPr/>
            <a:lstStyle/>
            <a:p>
              <a:endParaRPr lang="vi-VN"/>
            </a:p>
          </p:txBody>
        </p:sp>
        <p:sp>
          <p:nvSpPr>
            <p:cNvPr id="21" name="TextBox 21"/>
            <p:cNvSpPr txBox="1"/>
            <p:nvPr/>
          </p:nvSpPr>
          <p:spPr>
            <a:xfrm>
              <a:off x="63500" y="34925"/>
              <a:ext cx="763219" cy="714375"/>
            </a:xfrm>
            <a:prstGeom prst="rect">
              <a:avLst/>
            </a:prstGeom>
          </p:spPr>
          <p:txBody>
            <a:bodyPr lIns="50800" tIns="50800" rIns="50800" bIns="50800" rtlCol="0" anchor="ctr"/>
            <a:lstStyle/>
            <a:p>
              <a:pPr algn="ctr">
                <a:lnSpc>
                  <a:spcPts val="3249"/>
                </a:lnSpc>
              </a:pPr>
              <a:endParaRPr/>
            </a:p>
          </p:txBody>
        </p:sp>
      </p:grpSp>
      <p:sp>
        <p:nvSpPr>
          <p:cNvPr id="22" name="TextBox 22"/>
          <p:cNvSpPr txBox="1"/>
          <p:nvPr/>
        </p:nvSpPr>
        <p:spPr>
          <a:xfrm>
            <a:off x="11960425" y="4916500"/>
            <a:ext cx="808947" cy="774193"/>
          </a:xfrm>
          <a:prstGeom prst="rect">
            <a:avLst/>
          </a:prstGeom>
        </p:spPr>
        <p:txBody>
          <a:bodyPr lIns="0" tIns="0" rIns="0" bIns="0" rtlCol="0" anchor="t">
            <a:spAutoFit/>
          </a:bodyPr>
          <a:lstStyle/>
          <a:p>
            <a:pPr marL="0" lvl="1" indent="0" algn="ctr">
              <a:lnSpc>
                <a:spcPts val="6593"/>
              </a:lnSpc>
              <a:spcBef>
                <a:spcPct val="0"/>
              </a:spcBef>
            </a:pPr>
            <a:r>
              <a:rPr lang="en-US" sz="4199" u="none" spc="209">
                <a:solidFill>
                  <a:srgbClr val="FFFFFF"/>
                </a:solidFill>
                <a:latin typeface="Atma Bold"/>
                <a:ea typeface="Atma Bold"/>
                <a:cs typeface="Atma Bold"/>
                <a:sym typeface="Atma Bold"/>
              </a:rPr>
              <a:t>4</a:t>
            </a:r>
          </a:p>
        </p:txBody>
      </p:sp>
      <p:sp>
        <p:nvSpPr>
          <p:cNvPr id="23" name="TextBox 23"/>
          <p:cNvSpPr txBox="1"/>
          <p:nvPr/>
        </p:nvSpPr>
        <p:spPr>
          <a:xfrm>
            <a:off x="4741330" y="6389707"/>
            <a:ext cx="2758347" cy="1664970"/>
          </a:xfrm>
          <a:prstGeom prst="rect">
            <a:avLst/>
          </a:prstGeom>
        </p:spPr>
        <p:txBody>
          <a:bodyPr lIns="0" tIns="0" rIns="0" bIns="0" rtlCol="0" anchor="t">
            <a:spAutoFit/>
          </a:bodyPr>
          <a:lstStyle/>
          <a:p>
            <a:pPr marL="0" lvl="1" indent="0" algn="ctr">
              <a:lnSpc>
                <a:spcPts val="4440"/>
              </a:lnSpc>
              <a:spcBef>
                <a:spcPct val="0"/>
              </a:spcBef>
            </a:pPr>
            <a:r>
              <a:rPr lang="en-US" sz="3000" u="none" strike="noStrike" spc="273">
                <a:solidFill>
                  <a:srgbClr val="737373"/>
                </a:solidFill>
                <a:latin typeface="Francois One"/>
                <a:ea typeface="Francois One"/>
                <a:cs typeface="Francois One"/>
                <a:sym typeface="Francois One"/>
              </a:rPr>
              <a:t>Khái quát về Quy luật Lượng Chất</a:t>
            </a:r>
          </a:p>
        </p:txBody>
      </p:sp>
      <p:grpSp>
        <p:nvGrpSpPr>
          <p:cNvPr id="24" name="Group 24"/>
          <p:cNvGrpSpPr/>
          <p:nvPr/>
        </p:nvGrpSpPr>
        <p:grpSpPr>
          <a:xfrm>
            <a:off x="5644253" y="5046645"/>
            <a:ext cx="952500" cy="952500"/>
            <a:chOff x="0" y="0"/>
            <a:chExt cx="812800" cy="812800"/>
          </a:xfrm>
        </p:grpSpPr>
        <p:sp>
          <p:nvSpPr>
            <p:cNvPr id="25" name="Freeform 25"/>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D4DFA6"/>
            </a:solidFill>
          </p:spPr>
          <p:txBody>
            <a:bodyPr/>
            <a:lstStyle/>
            <a:p>
              <a:endParaRPr lang="vi-VN"/>
            </a:p>
          </p:txBody>
        </p:sp>
        <p:sp>
          <p:nvSpPr>
            <p:cNvPr id="26" name="TextBox 26"/>
            <p:cNvSpPr txBox="1"/>
            <p:nvPr/>
          </p:nvSpPr>
          <p:spPr>
            <a:xfrm>
              <a:off x="63500" y="34925"/>
              <a:ext cx="685800" cy="714375"/>
            </a:xfrm>
            <a:prstGeom prst="rect">
              <a:avLst/>
            </a:prstGeom>
          </p:spPr>
          <p:txBody>
            <a:bodyPr lIns="50800" tIns="50800" rIns="50800" bIns="50800" rtlCol="0" anchor="ctr"/>
            <a:lstStyle/>
            <a:p>
              <a:pPr algn="ctr">
                <a:lnSpc>
                  <a:spcPts val="3249"/>
                </a:lnSpc>
              </a:pPr>
              <a:endParaRPr/>
            </a:p>
          </p:txBody>
        </p:sp>
      </p:grpSp>
      <p:sp>
        <p:nvSpPr>
          <p:cNvPr id="27" name="TextBox 27"/>
          <p:cNvSpPr txBox="1"/>
          <p:nvPr/>
        </p:nvSpPr>
        <p:spPr>
          <a:xfrm>
            <a:off x="5716029" y="5064398"/>
            <a:ext cx="808947" cy="774193"/>
          </a:xfrm>
          <a:prstGeom prst="rect">
            <a:avLst/>
          </a:prstGeom>
        </p:spPr>
        <p:txBody>
          <a:bodyPr lIns="0" tIns="0" rIns="0" bIns="0" rtlCol="0" anchor="t">
            <a:spAutoFit/>
          </a:bodyPr>
          <a:lstStyle/>
          <a:p>
            <a:pPr marL="0" lvl="1" indent="0" algn="ctr">
              <a:lnSpc>
                <a:spcPts val="6593"/>
              </a:lnSpc>
              <a:spcBef>
                <a:spcPct val="0"/>
              </a:spcBef>
            </a:pPr>
            <a:r>
              <a:rPr lang="en-US" sz="4199" u="none" spc="209">
                <a:solidFill>
                  <a:srgbClr val="FFFFFF"/>
                </a:solidFill>
                <a:latin typeface="Atma Bold"/>
                <a:ea typeface="Atma Bold"/>
                <a:cs typeface="Atma Bold"/>
                <a:sym typeface="Atma Bold"/>
              </a:rPr>
              <a:t>2</a:t>
            </a:r>
          </a:p>
        </p:txBody>
      </p:sp>
      <p:sp>
        <p:nvSpPr>
          <p:cNvPr id="28" name="TextBox 28"/>
          <p:cNvSpPr txBox="1"/>
          <p:nvPr/>
        </p:nvSpPr>
        <p:spPr>
          <a:xfrm>
            <a:off x="14213326" y="5437207"/>
            <a:ext cx="2758347" cy="1664970"/>
          </a:xfrm>
          <a:prstGeom prst="rect">
            <a:avLst/>
          </a:prstGeom>
        </p:spPr>
        <p:txBody>
          <a:bodyPr lIns="0" tIns="0" rIns="0" bIns="0" rtlCol="0" anchor="t">
            <a:spAutoFit/>
          </a:bodyPr>
          <a:lstStyle/>
          <a:p>
            <a:pPr marL="0" lvl="1" indent="0" algn="ctr">
              <a:lnSpc>
                <a:spcPts val="4440"/>
              </a:lnSpc>
              <a:spcBef>
                <a:spcPct val="0"/>
              </a:spcBef>
            </a:pPr>
            <a:r>
              <a:rPr lang="en-US" sz="3000" u="none" strike="noStrike" spc="273">
                <a:solidFill>
                  <a:srgbClr val="737373"/>
                </a:solidFill>
                <a:latin typeface="Francois One"/>
                <a:ea typeface="Francois One"/>
                <a:cs typeface="Francois One"/>
                <a:sym typeface="Francois One"/>
              </a:rPr>
              <a:t>Ý nghĩa Quy luật Lượng Chất</a:t>
            </a:r>
          </a:p>
        </p:txBody>
      </p:sp>
      <p:grpSp>
        <p:nvGrpSpPr>
          <p:cNvPr id="29" name="Group 29"/>
          <p:cNvGrpSpPr/>
          <p:nvPr/>
        </p:nvGrpSpPr>
        <p:grpSpPr>
          <a:xfrm>
            <a:off x="15116249" y="3946247"/>
            <a:ext cx="952500" cy="952500"/>
            <a:chOff x="0" y="0"/>
            <a:chExt cx="812800" cy="812800"/>
          </a:xfrm>
        </p:grpSpPr>
        <p:sp>
          <p:nvSpPr>
            <p:cNvPr id="30" name="Freeform 30"/>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F28495"/>
            </a:solidFill>
          </p:spPr>
          <p:txBody>
            <a:bodyPr/>
            <a:lstStyle/>
            <a:p>
              <a:endParaRPr lang="vi-VN"/>
            </a:p>
          </p:txBody>
        </p:sp>
        <p:sp>
          <p:nvSpPr>
            <p:cNvPr id="31" name="TextBox 31"/>
            <p:cNvSpPr txBox="1"/>
            <p:nvPr/>
          </p:nvSpPr>
          <p:spPr>
            <a:xfrm>
              <a:off x="63500" y="34925"/>
              <a:ext cx="685800" cy="714375"/>
            </a:xfrm>
            <a:prstGeom prst="rect">
              <a:avLst/>
            </a:prstGeom>
          </p:spPr>
          <p:txBody>
            <a:bodyPr lIns="50800" tIns="50800" rIns="50800" bIns="50800" rtlCol="0" anchor="ctr"/>
            <a:lstStyle/>
            <a:p>
              <a:pPr algn="ctr">
                <a:lnSpc>
                  <a:spcPts val="3249"/>
                </a:lnSpc>
              </a:pPr>
              <a:endParaRPr/>
            </a:p>
          </p:txBody>
        </p:sp>
      </p:grpSp>
      <p:sp>
        <p:nvSpPr>
          <p:cNvPr id="32" name="TextBox 32"/>
          <p:cNvSpPr txBox="1"/>
          <p:nvPr/>
        </p:nvSpPr>
        <p:spPr>
          <a:xfrm>
            <a:off x="15188026" y="3964000"/>
            <a:ext cx="808947" cy="774193"/>
          </a:xfrm>
          <a:prstGeom prst="rect">
            <a:avLst/>
          </a:prstGeom>
        </p:spPr>
        <p:txBody>
          <a:bodyPr lIns="0" tIns="0" rIns="0" bIns="0" rtlCol="0" anchor="t">
            <a:spAutoFit/>
          </a:bodyPr>
          <a:lstStyle/>
          <a:p>
            <a:pPr marL="0" lvl="1" indent="0" algn="ctr">
              <a:lnSpc>
                <a:spcPts val="6593"/>
              </a:lnSpc>
              <a:spcBef>
                <a:spcPct val="0"/>
              </a:spcBef>
            </a:pPr>
            <a:r>
              <a:rPr lang="en-US" sz="4199" spc="209">
                <a:solidFill>
                  <a:srgbClr val="FFFFFF"/>
                </a:solidFill>
                <a:latin typeface="Atma Bold"/>
                <a:ea typeface="Atma Bold"/>
                <a:cs typeface="Atma Bold"/>
                <a:sym typeface="Atma Bold"/>
              </a:rPr>
              <a:t>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anim calcmode="lin" valueType="num">
                                      <p:cBhvr>
                                        <p:cTn id="30" dur="1000" fill="hold"/>
                                        <p:tgtEl>
                                          <p:spTgt spid="23"/>
                                        </p:tgtEl>
                                        <p:attrNameLst>
                                          <p:attrName>ppt_x</p:attrName>
                                        </p:attrNameLst>
                                      </p:cBhvr>
                                      <p:tavLst>
                                        <p:tav tm="0">
                                          <p:val>
                                            <p:strVal val="#ppt_x"/>
                                          </p:val>
                                        </p:tav>
                                        <p:tav tm="100000">
                                          <p:val>
                                            <p:strVal val="#ppt_x"/>
                                          </p:val>
                                        </p:tav>
                                      </p:tavLst>
                                    </p:anim>
                                    <p:anim calcmode="lin" valueType="num">
                                      <p:cBhvr>
                                        <p:cTn id="31" dur="1000" fill="hold"/>
                                        <p:tgtEl>
                                          <p:spTgt spid="2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anim calcmode="lin" valueType="num">
                                      <p:cBhvr>
                                        <p:cTn id="35" dur="1000" fill="hold"/>
                                        <p:tgtEl>
                                          <p:spTgt spid="24"/>
                                        </p:tgtEl>
                                        <p:attrNameLst>
                                          <p:attrName>ppt_x</p:attrName>
                                        </p:attrNameLst>
                                      </p:cBhvr>
                                      <p:tavLst>
                                        <p:tav tm="0">
                                          <p:val>
                                            <p:strVal val="#ppt_x"/>
                                          </p:val>
                                        </p:tav>
                                        <p:tav tm="100000">
                                          <p:val>
                                            <p:strVal val="#ppt_x"/>
                                          </p:val>
                                        </p:tav>
                                      </p:tavLst>
                                    </p:anim>
                                    <p:anim calcmode="lin" valueType="num">
                                      <p:cBhvr>
                                        <p:cTn id="36" dur="1000" fill="hold"/>
                                        <p:tgtEl>
                                          <p:spTgt spid="2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1000"/>
                                        <p:tgtEl>
                                          <p:spTgt spid="27"/>
                                        </p:tgtEl>
                                      </p:cBhvr>
                                    </p:animEffect>
                                    <p:anim calcmode="lin" valueType="num">
                                      <p:cBhvr>
                                        <p:cTn id="40" dur="1000" fill="hold"/>
                                        <p:tgtEl>
                                          <p:spTgt spid="27"/>
                                        </p:tgtEl>
                                        <p:attrNameLst>
                                          <p:attrName>ppt_x</p:attrName>
                                        </p:attrNameLst>
                                      </p:cBhvr>
                                      <p:tavLst>
                                        <p:tav tm="0">
                                          <p:val>
                                            <p:strVal val="#ppt_x"/>
                                          </p:val>
                                        </p:tav>
                                        <p:tav tm="100000">
                                          <p:val>
                                            <p:strVal val="#ppt_x"/>
                                          </p:val>
                                        </p:tav>
                                      </p:tavLst>
                                    </p:anim>
                                    <p:anim calcmode="lin" valueType="num">
                                      <p:cBhvr>
                                        <p:cTn id="4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1000"/>
                                        <p:tgtEl>
                                          <p:spTgt spid="17"/>
                                        </p:tgtEl>
                                      </p:cBhvr>
                                    </p:animEffect>
                                    <p:anim calcmode="lin" valueType="num">
                                      <p:cBhvr>
                                        <p:cTn id="52" dur="1000" fill="hold"/>
                                        <p:tgtEl>
                                          <p:spTgt spid="17"/>
                                        </p:tgtEl>
                                        <p:attrNameLst>
                                          <p:attrName>ppt_x</p:attrName>
                                        </p:attrNameLst>
                                      </p:cBhvr>
                                      <p:tavLst>
                                        <p:tav tm="0">
                                          <p:val>
                                            <p:strVal val="#ppt_x"/>
                                          </p:val>
                                        </p:tav>
                                        <p:tav tm="100000">
                                          <p:val>
                                            <p:strVal val="#ppt_x"/>
                                          </p:val>
                                        </p:tav>
                                      </p:tavLst>
                                    </p:anim>
                                    <p:anim calcmode="lin" valueType="num">
                                      <p:cBhvr>
                                        <p:cTn id="53" dur="1000" fill="hold"/>
                                        <p:tgtEl>
                                          <p:spTgt spid="17"/>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1000"/>
                                        <p:tgtEl>
                                          <p:spTgt spid="19"/>
                                        </p:tgtEl>
                                      </p:cBhvr>
                                    </p:animEffect>
                                    <p:anim calcmode="lin" valueType="num">
                                      <p:cBhvr>
                                        <p:cTn id="69" dur="1000" fill="hold"/>
                                        <p:tgtEl>
                                          <p:spTgt spid="19"/>
                                        </p:tgtEl>
                                        <p:attrNameLst>
                                          <p:attrName>ppt_x</p:attrName>
                                        </p:attrNameLst>
                                      </p:cBhvr>
                                      <p:tavLst>
                                        <p:tav tm="0">
                                          <p:val>
                                            <p:strVal val="#ppt_x"/>
                                          </p:val>
                                        </p:tav>
                                        <p:tav tm="100000">
                                          <p:val>
                                            <p:strVal val="#ppt_x"/>
                                          </p:val>
                                        </p:tav>
                                      </p:tavLst>
                                    </p:anim>
                                    <p:anim calcmode="lin" valueType="num">
                                      <p:cBhvr>
                                        <p:cTn id="70" dur="1000" fill="hold"/>
                                        <p:tgtEl>
                                          <p:spTgt spid="19"/>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anim calcmode="lin" valueType="num">
                                      <p:cBhvr>
                                        <p:cTn id="74" dur="1000" fill="hold"/>
                                        <p:tgtEl>
                                          <p:spTgt spid="22"/>
                                        </p:tgtEl>
                                        <p:attrNameLst>
                                          <p:attrName>ppt_x</p:attrName>
                                        </p:attrNameLst>
                                      </p:cBhvr>
                                      <p:tavLst>
                                        <p:tav tm="0">
                                          <p:val>
                                            <p:strVal val="#ppt_x"/>
                                          </p:val>
                                        </p:tav>
                                        <p:tav tm="100000">
                                          <p:val>
                                            <p:strVal val="#ppt_x"/>
                                          </p:val>
                                        </p:tav>
                                      </p:tavLst>
                                    </p:anim>
                                    <p:anim calcmode="lin" valueType="num">
                                      <p:cBhvr>
                                        <p:cTn id="7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1000"/>
                                        <p:tgtEl>
                                          <p:spTgt spid="28"/>
                                        </p:tgtEl>
                                      </p:cBhvr>
                                    </p:animEffect>
                                    <p:anim calcmode="lin" valueType="num">
                                      <p:cBhvr>
                                        <p:cTn id="81" dur="1000" fill="hold"/>
                                        <p:tgtEl>
                                          <p:spTgt spid="28"/>
                                        </p:tgtEl>
                                        <p:attrNameLst>
                                          <p:attrName>ppt_x</p:attrName>
                                        </p:attrNameLst>
                                      </p:cBhvr>
                                      <p:tavLst>
                                        <p:tav tm="0">
                                          <p:val>
                                            <p:strVal val="#ppt_x"/>
                                          </p:val>
                                        </p:tav>
                                        <p:tav tm="100000">
                                          <p:val>
                                            <p:strVal val="#ppt_x"/>
                                          </p:val>
                                        </p:tav>
                                      </p:tavLst>
                                    </p:anim>
                                    <p:anim calcmode="lin" valueType="num">
                                      <p:cBhvr>
                                        <p:cTn id="82" dur="1000" fill="hold"/>
                                        <p:tgtEl>
                                          <p:spTgt spid="28"/>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1000"/>
                                        <p:tgtEl>
                                          <p:spTgt spid="29"/>
                                        </p:tgtEl>
                                      </p:cBhvr>
                                    </p:animEffect>
                                    <p:anim calcmode="lin" valueType="num">
                                      <p:cBhvr>
                                        <p:cTn id="86" dur="1000" fill="hold"/>
                                        <p:tgtEl>
                                          <p:spTgt spid="29"/>
                                        </p:tgtEl>
                                        <p:attrNameLst>
                                          <p:attrName>ppt_x</p:attrName>
                                        </p:attrNameLst>
                                      </p:cBhvr>
                                      <p:tavLst>
                                        <p:tav tm="0">
                                          <p:val>
                                            <p:strVal val="#ppt_x"/>
                                          </p:val>
                                        </p:tav>
                                        <p:tav tm="100000">
                                          <p:val>
                                            <p:strVal val="#ppt_x"/>
                                          </p:val>
                                        </p:tav>
                                      </p:tavLst>
                                    </p:anim>
                                    <p:anim calcmode="lin" valueType="num">
                                      <p:cBhvr>
                                        <p:cTn id="87" dur="1000" fill="hold"/>
                                        <p:tgtEl>
                                          <p:spTgt spid="29"/>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1000"/>
                                        <p:tgtEl>
                                          <p:spTgt spid="32"/>
                                        </p:tgtEl>
                                      </p:cBhvr>
                                    </p:animEffect>
                                    <p:anim calcmode="lin" valueType="num">
                                      <p:cBhvr>
                                        <p:cTn id="91" dur="1000" fill="hold"/>
                                        <p:tgtEl>
                                          <p:spTgt spid="32"/>
                                        </p:tgtEl>
                                        <p:attrNameLst>
                                          <p:attrName>ppt_x</p:attrName>
                                        </p:attrNameLst>
                                      </p:cBhvr>
                                      <p:tavLst>
                                        <p:tav tm="0">
                                          <p:val>
                                            <p:strVal val="#ppt_x"/>
                                          </p:val>
                                        </p:tav>
                                        <p:tav tm="100000">
                                          <p:val>
                                            <p:strVal val="#ppt_x"/>
                                          </p:val>
                                        </p:tav>
                                      </p:tavLst>
                                    </p:anim>
                                    <p:anim calcmode="lin" valueType="num">
                                      <p:cBhvr>
                                        <p:cTn id="9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13" grpId="0"/>
      <p:bldP spid="17" grpId="0"/>
      <p:bldP spid="18" grpId="0"/>
      <p:bldP spid="22" grpId="0"/>
      <p:bldP spid="23" grpId="0"/>
      <p:bldP spid="27" grpId="0"/>
      <p:bldP spid="28" grpId="0"/>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43868" y="4050040"/>
            <a:ext cx="2800265" cy="4043703"/>
          </a:xfrm>
          <a:custGeom>
            <a:avLst/>
            <a:gdLst/>
            <a:ahLst/>
            <a:cxnLst/>
            <a:rect l="l" t="t" r="r" b="b"/>
            <a:pathLst>
              <a:path w="2800265" h="4043703">
                <a:moveTo>
                  <a:pt x="0" y="0"/>
                </a:moveTo>
                <a:lnTo>
                  <a:pt x="2800264" y="0"/>
                </a:lnTo>
                <a:lnTo>
                  <a:pt x="2800264" y="4043703"/>
                </a:lnTo>
                <a:lnTo>
                  <a:pt x="0" y="404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0" y="7138178"/>
            <a:ext cx="16230600" cy="4240244"/>
          </a:xfrm>
          <a:custGeom>
            <a:avLst/>
            <a:gdLst/>
            <a:ahLst/>
            <a:cxnLst/>
            <a:rect l="l" t="t" r="r" b="b"/>
            <a:pathLst>
              <a:path w="16230600" h="4240244">
                <a:moveTo>
                  <a:pt x="0" y="0"/>
                </a:moveTo>
                <a:lnTo>
                  <a:pt x="16230600" y="0"/>
                </a:lnTo>
                <a:lnTo>
                  <a:pt x="16230600" y="4240244"/>
                </a:lnTo>
                <a:lnTo>
                  <a:pt x="0" y="4240244"/>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vi-VN"/>
          </a:p>
        </p:txBody>
      </p:sp>
      <p:sp>
        <p:nvSpPr>
          <p:cNvPr id="4" name="Freeform 4"/>
          <p:cNvSpPr/>
          <p:nvPr/>
        </p:nvSpPr>
        <p:spPr>
          <a:xfrm>
            <a:off x="15921683" y="7138178"/>
            <a:ext cx="16230600" cy="4240244"/>
          </a:xfrm>
          <a:custGeom>
            <a:avLst/>
            <a:gdLst/>
            <a:ahLst/>
            <a:cxnLst/>
            <a:rect l="l" t="t" r="r" b="b"/>
            <a:pathLst>
              <a:path w="16230600" h="4240244">
                <a:moveTo>
                  <a:pt x="0" y="0"/>
                </a:moveTo>
                <a:lnTo>
                  <a:pt x="16230600" y="0"/>
                </a:lnTo>
                <a:lnTo>
                  <a:pt x="16230600" y="4240244"/>
                </a:lnTo>
                <a:lnTo>
                  <a:pt x="0" y="4240244"/>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vi-VN"/>
          </a:p>
        </p:txBody>
      </p:sp>
      <p:sp>
        <p:nvSpPr>
          <p:cNvPr id="5" name="Freeform 5"/>
          <p:cNvSpPr/>
          <p:nvPr/>
        </p:nvSpPr>
        <p:spPr>
          <a:xfrm>
            <a:off x="3209060" y="2580347"/>
            <a:ext cx="1561193" cy="2563153"/>
          </a:xfrm>
          <a:custGeom>
            <a:avLst/>
            <a:gdLst/>
            <a:ahLst/>
            <a:cxnLst/>
            <a:rect l="l" t="t" r="r" b="b"/>
            <a:pathLst>
              <a:path w="1561193" h="2563153">
                <a:moveTo>
                  <a:pt x="0" y="0"/>
                </a:moveTo>
                <a:lnTo>
                  <a:pt x="1561193" y="0"/>
                </a:lnTo>
                <a:lnTo>
                  <a:pt x="1561193" y="2563153"/>
                </a:lnTo>
                <a:lnTo>
                  <a:pt x="0" y="25631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6" name="Freeform 6"/>
          <p:cNvSpPr/>
          <p:nvPr/>
        </p:nvSpPr>
        <p:spPr>
          <a:xfrm>
            <a:off x="6709578" y="8535465"/>
            <a:ext cx="1405722" cy="1279207"/>
          </a:xfrm>
          <a:custGeom>
            <a:avLst/>
            <a:gdLst/>
            <a:ahLst/>
            <a:cxnLst/>
            <a:rect l="l" t="t" r="r" b="b"/>
            <a:pathLst>
              <a:path w="1405722" h="1279207">
                <a:moveTo>
                  <a:pt x="0" y="0"/>
                </a:moveTo>
                <a:lnTo>
                  <a:pt x="1405722" y="0"/>
                </a:lnTo>
                <a:lnTo>
                  <a:pt x="1405722" y="1279207"/>
                </a:lnTo>
                <a:lnTo>
                  <a:pt x="0" y="1279207"/>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a:off x="8349676" y="8535465"/>
            <a:ext cx="1405722" cy="1279207"/>
          </a:xfrm>
          <a:custGeom>
            <a:avLst/>
            <a:gdLst/>
            <a:ahLst/>
            <a:cxnLst/>
            <a:rect l="l" t="t" r="r" b="b"/>
            <a:pathLst>
              <a:path w="1405722" h="1279207">
                <a:moveTo>
                  <a:pt x="0" y="0"/>
                </a:moveTo>
                <a:lnTo>
                  <a:pt x="1405722" y="0"/>
                </a:lnTo>
                <a:lnTo>
                  <a:pt x="1405722" y="1279207"/>
                </a:lnTo>
                <a:lnTo>
                  <a:pt x="0" y="1279207"/>
                </a:lnTo>
                <a:lnTo>
                  <a:pt x="0" y="0"/>
                </a:lnTo>
                <a:close/>
              </a:path>
            </a:pathLst>
          </a:custGeom>
          <a: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a:blipFill>
        </p:spPr>
        <p:txBody>
          <a:bodyPr/>
          <a:lstStyle/>
          <a:p>
            <a:endParaRPr lang="vi-VN"/>
          </a:p>
        </p:txBody>
      </p:sp>
      <p:grpSp>
        <p:nvGrpSpPr>
          <p:cNvPr id="8" name="Group 8"/>
          <p:cNvGrpSpPr/>
          <p:nvPr/>
        </p:nvGrpSpPr>
        <p:grpSpPr>
          <a:xfrm>
            <a:off x="9993523" y="8397415"/>
            <a:ext cx="1704447" cy="1552942"/>
            <a:chOff x="0" y="0"/>
            <a:chExt cx="2272596" cy="2070590"/>
          </a:xfrm>
        </p:grpSpPr>
        <p:sp>
          <p:nvSpPr>
            <p:cNvPr id="9" name="Freeform 9"/>
            <p:cNvSpPr/>
            <p:nvPr/>
          </p:nvSpPr>
          <p:spPr>
            <a:xfrm>
              <a:off x="0" y="0"/>
              <a:ext cx="2272596" cy="2070590"/>
            </a:xfrm>
            <a:custGeom>
              <a:avLst/>
              <a:gdLst/>
              <a:ahLst/>
              <a:cxnLst/>
              <a:rect l="l" t="t" r="r" b="b"/>
              <a:pathLst>
                <a:path w="2272596" h="2070590">
                  <a:moveTo>
                    <a:pt x="0" y="0"/>
                  </a:moveTo>
                  <a:lnTo>
                    <a:pt x="2272596" y="0"/>
                  </a:lnTo>
                  <a:lnTo>
                    <a:pt x="2272596" y="2070590"/>
                  </a:lnTo>
                  <a:lnTo>
                    <a:pt x="0" y="2070590"/>
                  </a:lnTo>
                  <a:lnTo>
                    <a:pt x="0" y="0"/>
                  </a:lnTo>
                  <a:close/>
                </a:path>
              </a:pathLst>
            </a:custGeom>
            <a:blipFill>
              <a:blip r:embed="rId12" cstate="email">
                <a:extLst>
                  <a:ext uri="{28A0092B-C50C-407E-A947-70E740481C1C}">
                    <a14:useLocalDpi xmlns:a14="http://schemas.microsoft.com/office/drawing/2010/main"/>
                  </a:ext>
                </a:extLst>
              </a:blip>
              <a:stretch>
                <a:fillRect/>
              </a:stretch>
            </a:blipFill>
          </p:spPr>
          <p:txBody>
            <a:bodyPr/>
            <a:lstStyle/>
            <a:p>
              <a:endParaRPr lang="vi-VN"/>
            </a:p>
          </p:txBody>
        </p:sp>
        <p:sp>
          <p:nvSpPr>
            <p:cNvPr id="10" name="TextBox 10"/>
            <p:cNvSpPr txBox="1"/>
            <p:nvPr/>
          </p:nvSpPr>
          <p:spPr>
            <a:xfrm>
              <a:off x="0" y="617255"/>
              <a:ext cx="2272596" cy="1272422"/>
            </a:xfrm>
            <a:prstGeom prst="rect">
              <a:avLst/>
            </a:prstGeom>
          </p:spPr>
          <p:txBody>
            <a:bodyPr lIns="0" tIns="0" rIns="0" bIns="0" rtlCol="0" anchor="t">
              <a:spAutoFit/>
            </a:bodyPr>
            <a:lstStyle/>
            <a:p>
              <a:pPr algn="ctr">
                <a:lnSpc>
                  <a:spcPts val="6551"/>
                </a:lnSpc>
                <a:spcBef>
                  <a:spcPct val="0"/>
                </a:spcBef>
              </a:pPr>
              <a:r>
                <a:rPr lang="en-US" sz="5955" dirty="0">
                  <a:solidFill>
                    <a:srgbClr val="FFFFFF"/>
                  </a:solidFill>
                  <a:latin typeface="มอนตี้"/>
                  <a:ea typeface="มอนตี้"/>
                  <a:cs typeface="มอนตี้"/>
                  <a:sym typeface="มอนตี้"/>
                </a:rPr>
                <a:t>K</a:t>
              </a:r>
            </a:p>
          </p:txBody>
        </p:sp>
      </p:grpSp>
      <p:sp>
        <p:nvSpPr>
          <p:cNvPr id="11" name="Freeform 11"/>
          <p:cNvSpPr/>
          <p:nvPr/>
        </p:nvSpPr>
        <p:spPr>
          <a:xfrm>
            <a:off x="13990474" y="-2704076"/>
            <a:ext cx="7034808" cy="7034808"/>
          </a:xfrm>
          <a:custGeom>
            <a:avLst/>
            <a:gdLst/>
            <a:ahLst/>
            <a:cxnLst/>
            <a:rect l="l" t="t" r="r" b="b"/>
            <a:pathLst>
              <a:path w="7034808" h="7034808">
                <a:moveTo>
                  <a:pt x="0" y="0"/>
                </a:moveTo>
                <a:lnTo>
                  <a:pt x="7034808" y="0"/>
                </a:lnTo>
                <a:lnTo>
                  <a:pt x="7034808" y="7034808"/>
                </a:lnTo>
                <a:lnTo>
                  <a:pt x="0" y="703480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pic>
        <p:nvPicPr>
          <p:cNvPr id="12" name="Picture 1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a:xfrm rot="2947148">
            <a:off x="10416725" y="2371068"/>
            <a:ext cx="5134794" cy="3465986"/>
          </a:xfrm>
          <a:prstGeom prst="rect">
            <a:avLst/>
          </a:prstGeom>
        </p:spPr>
      </p:pic>
      <p:sp>
        <p:nvSpPr>
          <p:cNvPr id="13" name="TextBox 13"/>
          <p:cNvSpPr txBox="1"/>
          <p:nvPr/>
        </p:nvSpPr>
        <p:spPr>
          <a:xfrm>
            <a:off x="3989657" y="292100"/>
            <a:ext cx="10308687" cy="1463675"/>
          </a:xfrm>
          <a:prstGeom prst="rect">
            <a:avLst/>
          </a:prstGeom>
        </p:spPr>
        <p:txBody>
          <a:bodyPr lIns="0" tIns="0" rIns="0" bIns="0" rtlCol="0" anchor="t">
            <a:spAutoFit/>
          </a:bodyPr>
          <a:lstStyle/>
          <a:p>
            <a:pPr algn="ctr">
              <a:lnSpc>
                <a:spcPts val="5500"/>
              </a:lnSpc>
            </a:pPr>
            <a:r>
              <a:rPr lang="en-US" sz="5000" dirty="0">
                <a:solidFill>
                  <a:srgbClr val="F43722"/>
                </a:solidFill>
                <a:latin typeface="iCiel Crocante"/>
                <a:ea typeface="iCiel Crocante"/>
                <a:cs typeface="iCiel Crocante"/>
                <a:sym typeface="iCiel Crocante"/>
              </a:rPr>
              <a:t>THUỘC TÍNH CƠ BẢN</a:t>
            </a:r>
            <a:r>
              <a:rPr lang="en-US" sz="5000" dirty="0">
                <a:solidFill>
                  <a:srgbClr val="F47769"/>
                </a:solidFill>
                <a:latin typeface="iCiel Crocante"/>
                <a:ea typeface="iCiel Crocante"/>
                <a:cs typeface="iCiel Crocante"/>
                <a:sym typeface="iCiel Crocante"/>
              </a:rPr>
              <a:t> VÀ </a:t>
            </a:r>
          </a:p>
          <a:p>
            <a:pPr algn="ctr">
              <a:lnSpc>
                <a:spcPts val="5500"/>
              </a:lnSpc>
            </a:pPr>
            <a:r>
              <a:rPr lang="en-US" sz="5000" dirty="0">
                <a:solidFill>
                  <a:srgbClr val="F47769"/>
                </a:solidFill>
                <a:latin typeface="iCiel Crocante"/>
                <a:ea typeface="iCiel Crocante"/>
                <a:cs typeface="iCiel Crocante"/>
                <a:sym typeface="iCiel Crocante"/>
              </a:rPr>
              <a:t>THUỘC TÍNH KHÔNG CƠ BẢN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grpId="1" nodeType="clickEffect">
                                  <p:stCondLst>
                                    <p:cond delay="0"/>
                                  </p:stCondLst>
                                  <p:childTnLst>
                                    <p:animMotion origin="layout" path="M -2.36111E-6 1.35802E-6 L 0.28186 0.26049 " pathEditMode="relative" rAng="0" ptsTypes="AA">
                                      <p:cBhvr>
                                        <p:cTn id="37" dur="2000" fill="hold"/>
                                        <p:tgtEl>
                                          <p:spTgt spid="5"/>
                                        </p:tgtEl>
                                        <p:attrNameLst>
                                          <p:attrName>ppt_x</p:attrName>
                                          <p:attrName>ppt_y</p:attrName>
                                        </p:attrNameLst>
                                      </p:cBhvr>
                                      <p:rCtr x="14089" y="13025"/>
                                    </p:animMotion>
                                  </p:childTnLst>
                                </p:cTn>
                              </p:par>
                              <p:par>
                                <p:cTn id="38" presetID="53" presetClass="exit" presetSubtype="32" fill="hold" grpId="2" nodeType="withEffect">
                                  <p:stCondLst>
                                    <p:cond delay="0"/>
                                  </p:stCondLst>
                                  <p:childTnLst>
                                    <p:anim calcmode="lin" valueType="num">
                                      <p:cBhvr>
                                        <p:cTn id="39" dur="3000"/>
                                        <p:tgtEl>
                                          <p:spTgt spid="5"/>
                                        </p:tgtEl>
                                        <p:attrNameLst>
                                          <p:attrName>ppt_w</p:attrName>
                                        </p:attrNameLst>
                                      </p:cBhvr>
                                      <p:tavLst>
                                        <p:tav tm="0">
                                          <p:val>
                                            <p:strVal val="ppt_w"/>
                                          </p:val>
                                        </p:tav>
                                        <p:tav tm="100000">
                                          <p:val>
                                            <p:fltVal val="0"/>
                                          </p:val>
                                        </p:tav>
                                      </p:tavLst>
                                    </p:anim>
                                    <p:anim calcmode="lin" valueType="num">
                                      <p:cBhvr>
                                        <p:cTn id="40" dur="3000"/>
                                        <p:tgtEl>
                                          <p:spTgt spid="5"/>
                                        </p:tgtEl>
                                        <p:attrNameLst>
                                          <p:attrName>ppt_h</p:attrName>
                                        </p:attrNameLst>
                                      </p:cBhvr>
                                      <p:tavLst>
                                        <p:tav tm="0">
                                          <p:val>
                                            <p:strVal val="ppt_h"/>
                                          </p:val>
                                        </p:tav>
                                        <p:tav tm="100000">
                                          <p:val>
                                            <p:fltVal val="0"/>
                                          </p:val>
                                        </p:tav>
                                      </p:tavLst>
                                    </p:anim>
                                    <p:animEffect transition="out" filter="fade">
                                      <p:cBhvr>
                                        <p:cTn id="41" dur="3000"/>
                                        <p:tgtEl>
                                          <p:spTgt spid="5"/>
                                        </p:tgtEl>
                                      </p:cBhvr>
                                    </p:animEffect>
                                    <p:set>
                                      <p:cBhvr>
                                        <p:cTn id="42" dur="1" fill="hold">
                                          <p:stCondLst>
                                            <p:cond delay="2999"/>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1000"/>
                                        <p:tgtEl>
                                          <p:spTgt spid="7"/>
                                        </p:tgtEl>
                                      </p:cBhvr>
                                    </p:animEffect>
                                    <p:anim calcmode="lin" valueType="num">
                                      <p:cBhvr>
                                        <p:cTn id="53" dur="1000" fill="hold"/>
                                        <p:tgtEl>
                                          <p:spTgt spid="7"/>
                                        </p:tgtEl>
                                        <p:attrNameLst>
                                          <p:attrName>ppt_x</p:attrName>
                                        </p:attrNameLst>
                                      </p:cBhvr>
                                      <p:tavLst>
                                        <p:tav tm="0">
                                          <p:val>
                                            <p:strVal val="#ppt_x"/>
                                          </p:val>
                                        </p:tav>
                                        <p:tav tm="100000">
                                          <p:val>
                                            <p:strVal val="#ppt_x"/>
                                          </p:val>
                                        </p:tav>
                                      </p:tavLst>
                                    </p:anim>
                                    <p:anim calcmode="lin" valueType="num">
                                      <p:cBhvr>
                                        <p:cTn id="54" dur="1000" fill="hold"/>
                                        <p:tgtEl>
                                          <p:spTgt spid="7"/>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000"/>
                                        <p:tgtEl>
                                          <p:spTgt spid="8"/>
                                        </p:tgtEl>
                                      </p:cBhvr>
                                    </p:animEffect>
                                    <p:anim calcmode="lin" valueType="num">
                                      <p:cBhvr>
                                        <p:cTn id="58" dur="1000" fill="hold"/>
                                        <p:tgtEl>
                                          <p:spTgt spid="8"/>
                                        </p:tgtEl>
                                        <p:attrNameLst>
                                          <p:attrName>ppt_x</p:attrName>
                                        </p:attrNameLst>
                                      </p:cBhvr>
                                      <p:tavLst>
                                        <p:tav tm="0">
                                          <p:val>
                                            <p:strVal val="#ppt_x"/>
                                          </p:val>
                                        </p:tav>
                                        <p:tav tm="100000">
                                          <p:val>
                                            <p:strVal val="#ppt_x"/>
                                          </p:val>
                                        </p:tav>
                                      </p:tavLst>
                                    </p:anim>
                                    <p:anim calcmode="lin" valueType="num">
                                      <p:cBhvr>
                                        <p:cTn id="5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grpId="1" nodeType="clickEffect">
                                  <p:stCondLst>
                                    <p:cond delay="0"/>
                                  </p:stCondLst>
                                  <p:childTnLst>
                                    <p:animMotion origin="layout" path="M 4.86111E-6 -9.87654E-7 L 0.09322 -0.26589 " pathEditMode="relative" rAng="0" ptsTypes="AA">
                                      <p:cBhvr>
                                        <p:cTn id="63" dur="2000" fill="hold"/>
                                        <p:tgtEl>
                                          <p:spTgt spid="6"/>
                                        </p:tgtEl>
                                        <p:attrNameLst>
                                          <p:attrName>ppt_x</p:attrName>
                                          <p:attrName>ppt_y</p:attrName>
                                        </p:attrNameLst>
                                      </p:cBhvr>
                                      <p:rCtr x="4661" y="-13302"/>
                                    </p:animMotion>
                                  </p:childTnLst>
                                </p:cTn>
                              </p:par>
                              <p:par>
                                <p:cTn id="64" presetID="42" presetClass="path" presetSubtype="0" accel="50000" decel="50000" fill="hold" grpId="1" nodeType="withEffect">
                                  <p:stCondLst>
                                    <p:cond delay="0"/>
                                  </p:stCondLst>
                                  <p:childTnLst>
                                    <p:animMotion origin="layout" path="M 4.72222E-6 -9.87654E-7 L 0.00503 -0.25849 " pathEditMode="relative" rAng="0" ptsTypes="AA">
                                      <p:cBhvr>
                                        <p:cTn id="65" dur="2000" fill="hold"/>
                                        <p:tgtEl>
                                          <p:spTgt spid="7"/>
                                        </p:tgtEl>
                                        <p:attrNameLst>
                                          <p:attrName>ppt_x</p:attrName>
                                          <p:attrName>ppt_y</p:attrName>
                                        </p:attrNameLst>
                                      </p:cBhvr>
                                      <p:rCtr x="252" y="-12932"/>
                                    </p:animMotion>
                                  </p:childTnLst>
                                </p:cTn>
                              </p:par>
                              <p:par>
                                <p:cTn id="66" presetID="42" presetClass="path" presetSubtype="0" accel="50000" decel="50000" fill="hold" nodeType="withEffect">
                                  <p:stCondLst>
                                    <p:cond delay="0"/>
                                  </p:stCondLst>
                                  <p:childTnLst>
                                    <p:animMotion origin="layout" path="M 4.44444E-6 -9.87654E-7 L -0.09323 -0.25849 " pathEditMode="relative" rAng="0" ptsTypes="AA">
                                      <p:cBhvr>
                                        <p:cTn id="67" dur="2000" fill="hold"/>
                                        <p:tgtEl>
                                          <p:spTgt spid="8"/>
                                        </p:tgtEl>
                                        <p:attrNameLst>
                                          <p:attrName>ppt_x</p:attrName>
                                          <p:attrName>ppt_y</p:attrName>
                                        </p:attrNameLst>
                                      </p:cBhvr>
                                      <p:rCtr x="-4661" y="-12932"/>
                                    </p:animMotion>
                                  </p:childTnLst>
                                </p:cTn>
                              </p:par>
                              <p:par>
                                <p:cTn id="68" presetID="53" presetClass="exit" presetSubtype="32" fill="hold" grpId="2" nodeType="withEffect">
                                  <p:stCondLst>
                                    <p:cond delay="0"/>
                                  </p:stCondLst>
                                  <p:childTnLst>
                                    <p:anim calcmode="lin" valueType="num">
                                      <p:cBhvr>
                                        <p:cTn id="69" dur="3000"/>
                                        <p:tgtEl>
                                          <p:spTgt spid="6"/>
                                        </p:tgtEl>
                                        <p:attrNameLst>
                                          <p:attrName>ppt_w</p:attrName>
                                        </p:attrNameLst>
                                      </p:cBhvr>
                                      <p:tavLst>
                                        <p:tav tm="0">
                                          <p:val>
                                            <p:strVal val="ppt_w"/>
                                          </p:val>
                                        </p:tav>
                                        <p:tav tm="100000">
                                          <p:val>
                                            <p:fltVal val="0"/>
                                          </p:val>
                                        </p:tav>
                                      </p:tavLst>
                                    </p:anim>
                                    <p:anim calcmode="lin" valueType="num">
                                      <p:cBhvr>
                                        <p:cTn id="70" dur="3000"/>
                                        <p:tgtEl>
                                          <p:spTgt spid="6"/>
                                        </p:tgtEl>
                                        <p:attrNameLst>
                                          <p:attrName>ppt_h</p:attrName>
                                        </p:attrNameLst>
                                      </p:cBhvr>
                                      <p:tavLst>
                                        <p:tav tm="0">
                                          <p:val>
                                            <p:strVal val="ppt_h"/>
                                          </p:val>
                                        </p:tav>
                                        <p:tav tm="100000">
                                          <p:val>
                                            <p:fltVal val="0"/>
                                          </p:val>
                                        </p:tav>
                                      </p:tavLst>
                                    </p:anim>
                                    <p:animEffect transition="out" filter="fade">
                                      <p:cBhvr>
                                        <p:cTn id="71" dur="3000"/>
                                        <p:tgtEl>
                                          <p:spTgt spid="6"/>
                                        </p:tgtEl>
                                      </p:cBhvr>
                                    </p:animEffect>
                                    <p:set>
                                      <p:cBhvr>
                                        <p:cTn id="72" dur="1" fill="hold">
                                          <p:stCondLst>
                                            <p:cond delay="2999"/>
                                          </p:stCondLst>
                                        </p:cTn>
                                        <p:tgtEl>
                                          <p:spTgt spid="6"/>
                                        </p:tgtEl>
                                        <p:attrNameLst>
                                          <p:attrName>style.visibility</p:attrName>
                                        </p:attrNameLst>
                                      </p:cBhvr>
                                      <p:to>
                                        <p:strVal val="hidden"/>
                                      </p:to>
                                    </p:set>
                                  </p:childTnLst>
                                </p:cTn>
                              </p:par>
                              <p:par>
                                <p:cTn id="73" presetID="53" presetClass="exit" presetSubtype="32" fill="hold" grpId="2" nodeType="withEffect">
                                  <p:stCondLst>
                                    <p:cond delay="0"/>
                                  </p:stCondLst>
                                  <p:childTnLst>
                                    <p:anim calcmode="lin" valueType="num">
                                      <p:cBhvr>
                                        <p:cTn id="74" dur="3000"/>
                                        <p:tgtEl>
                                          <p:spTgt spid="7"/>
                                        </p:tgtEl>
                                        <p:attrNameLst>
                                          <p:attrName>ppt_w</p:attrName>
                                        </p:attrNameLst>
                                      </p:cBhvr>
                                      <p:tavLst>
                                        <p:tav tm="0">
                                          <p:val>
                                            <p:strVal val="ppt_w"/>
                                          </p:val>
                                        </p:tav>
                                        <p:tav tm="100000">
                                          <p:val>
                                            <p:fltVal val="0"/>
                                          </p:val>
                                        </p:tav>
                                      </p:tavLst>
                                    </p:anim>
                                    <p:anim calcmode="lin" valueType="num">
                                      <p:cBhvr>
                                        <p:cTn id="75" dur="3000"/>
                                        <p:tgtEl>
                                          <p:spTgt spid="7"/>
                                        </p:tgtEl>
                                        <p:attrNameLst>
                                          <p:attrName>ppt_h</p:attrName>
                                        </p:attrNameLst>
                                      </p:cBhvr>
                                      <p:tavLst>
                                        <p:tav tm="0">
                                          <p:val>
                                            <p:strVal val="ppt_h"/>
                                          </p:val>
                                        </p:tav>
                                        <p:tav tm="100000">
                                          <p:val>
                                            <p:fltVal val="0"/>
                                          </p:val>
                                        </p:tav>
                                      </p:tavLst>
                                    </p:anim>
                                    <p:animEffect transition="out" filter="fade">
                                      <p:cBhvr>
                                        <p:cTn id="76" dur="3000"/>
                                        <p:tgtEl>
                                          <p:spTgt spid="7"/>
                                        </p:tgtEl>
                                      </p:cBhvr>
                                    </p:animEffect>
                                    <p:set>
                                      <p:cBhvr>
                                        <p:cTn id="77" dur="1" fill="hold">
                                          <p:stCondLst>
                                            <p:cond delay="2999"/>
                                          </p:stCondLst>
                                        </p:cTn>
                                        <p:tgtEl>
                                          <p:spTgt spid="7"/>
                                        </p:tgtEl>
                                        <p:attrNameLst>
                                          <p:attrName>style.visibility</p:attrName>
                                        </p:attrNameLst>
                                      </p:cBhvr>
                                      <p:to>
                                        <p:strVal val="hidden"/>
                                      </p:to>
                                    </p:set>
                                  </p:childTnLst>
                                </p:cTn>
                              </p:par>
                              <p:par>
                                <p:cTn id="78" presetID="53" presetClass="exit" presetSubtype="32" fill="hold" nodeType="withEffect">
                                  <p:stCondLst>
                                    <p:cond delay="0"/>
                                  </p:stCondLst>
                                  <p:childTnLst>
                                    <p:anim calcmode="lin" valueType="num">
                                      <p:cBhvr>
                                        <p:cTn id="79" dur="3000"/>
                                        <p:tgtEl>
                                          <p:spTgt spid="8"/>
                                        </p:tgtEl>
                                        <p:attrNameLst>
                                          <p:attrName>ppt_w</p:attrName>
                                        </p:attrNameLst>
                                      </p:cBhvr>
                                      <p:tavLst>
                                        <p:tav tm="0">
                                          <p:val>
                                            <p:strVal val="ppt_w"/>
                                          </p:val>
                                        </p:tav>
                                        <p:tav tm="100000">
                                          <p:val>
                                            <p:fltVal val="0"/>
                                          </p:val>
                                        </p:tav>
                                      </p:tavLst>
                                    </p:anim>
                                    <p:anim calcmode="lin" valueType="num">
                                      <p:cBhvr>
                                        <p:cTn id="80" dur="3000"/>
                                        <p:tgtEl>
                                          <p:spTgt spid="8"/>
                                        </p:tgtEl>
                                        <p:attrNameLst>
                                          <p:attrName>ppt_h</p:attrName>
                                        </p:attrNameLst>
                                      </p:cBhvr>
                                      <p:tavLst>
                                        <p:tav tm="0">
                                          <p:val>
                                            <p:strVal val="ppt_h"/>
                                          </p:val>
                                        </p:tav>
                                        <p:tav tm="100000">
                                          <p:val>
                                            <p:fltVal val="0"/>
                                          </p:val>
                                        </p:tav>
                                      </p:tavLst>
                                    </p:anim>
                                    <p:animEffect transition="out" filter="fade">
                                      <p:cBhvr>
                                        <p:cTn id="81" dur="3000"/>
                                        <p:tgtEl>
                                          <p:spTgt spid="8"/>
                                        </p:tgtEl>
                                      </p:cBhvr>
                                    </p:animEffect>
                                    <p:set>
                                      <p:cBhvr>
                                        <p:cTn id="82" dur="1" fill="hold">
                                          <p:stCondLst>
                                            <p:cond delay="2999"/>
                                          </p:stCondLst>
                                        </p:cTn>
                                        <p:tgtEl>
                                          <p:spTgt spid="8"/>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47" presetClass="entr" presetSubtype="0" fill="hold" grpId="0" nodeType="click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1000"/>
                                        <p:tgtEl>
                                          <p:spTgt spid="11"/>
                                        </p:tgtEl>
                                      </p:cBhvr>
                                    </p:animEffect>
                                    <p:anim calcmode="lin" valueType="num">
                                      <p:cBhvr>
                                        <p:cTn id="88" dur="1000" fill="hold"/>
                                        <p:tgtEl>
                                          <p:spTgt spid="11"/>
                                        </p:tgtEl>
                                        <p:attrNameLst>
                                          <p:attrName>ppt_x</p:attrName>
                                        </p:attrNameLst>
                                      </p:cBhvr>
                                      <p:tavLst>
                                        <p:tav tm="0">
                                          <p:val>
                                            <p:strVal val="#ppt_x"/>
                                          </p:val>
                                        </p:tav>
                                        <p:tav tm="100000">
                                          <p:val>
                                            <p:strVal val="#ppt_x"/>
                                          </p:val>
                                        </p:tav>
                                      </p:tavLst>
                                    </p:anim>
                                    <p:anim calcmode="lin" valueType="num">
                                      <p:cBhvr>
                                        <p:cTn id="89" dur="1000" fill="hold"/>
                                        <p:tgtEl>
                                          <p:spTgt spid="11"/>
                                        </p:tgtEl>
                                        <p:attrNameLst>
                                          <p:attrName>ppt_y</p:attrName>
                                        </p:attrNameLst>
                                      </p:cBhvr>
                                      <p:tavLst>
                                        <p:tav tm="0">
                                          <p:val>
                                            <p:strVal val="#ppt_y-.1"/>
                                          </p:val>
                                        </p:tav>
                                        <p:tav tm="100000">
                                          <p:val>
                                            <p:strVal val="#ppt_y"/>
                                          </p:val>
                                        </p:tav>
                                      </p:tavLst>
                                    </p:anim>
                                  </p:childTnLst>
                                </p:cTn>
                              </p:par>
                            </p:childTnLst>
                          </p:cTn>
                        </p:par>
                        <p:par>
                          <p:cTn id="90" fill="hold">
                            <p:stCondLst>
                              <p:cond delay="1000"/>
                            </p:stCondLst>
                            <p:childTnLst>
                              <p:par>
                                <p:cTn id="91" presetID="22" presetClass="entr" presetSubtype="2" fill="hold" nodeType="after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wipe(right)">
                                      <p:cBhvr>
                                        <p:cTn id="93" dur="500"/>
                                        <p:tgtEl>
                                          <p:spTgt spid="12"/>
                                        </p:tgtEl>
                                      </p:cBhvr>
                                    </p:animEffect>
                                  </p:childTnLst>
                                </p:cTn>
                              </p:par>
                            </p:childTnLst>
                          </p:cTn>
                        </p:par>
                      </p:childTnLst>
                    </p:cTn>
                  </p:par>
                  <p:par>
                    <p:cTn id="94" fill="hold">
                      <p:stCondLst>
                        <p:cond delay="indefinite"/>
                      </p:stCondLst>
                      <p:childTnLst>
                        <p:par>
                          <p:cTn id="95" fill="hold">
                            <p:stCondLst>
                              <p:cond delay="0"/>
                            </p:stCondLst>
                            <p:childTnLst>
                              <p:par>
                                <p:cTn id="96" presetID="6" presetClass="emph" presetSubtype="0" fill="hold" grpId="1" nodeType="clickEffect">
                                  <p:stCondLst>
                                    <p:cond delay="0"/>
                                  </p:stCondLst>
                                  <p:childTnLst>
                                    <p:animScale>
                                      <p:cBhvr>
                                        <p:cTn id="97" dur="2000" fill="hold"/>
                                        <p:tgtEl>
                                          <p:spTgt spid="2"/>
                                        </p:tgtEl>
                                      </p:cBhvr>
                                      <p:by x="150000" y="150000"/>
                                    </p:animScale>
                                  </p:childTnLst>
                                </p:cTn>
                              </p:par>
                              <p:par>
                                <p:cTn id="98" presetID="64" presetClass="path" presetSubtype="0" accel="50000" decel="50000" fill="hold" grpId="2" nodeType="withEffect">
                                  <p:stCondLst>
                                    <p:cond delay="0"/>
                                  </p:stCondLst>
                                  <p:childTnLst>
                                    <p:animMotion origin="layout" path="M 0 -3.45679E-6 L 0 -0.11975 " pathEditMode="relative" rAng="0" ptsTypes="AA">
                                      <p:cBhvr>
                                        <p:cTn id="99" dur="2000" fill="hold"/>
                                        <p:tgtEl>
                                          <p:spTgt spid="2"/>
                                        </p:tgtEl>
                                        <p:attrNameLst>
                                          <p:attrName>ppt_x</p:attrName>
                                          <p:attrName>ppt_y</p:attrName>
                                        </p:attrNameLst>
                                      </p:cBhvr>
                                      <p:rCtr x="0" y="-59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3" grpId="0" animBg="1"/>
      <p:bldP spid="4" grpId="0" animBg="1"/>
      <p:bldP spid="5" grpId="0" animBg="1"/>
      <p:bldP spid="5" grpId="1" animBg="1"/>
      <p:bldP spid="5" grpId="2" animBg="1"/>
      <p:bldP spid="6" grpId="0" animBg="1"/>
      <p:bldP spid="6" grpId="1" animBg="1"/>
      <p:bldP spid="6" grpId="2" animBg="1"/>
      <p:bldP spid="7" grpId="0" animBg="1"/>
      <p:bldP spid="7" grpId="1" animBg="1"/>
      <p:bldP spid="7" grpId="2" animBg="1"/>
      <p:bldP spid="11" grpId="0" animBg="1"/>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100486" y="2192577"/>
            <a:ext cx="4087029" cy="5901847"/>
          </a:xfrm>
          <a:custGeom>
            <a:avLst/>
            <a:gdLst/>
            <a:ahLst/>
            <a:cxnLst/>
            <a:rect l="l" t="t" r="r" b="b"/>
            <a:pathLst>
              <a:path w="4087029" h="5901847">
                <a:moveTo>
                  <a:pt x="0" y="0"/>
                </a:moveTo>
                <a:lnTo>
                  <a:pt x="4087028" y="0"/>
                </a:lnTo>
                <a:lnTo>
                  <a:pt x="4087028" y="5901846"/>
                </a:lnTo>
                <a:lnTo>
                  <a:pt x="0" y="59018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6" name="Freeform 2">
            <a:extLst>
              <a:ext uri="{FF2B5EF4-FFF2-40B4-BE49-F238E27FC236}">
                <a16:creationId xmlns:a16="http://schemas.microsoft.com/office/drawing/2014/main" id="{66E14F03-E3E4-2B3E-1693-40F883260572}"/>
              </a:ext>
            </a:extLst>
          </p:cNvPr>
          <p:cNvSpPr/>
          <p:nvPr/>
        </p:nvSpPr>
        <p:spPr>
          <a:xfrm>
            <a:off x="7100485" y="2192576"/>
            <a:ext cx="4087029" cy="5901847"/>
          </a:xfrm>
          <a:custGeom>
            <a:avLst/>
            <a:gdLst/>
            <a:ahLst/>
            <a:cxnLst/>
            <a:rect l="l" t="t" r="r" b="b"/>
            <a:pathLst>
              <a:path w="4087029" h="5901847">
                <a:moveTo>
                  <a:pt x="0" y="0"/>
                </a:moveTo>
                <a:lnTo>
                  <a:pt x="4087028" y="0"/>
                </a:lnTo>
                <a:lnTo>
                  <a:pt x="4087028" y="5901846"/>
                </a:lnTo>
                <a:lnTo>
                  <a:pt x="0" y="59018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3" name="Freeform 3"/>
          <p:cNvSpPr/>
          <p:nvPr/>
        </p:nvSpPr>
        <p:spPr>
          <a:xfrm>
            <a:off x="0" y="7138178"/>
            <a:ext cx="16230600" cy="4240244"/>
          </a:xfrm>
          <a:custGeom>
            <a:avLst/>
            <a:gdLst/>
            <a:ahLst/>
            <a:cxnLst/>
            <a:rect l="l" t="t" r="r" b="b"/>
            <a:pathLst>
              <a:path w="16230600" h="4240244">
                <a:moveTo>
                  <a:pt x="0" y="0"/>
                </a:moveTo>
                <a:lnTo>
                  <a:pt x="16230600" y="0"/>
                </a:lnTo>
                <a:lnTo>
                  <a:pt x="16230600" y="4240244"/>
                </a:lnTo>
                <a:lnTo>
                  <a:pt x="0" y="4240244"/>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vi-VN"/>
          </a:p>
        </p:txBody>
      </p:sp>
      <p:sp>
        <p:nvSpPr>
          <p:cNvPr id="4" name="Freeform 4"/>
          <p:cNvSpPr/>
          <p:nvPr/>
        </p:nvSpPr>
        <p:spPr>
          <a:xfrm>
            <a:off x="15921683" y="7138178"/>
            <a:ext cx="16230600" cy="4240244"/>
          </a:xfrm>
          <a:custGeom>
            <a:avLst/>
            <a:gdLst/>
            <a:ahLst/>
            <a:cxnLst/>
            <a:rect l="l" t="t" r="r" b="b"/>
            <a:pathLst>
              <a:path w="16230600" h="4240244">
                <a:moveTo>
                  <a:pt x="0" y="0"/>
                </a:moveTo>
                <a:lnTo>
                  <a:pt x="16230600" y="0"/>
                </a:lnTo>
                <a:lnTo>
                  <a:pt x="16230600" y="4240244"/>
                </a:lnTo>
                <a:lnTo>
                  <a:pt x="0" y="4240244"/>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vi-VN"/>
          </a:p>
        </p:txBody>
      </p:sp>
      <p:sp>
        <p:nvSpPr>
          <p:cNvPr id="6" name="Freeform 6"/>
          <p:cNvSpPr/>
          <p:nvPr/>
        </p:nvSpPr>
        <p:spPr>
          <a:xfrm>
            <a:off x="3209060" y="2580347"/>
            <a:ext cx="1561193" cy="2563153"/>
          </a:xfrm>
          <a:custGeom>
            <a:avLst/>
            <a:gdLst/>
            <a:ahLst/>
            <a:cxnLst/>
            <a:rect l="l" t="t" r="r" b="b"/>
            <a:pathLst>
              <a:path w="1561193" h="2563153">
                <a:moveTo>
                  <a:pt x="0" y="0"/>
                </a:moveTo>
                <a:lnTo>
                  <a:pt x="1561193" y="0"/>
                </a:lnTo>
                <a:lnTo>
                  <a:pt x="1561193" y="2563153"/>
                </a:lnTo>
                <a:lnTo>
                  <a:pt x="0" y="25631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a:off x="6709578" y="8535465"/>
            <a:ext cx="1405722" cy="1279207"/>
          </a:xfrm>
          <a:custGeom>
            <a:avLst/>
            <a:gdLst/>
            <a:ahLst/>
            <a:cxnLst/>
            <a:rect l="l" t="t" r="r" b="b"/>
            <a:pathLst>
              <a:path w="1405722" h="1279207">
                <a:moveTo>
                  <a:pt x="0" y="0"/>
                </a:moveTo>
                <a:lnTo>
                  <a:pt x="1405722" y="0"/>
                </a:lnTo>
                <a:lnTo>
                  <a:pt x="1405722" y="1279207"/>
                </a:lnTo>
                <a:lnTo>
                  <a:pt x="0" y="1279207"/>
                </a:lnTo>
                <a:lnTo>
                  <a:pt x="0" y="0"/>
                </a:lnTo>
                <a:close/>
              </a:path>
            </a:pathLst>
          </a:custGeom>
          <a: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a:blipFill>
        </p:spPr>
        <p:txBody>
          <a:bodyPr/>
          <a:lstStyle/>
          <a:p>
            <a:endParaRPr lang="vi-VN"/>
          </a:p>
        </p:txBody>
      </p:sp>
      <p:sp>
        <p:nvSpPr>
          <p:cNvPr id="8" name="Freeform 8"/>
          <p:cNvSpPr/>
          <p:nvPr/>
        </p:nvSpPr>
        <p:spPr>
          <a:xfrm>
            <a:off x="8349676" y="8535465"/>
            <a:ext cx="1405722" cy="1279207"/>
          </a:xfrm>
          <a:custGeom>
            <a:avLst/>
            <a:gdLst/>
            <a:ahLst/>
            <a:cxnLst/>
            <a:rect l="l" t="t" r="r" b="b"/>
            <a:pathLst>
              <a:path w="1405722" h="1279207">
                <a:moveTo>
                  <a:pt x="0" y="0"/>
                </a:moveTo>
                <a:lnTo>
                  <a:pt x="1405722" y="0"/>
                </a:lnTo>
                <a:lnTo>
                  <a:pt x="1405722" y="1279207"/>
                </a:lnTo>
                <a:lnTo>
                  <a:pt x="0" y="1279207"/>
                </a:lnTo>
                <a:lnTo>
                  <a:pt x="0" y="0"/>
                </a:lnTo>
                <a:close/>
              </a:path>
            </a:pathLst>
          </a:custGeom>
          <a: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a:blipFill>
        </p:spPr>
        <p:txBody>
          <a:bodyPr/>
          <a:lstStyle/>
          <a:p>
            <a:endParaRPr lang="vi-VN"/>
          </a:p>
        </p:txBody>
      </p:sp>
      <p:grpSp>
        <p:nvGrpSpPr>
          <p:cNvPr id="9" name="Group 9"/>
          <p:cNvGrpSpPr/>
          <p:nvPr/>
        </p:nvGrpSpPr>
        <p:grpSpPr>
          <a:xfrm>
            <a:off x="9993523" y="8397415"/>
            <a:ext cx="1704447" cy="1552942"/>
            <a:chOff x="0" y="0"/>
            <a:chExt cx="2272596" cy="2070590"/>
          </a:xfrm>
        </p:grpSpPr>
        <p:sp>
          <p:nvSpPr>
            <p:cNvPr id="10" name="Freeform 10"/>
            <p:cNvSpPr/>
            <p:nvPr/>
          </p:nvSpPr>
          <p:spPr>
            <a:xfrm>
              <a:off x="0" y="0"/>
              <a:ext cx="2272596" cy="2070590"/>
            </a:xfrm>
            <a:custGeom>
              <a:avLst/>
              <a:gdLst/>
              <a:ahLst/>
              <a:cxnLst/>
              <a:rect l="l" t="t" r="r" b="b"/>
              <a:pathLst>
                <a:path w="2272596" h="2070590">
                  <a:moveTo>
                    <a:pt x="0" y="0"/>
                  </a:moveTo>
                  <a:lnTo>
                    <a:pt x="2272596" y="0"/>
                  </a:lnTo>
                  <a:lnTo>
                    <a:pt x="2272596" y="2070590"/>
                  </a:lnTo>
                  <a:lnTo>
                    <a:pt x="0" y="2070590"/>
                  </a:lnTo>
                  <a:lnTo>
                    <a:pt x="0" y="0"/>
                  </a:lnTo>
                  <a:close/>
                </a:path>
              </a:pathLst>
            </a:custGeom>
            <a:blipFill>
              <a:blip r:embed="rId14" cstate="email">
                <a:extLst>
                  <a:ext uri="{28A0092B-C50C-407E-A947-70E740481C1C}">
                    <a14:useLocalDpi xmlns:a14="http://schemas.microsoft.com/office/drawing/2010/main"/>
                  </a:ext>
                </a:extLst>
              </a:blip>
              <a:stretch>
                <a:fillRect/>
              </a:stretch>
            </a:blipFill>
          </p:spPr>
          <p:txBody>
            <a:bodyPr/>
            <a:lstStyle/>
            <a:p>
              <a:endParaRPr lang="vi-VN"/>
            </a:p>
          </p:txBody>
        </p:sp>
        <p:sp>
          <p:nvSpPr>
            <p:cNvPr id="11" name="TextBox 11"/>
            <p:cNvSpPr txBox="1"/>
            <p:nvPr/>
          </p:nvSpPr>
          <p:spPr>
            <a:xfrm>
              <a:off x="0" y="617255"/>
              <a:ext cx="2272596" cy="1272422"/>
            </a:xfrm>
            <a:prstGeom prst="rect">
              <a:avLst/>
            </a:prstGeom>
          </p:spPr>
          <p:txBody>
            <a:bodyPr lIns="0" tIns="0" rIns="0" bIns="0" rtlCol="0" anchor="t">
              <a:spAutoFit/>
            </a:bodyPr>
            <a:lstStyle/>
            <a:p>
              <a:pPr algn="ctr">
                <a:lnSpc>
                  <a:spcPts val="6551"/>
                </a:lnSpc>
                <a:spcBef>
                  <a:spcPct val="0"/>
                </a:spcBef>
              </a:pPr>
              <a:r>
                <a:rPr lang="en-US" sz="5955">
                  <a:solidFill>
                    <a:srgbClr val="FFFFFF"/>
                  </a:solidFill>
                  <a:latin typeface="มอนตี้"/>
                  <a:ea typeface="มอนตี้"/>
                  <a:cs typeface="มอนตี้"/>
                  <a:sym typeface="มอนตี้"/>
                </a:rPr>
                <a:t>K</a:t>
              </a:r>
            </a:p>
          </p:txBody>
        </p:sp>
      </p:grpSp>
      <p:sp>
        <p:nvSpPr>
          <p:cNvPr id="12" name="TextBox 12"/>
          <p:cNvSpPr txBox="1"/>
          <p:nvPr/>
        </p:nvSpPr>
        <p:spPr>
          <a:xfrm>
            <a:off x="3989657" y="292100"/>
            <a:ext cx="10308687" cy="1463675"/>
          </a:xfrm>
          <a:prstGeom prst="rect">
            <a:avLst/>
          </a:prstGeom>
        </p:spPr>
        <p:txBody>
          <a:bodyPr lIns="0" tIns="0" rIns="0" bIns="0" rtlCol="0" anchor="t">
            <a:spAutoFit/>
          </a:bodyPr>
          <a:lstStyle/>
          <a:p>
            <a:pPr algn="ctr">
              <a:lnSpc>
                <a:spcPts val="5500"/>
              </a:lnSpc>
            </a:pPr>
            <a:r>
              <a:rPr lang="en-US" sz="5000">
                <a:solidFill>
                  <a:srgbClr val="F43722"/>
                </a:solidFill>
                <a:latin typeface="iCiel Crocante"/>
                <a:ea typeface="iCiel Crocante"/>
                <a:cs typeface="iCiel Crocante"/>
                <a:sym typeface="iCiel Crocante"/>
              </a:rPr>
              <a:t>THUỘC TÍNH CƠ BẢN</a:t>
            </a:r>
            <a:r>
              <a:rPr lang="en-US" sz="5000">
                <a:solidFill>
                  <a:srgbClr val="F47769"/>
                </a:solidFill>
                <a:latin typeface="iCiel Crocante"/>
                <a:ea typeface="iCiel Crocante"/>
                <a:cs typeface="iCiel Crocante"/>
                <a:sym typeface="iCiel Crocante"/>
              </a:rPr>
              <a:t> VÀ </a:t>
            </a:r>
          </a:p>
          <a:p>
            <a:pPr algn="ctr">
              <a:lnSpc>
                <a:spcPts val="5500"/>
              </a:lnSpc>
            </a:pPr>
            <a:r>
              <a:rPr lang="en-US" sz="5000">
                <a:solidFill>
                  <a:srgbClr val="F47769"/>
                </a:solidFill>
                <a:latin typeface="iCiel Crocante"/>
                <a:ea typeface="iCiel Crocante"/>
                <a:cs typeface="iCiel Crocante"/>
                <a:sym typeface="iCiel Crocante"/>
              </a:rPr>
              <a:t>THUỘC TÍNH KHÔNG CƠ BẢN</a:t>
            </a:r>
          </a:p>
        </p:txBody>
      </p:sp>
      <p:sp>
        <p:nvSpPr>
          <p:cNvPr id="13" name="Freeform 13"/>
          <p:cNvSpPr/>
          <p:nvPr/>
        </p:nvSpPr>
        <p:spPr>
          <a:xfrm>
            <a:off x="7512525" y="8079741"/>
            <a:ext cx="3080023" cy="2188290"/>
          </a:xfrm>
          <a:custGeom>
            <a:avLst/>
            <a:gdLst/>
            <a:ahLst/>
            <a:cxnLst/>
            <a:rect l="l" t="t" r="r" b="b"/>
            <a:pathLst>
              <a:path w="3080023" h="2188290">
                <a:moveTo>
                  <a:pt x="0" y="0"/>
                </a:moveTo>
                <a:lnTo>
                  <a:pt x="3080024" y="0"/>
                </a:lnTo>
                <a:lnTo>
                  <a:pt x="3080024" y="2188290"/>
                </a:lnTo>
                <a:lnTo>
                  <a:pt x="0" y="2188290"/>
                </a:lnTo>
                <a:lnTo>
                  <a:pt x="0" y="0"/>
                </a:lnTo>
                <a:close/>
              </a:path>
            </a:pathLst>
          </a:custGeom>
          <a: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a:blipFill>
        </p:spPr>
        <p:txBody>
          <a:bodyPr/>
          <a:lstStyle/>
          <a:p>
            <a:endParaRPr lang="vi-VN"/>
          </a:p>
        </p:txBody>
      </p:sp>
      <p:sp>
        <p:nvSpPr>
          <p:cNvPr id="14" name="Freeform 14"/>
          <p:cNvSpPr/>
          <p:nvPr/>
        </p:nvSpPr>
        <p:spPr>
          <a:xfrm>
            <a:off x="2439574" y="2760623"/>
            <a:ext cx="3100166" cy="2202601"/>
          </a:xfrm>
          <a:custGeom>
            <a:avLst/>
            <a:gdLst/>
            <a:ahLst/>
            <a:cxnLst/>
            <a:rect l="l" t="t" r="r" b="b"/>
            <a:pathLst>
              <a:path w="3100166" h="2202601">
                <a:moveTo>
                  <a:pt x="0" y="0"/>
                </a:moveTo>
                <a:lnTo>
                  <a:pt x="3100166" y="0"/>
                </a:lnTo>
                <a:lnTo>
                  <a:pt x="3100166" y="2202601"/>
                </a:lnTo>
                <a:lnTo>
                  <a:pt x="0" y="2202601"/>
                </a:lnTo>
                <a:lnTo>
                  <a:pt x="0" y="0"/>
                </a:lnTo>
                <a:close/>
              </a:path>
            </a:pathLst>
          </a:custGeom>
          <a: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a:blipFill>
        </p:spPr>
        <p:txBody>
          <a:bodyPr/>
          <a:lstStyle/>
          <a:p>
            <a:endParaRPr lang="vi-VN"/>
          </a:p>
        </p:txBody>
      </p:sp>
      <p:sp>
        <p:nvSpPr>
          <p:cNvPr id="15" name="TextBox 15"/>
          <p:cNvSpPr txBox="1"/>
          <p:nvPr/>
        </p:nvSpPr>
        <p:spPr>
          <a:xfrm>
            <a:off x="11697970" y="4198905"/>
            <a:ext cx="6206133" cy="2803588"/>
          </a:xfrm>
          <a:prstGeom prst="rect">
            <a:avLst/>
          </a:prstGeom>
        </p:spPr>
        <p:txBody>
          <a:bodyPr lIns="0" tIns="0" rIns="0" bIns="0" rtlCol="0" anchor="t">
            <a:spAutoFit/>
          </a:bodyPr>
          <a:lstStyle/>
          <a:p>
            <a:pPr marL="0" lvl="0" indent="0" algn="ctr">
              <a:lnSpc>
                <a:spcPts val="4480"/>
              </a:lnSpc>
              <a:spcBef>
                <a:spcPct val="0"/>
              </a:spcBef>
            </a:pPr>
            <a:r>
              <a:rPr lang="en-US" sz="2400" u="none" strike="noStrike" dirty="0" err="1">
                <a:solidFill>
                  <a:srgbClr val="000000"/>
                </a:solidFill>
                <a:latin typeface="iCiel Cadena"/>
                <a:ea typeface="iCiel Cadena"/>
                <a:cs typeface="iCiel Cadena"/>
                <a:sym typeface="iCiel Cadena"/>
              </a:rPr>
              <a:t>Những</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thuộc</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tính</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cơ</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bản</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được</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tổng</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hợp</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lại</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tạo</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thành</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chất</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của</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sự</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vật</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quy</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định</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sự</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tồn</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tại</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vận</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động</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và</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phát</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triển</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của</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sự</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vật</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chỉ</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khi</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nào</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chúng</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thay</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đổi</a:t>
            </a:r>
            <a:r>
              <a:rPr lang="en-US" sz="2400" u="none" strike="noStrike" dirty="0">
                <a:solidFill>
                  <a:srgbClr val="000000"/>
                </a:solidFill>
                <a:latin typeface="iCiel Cadena"/>
                <a:ea typeface="iCiel Cadena"/>
                <a:cs typeface="iCiel Cadena"/>
                <a:sym typeface="iCiel Cadena"/>
              </a:rPr>
              <a:t> hay </a:t>
            </a:r>
            <a:r>
              <a:rPr lang="en-US" sz="2400" u="none" strike="noStrike" dirty="0" err="1">
                <a:solidFill>
                  <a:srgbClr val="000000"/>
                </a:solidFill>
                <a:latin typeface="iCiel Cadena"/>
                <a:ea typeface="iCiel Cadena"/>
                <a:cs typeface="iCiel Cadena"/>
                <a:sym typeface="iCiel Cadena"/>
              </a:rPr>
              <a:t>mất</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đi</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thì</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sự</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vật</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mới</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thay</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đổi</a:t>
            </a:r>
            <a:r>
              <a:rPr lang="en-US" sz="2400" u="none" strike="noStrike" dirty="0">
                <a:solidFill>
                  <a:srgbClr val="000000"/>
                </a:solidFill>
                <a:latin typeface="iCiel Cadena"/>
                <a:ea typeface="iCiel Cadena"/>
                <a:cs typeface="iCiel Cadena"/>
                <a:sym typeface="iCiel Cadena"/>
              </a:rPr>
              <a:t> hay </a:t>
            </a:r>
            <a:r>
              <a:rPr lang="en-US" sz="2400" u="none" strike="noStrike" dirty="0" err="1">
                <a:solidFill>
                  <a:srgbClr val="000000"/>
                </a:solidFill>
                <a:latin typeface="iCiel Cadena"/>
                <a:ea typeface="iCiel Cadena"/>
                <a:cs typeface="iCiel Cadena"/>
                <a:sym typeface="iCiel Cadena"/>
              </a:rPr>
              <a:t>mất</a:t>
            </a:r>
            <a:r>
              <a:rPr lang="en-US" sz="2400" u="none" strike="noStrike" dirty="0">
                <a:solidFill>
                  <a:srgbClr val="000000"/>
                </a:solidFill>
                <a:latin typeface="iCiel Cadena"/>
                <a:ea typeface="iCiel Cadena"/>
                <a:cs typeface="iCiel Cadena"/>
                <a:sym typeface="iCiel Cadena"/>
              </a:rPr>
              <a:t> </a:t>
            </a:r>
            <a:r>
              <a:rPr lang="en-US" sz="2400" u="none" strike="noStrike" dirty="0" err="1">
                <a:solidFill>
                  <a:srgbClr val="000000"/>
                </a:solidFill>
                <a:latin typeface="iCiel Cadena"/>
                <a:ea typeface="iCiel Cadena"/>
                <a:cs typeface="iCiel Cadena"/>
                <a:sym typeface="iCiel Cadena"/>
              </a:rPr>
              <a:t>đi</a:t>
            </a:r>
            <a:endParaRPr lang="en-US" sz="2400" u="none" strike="noStrike" dirty="0">
              <a:solidFill>
                <a:srgbClr val="000000"/>
              </a:solidFill>
              <a:latin typeface="iCiel Cadena"/>
              <a:ea typeface="iCiel Cadena"/>
              <a:cs typeface="iCiel Cadena"/>
              <a:sym typeface="iCiel Cadena"/>
            </a:endParaRPr>
          </a:p>
        </p:txBody>
      </p:sp>
      <p:sp>
        <p:nvSpPr>
          <p:cNvPr id="17" name="Freeform 11">
            <a:extLst>
              <a:ext uri="{FF2B5EF4-FFF2-40B4-BE49-F238E27FC236}">
                <a16:creationId xmlns:a16="http://schemas.microsoft.com/office/drawing/2014/main" id="{850B77FF-2DC2-CC68-BC84-1DF2BE765CE5}"/>
              </a:ext>
            </a:extLst>
          </p:cNvPr>
          <p:cNvSpPr/>
          <p:nvPr/>
        </p:nvSpPr>
        <p:spPr>
          <a:xfrm>
            <a:off x="13990474" y="-2704076"/>
            <a:ext cx="7034808" cy="7034808"/>
          </a:xfrm>
          <a:custGeom>
            <a:avLst/>
            <a:gdLst/>
            <a:ahLst/>
            <a:cxnLst/>
            <a:rect l="l" t="t" r="r" b="b"/>
            <a:pathLst>
              <a:path w="7034808" h="7034808">
                <a:moveTo>
                  <a:pt x="0" y="0"/>
                </a:moveTo>
                <a:lnTo>
                  <a:pt x="7034808" y="0"/>
                </a:lnTo>
                <a:lnTo>
                  <a:pt x="7034808" y="7034808"/>
                </a:lnTo>
                <a:lnTo>
                  <a:pt x="0" y="703480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vi-V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6" grpId="0" animBg="1"/>
      <p:bldP spid="7" grpId="0" animBg="1"/>
      <p:bldP spid="8" grpId="0" animBg="1"/>
      <p:bldP spid="13" grpId="0" animBg="1"/>
      <p:bldP spid="14" grpId="0" animBg="1"/>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100486" y="2192577"/>
            <a:ext cx="4087029" cy="5901847"/>
          </a:xfrm>
          <a:custGeom>
            <a:avLst/>
            <a:gdLst/>
            <a:ahLst/>
            <a:cxnLst/>
            <a:rect l="l" t="t" r="r" b="b"/>
            <a:pathLst>
              <a:path w="4087029" h="5901847">
                <a:moveTo>
                  <a:pt x="0" y="0"/>
                </a:moveTo>
                <a:lnTo>
                  <a:pt x="4087028" y="0"/>
                </a:lnTo>
                <a:lnTo>
                  <a:pt x="4087028" y="5901846"/>
                </a:lnTo>
                <a:lnTo>
                  <a:pt x="0" y="59018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0" y="7138178"/>
            <a:ext cx="16230600" cy="4240244"/>
          </a:xfrm>
          <a:custGeom>
            <a:avLst/>
            <a:gdLst/>
            <a:ahLst/>
            <a:cxnLst/>
            <a:rect l="l" t="t" r="r" b="b"/>
            <a:pathLst>
              <a:path w="16230600" h="4240244">
                <a:moveTo>
                  <a:pt x="0" y="0"/>
                </a:moveTo>
                <a:lnTo>
                  <a:pt x="16230600" y="0"/>
                </a:lnTo>
                <a:lnTo>
                  <a:pt x="16230600" y="4240244"/>
                </a:lnTo>
                <a:lnTo>
                  <a:pt x="0" y="4240244"/>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vi-VN"/>
          </a:p>
        </p:txBody>
      </p:sp>
      <p:sp>
        <p:nvSpPr>
          <p:cNvPr id="4" name="Freeform 4"/>
          <p:cNvSpPr/>
          <p:nvPr/>
        </p:nvSpPr>
        <p:spPr>
          <a:xfrm>
            <a:off x="15921683" y="7138178"/>
            <a:ext cx="16230600" cy="4240244"/>
          </a:xfrm>
          <a:custGeom>
            <a:avLst/>
            <a:gdLst/>
            <a:ahLst/>
            <a:cxnLst/>
            <a:rect l="l" t="t" r="r" b="b"/>
            <a:pathLst>
              <a:path w="16230600" h="4240244">
                <a:moveTo>
                  <a:pt x="0" y="0"/>
                </a:moveTo>
                <a:lnTo>
                  <a:pt x="16230600" y="0"/>
                </a:lnTo>
                <a:lnTo>
                  <a:pt x="16230600" y="4240244"/>
                </a:lnTo>
                <a:lnTo>
                  <a:pt x="0" y="4240244"/>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vi-VN"/>
          </a:p>
        </p:txBody>
      </p:sp>
      <p:sp>
        <p:nvSpPr>
          <p:cNvPr id="5" name="Freeform 5"/>
          <p:cNvSpPr/>
          <p:nvPr/>
        </p:nvSpPr>
        <p:spPr>
          <a:xfrm>
            <a:off x="13026077" y="2684264"/>
            <a:ext cx="1732911" cy="1291019"/>
          </a:xfrm>
          <a:custGeom>
            <a:avLst/>
            <a:gdLst/>
            <a:ahLst/>
            <a:cxnLst/>
            <a:rect l="l" t="t" r="r" b="b"/>
            <a:pathLst>
              <a:path w="1732911" h="1291019">
                <a:moveTo>
                  <a:pt x="0" y="0"/>
                </a:moveTo>
                <a:lnTo>
                  <a:pt x="1732910" y="0"/>
                </a:lnTo>
                <a:lnTo>
                  <a:pt x="1732910" y="1291019"/>
                </a:lnTo>
                <a:lnTo>
                  <a:pt x="0" y="1291019"/>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6" name="Freeform 6"/>
          <p:cNvSpPr/>
          <p:nvPr/>
        </p:nvSpPr>
        <p:spPr>
          <a:xfrm flipH="1">
            <a:off x="3989657" y="2515165"/>
            <a:ext cx="1289117" cy="1629216"/>
          </a:xfrm>
          <a:custGeom>
            <a:avLst/>
            <a:gdLst/>
            <a:ahLst/>
            <a:cxnLst/>
            <a:rect l="l" t="t" r="r" b="b"/>
            <a:pathLst>
              <a:path w="1289117" h="1629216">
                <a:moveTo>
                  <a:pt x="1289117" y="0"/>
                </a:moveTo>
                <a:lnTo>
                  <a:pt x="0" y="0"/>
                </a:lnTo>
                <a:lnTo>
                  <a:pt x="0" y="1629216"/>
                </a:lnTo>
                <a:lnTo>
                  <a:pt x="1289117" y="1629216"/>
                </a:lnTo>
                <a:lnTo>
                  <a:pt x="1289117" y="0"/>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vi-VN"/>
          </a:p>
        </p:txBody>
      </p:sp>
      <p:sp>
        <p:nvSpPr>
          <p:cNvPr id="7" name="Freeform 7"/>
          <p:cNvSpPr/>
          <p:nvPr/>
        </p:nvSpPr>
        <p:spPr>
          <a:xfrm>
            <a:off x="12644564" y="5143500"/>
            <a:ext cx="1653779" cy="1611683"/>
          </a:xfrm>
          <a:custGeom>
            <a:avLst/>
            <a:gdLst/>
            <a:ahLst/>
            <a:cxnLst/>
            <a:rect l="l" t="t" r="r" b="b"/>
            <a:pathLst>
              <a:path w="1653779" h="1611683">
                <a:moveTo>
                  <a:pt x="0" y="0"/>
                </a:moveTo>
                <a:lnTo>
                  <a:pt x="1653779" y="0"/>
                </a:lnTo>
                <a:lnTo>
                  <a:pt x="1653779" y="1611683"/>
                </a:lnTo>
                <a:lnTo>
                  <a:pt x="0" y="1611683"/>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8" name="Freeform 8"/>
          <p:cNvSpPr/>
          <p:nvPr/>
        </p:nvSpPr>
        <p:spPr>
          <a:xfrm>
            <a:off x="3569584" y="4906381"/>
            <a:ext cx="2129263" cy="2057400"/>
          </a:xfrm>
          <a:custGeom>
            <a:avLst/>
            <a:gdLst/>
            <a:ahLst/>
            <a:cxnLst/>
            <a:rect l="l" t="t" r="r" b="b"/>
            <a:pathLst>
              <a:path w="2129263" h="2057400">
                <a:moveTo>
                  <a:pt x="0" y="0"/>
                </a:moveTo>
                <a:lnTo>
                  <a:pt x="2129262" y="0"/>
                </a:lnTo>
                <a:lnTo>
                  <a:pt x="2129262" y="2057400"/>
                </a:lnTo>
                <a:lnTo>
                  <a:pt x="0" y="2057400"/>
                </a:lnTo>
                <a:lnTo>
                  <a:pt x="0" y="0"/>
                </a:lnTo>
                <a:close/>
              </a:path>
            </a:pathLst>
          </a:custGeom>
          <a: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p:spPr>
        <p:txBody>
          <a:bodyPr/>
          <a:lstStyle/>
          <a:p>
            <a:endParaRPr lang="vi-VN"/>
          </a:p>
        </p:txBody>
      </p:sp>
      <p:sp>
        <p:nvSpPr>
          <p:cNvPr id="9" name="Freeform 9"/>
          <p:cNvSpPr/>
          <p:nvPr/>
        </p:nvSpPr>
        <p:spPr>
          <a:xfrm>
            <a:off x="15571252" y="3374199"/>
            <a:ext cx="1688048" cy="2560883"/>
          </a:xfrm>
          <a:custGeom>
            <a:avLst/>
            <a:gdLst/>
            <a:ahLst/>
            <a:cxnLst/>
            <a:rect l="l" t="t" r="r" b="b"/>
            <a:pathLst>
              <a:path w="1688048" h="2560883">
                <a:moveTo>
                  <a:pt x="0" y="0"/>
                </a:moveTo>
                <a:lnTo>
                  <a:pt x="1688048" y="0"/>
                </a:lnTo>
                <a:lnTo>
                  <a:pt x="1688048" y="2560882"/>
                </a:lnTo>
                <a:lnTo>
                  <a:pt x="0" y="2560882"/>
                </a:lnTo>
                <a:lnTo>
                  <a:pt x="0" y="0"/>
                </a:lnTo>
                <a:close/>
              </a:path>
            </a:pathLst>
          </a:custGeom>
          <a: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a:blipFill>
        </p:spPr>
        <p:txBody>
          <a:bodyPr/>
          <a:lstStyle/>
          <a:p>
            <a:endParaRPr lang="vi-VN"/>
          </a:p>
        </p:txBody>
      </p:sp>
      <p:sp>
        <p:nvSpPr>
          <p:cNvPr id="10" name="Freeform 10"/>
          <p:cNvSpPr/>
          <p:nvPr/>
        </p:nvSpPr>
        <p:spPr>
          <a:xfrm>
            <a:off x="722111" y="3329773"/>
            <a:ext cx="2528295" cy="2057400"/>
          </a:xfrm>
          <a:custGeom>
            <a:avLst/>
            <a:gdLst/>
            <a:ahLst/>
            <a:cxnLst/>
            <a:rect l="l" t="t" r="r" b="b"/>
            <a:pathLst>
              <a:path w="2528295" h="2057400">
                <a:moveTo>
                  <a:pt x="0" y="0"/>
                </a:moveTo>
                <a:lnTo>
                  <a:pt x="2528295" y="0"/>
                </a:lnTo>
                <a:lnTo>
                  <a:pt x="2528295" y="2057400"/>
                </a:lnTo>
                <a:lnTo>
                  <a:pt x="0" y="2057400"/>
                </a:lnTo>
                <a:lnTo>
                  <a:pt x="0" y="0"/>
                </a:lnTo>
                <a:close/>
              </a:path>
            </a:pathLst>
          </a:custGeom>
          <a: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a:blipFill>
        </p:spPr>
        <p:txBody>
          <a:bodyPr/>
          <a:lstStyle/>
          <a:p>
            <a:endParaRPr lang="vi-VN"/>
          </a:p>
        </p:txBody>
      </p:sp>
      <p:sp>
        <p:nvSpPr>
          <p:cNvPr id="11" name="TextBox 11"/>
          <p:cNvSpPr txBox="1"/>
          <p:nvPr/>
        </p:nvSpPr>
        <p:spPr>
          <a:xfrm>
            <a:off x="3989657" y="292100"/>
            <a:ext cx="10308687" cy="1463675"/>
          </a:xfrm>
          <a:prstGeom prst="rect">
            <a:avLst/>
          </a:prstGeom>
        </p:spPr>
        <p:txBody>
          <a:bodyPr lIns="0" tIns="0" rIns="0" bIns="0" rtlCol="0" anchor="t">
            <a:spAutoFit/>
          </a:bodyPr>
          <a:lstStyle/>
          <a:p>
            <a:pPr algn="ctr">
              <a:lnSpc>
                <a:spcPts val="5500"/>
              </a:lnSpc>
            </a:pPr>
            <a:r>
              <a:rPr lang="en-US" sz="5000">
                <a:solidFill>
                  <a:srgbClr val="F47769"/>
                </a:solidFill>
                <a:latin typeface="iCiel Crocante"/>
                <a:ea typeface="iCiel Crocante"/>
                <a:cs typeface="iCiel Crocante"/>
                <a:sym typeface="iCiel Crocante"/>
              </a:rPr>
              <a:t>THUỘC TÍNH CƠ BẢN VÀ </a:t>
            </a:r>
          </a:p>
          <a:p>
            <a:pPr algn="ctr">
              <a:lnSpc>
                <a:spcPts val="5500"/>
              </a:lnSpc>
            </a:pPr>
            <a:r>
              <a:rPr lang="en-US" sz="5000">
                <a:solidFill>
                  <a:srgbClr val="F43722"/>
                </a:solidFill>
                <a:latin typeface="iCiel Crocante"/>
                <a:ea typeface="iCiel Crocante"/>
                <a:cs typeface="iCiel Crocante"/>
                <a:sym typeface="iCiel Crocante"/>
              </a:rPr>
              <a:t>THUỘC TÍNH KHÔNG CƠ BẢN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ppt_w</p:attrName>
                                        </p:attrNameLst>
                                      </p:cBhvr>
                                      <p:tavLst>
                                        <p:tav tm="0">
                                          <p:val>
                                            <p:fltVal val="0"/>
                                          </p:val>
                                        </p:tav>
                                        <p:tav tm="100000">
                                          <p:val>
                                            <p:strVal val="#ppt_w"/>
                                          </p:val>
                                        </p:tav>
                                      </p:tavLst>
                                    </p:anim>
                                    <p:anim calcmode="lin" valueType="num">
                                      <p:cBhvr>
                                        <p:cTn id="15" dur="1000" fill="hold"/>
                                        <p:tgtEl>
                                          <p:spTgt spid="10"/>
                                        </p:tgtEl>
                                        <p:attrNameLst>
                                          <p:attrName>ppt_h</p:attrName>
                                        </p:attrNameLst>
                                      </p:cBhvr>
                                      <p:tavLst>
                                        <p:tav tm="0">
                                          <p:val>
                                            <p:fltVal val="0"/>
                                          </p:val>
                                        </p:tav>
                                        <p:tav tm="100000">
                                          <p:val>
                                            <p:strVal val="#ppt_h"/>
                                          </p:val>
                                        </p:tav>
                                      </p:tavLst>
                                    </p:anim>
                                    <p:anim calcmode="lin" valueType="num">
                                      <p:cBhvr>
                                        <p:cTn id="16" dur="1000" fill="hold"/>
                                        <p:tgtEl>
                                          <p:spTgt spid="10"/>
                                        </p:tgtEl>
                                        <p:attrNameLst>
                                          <p:attrName>style.rotation</p:attrName>
                                        </p:attrNameLst>
                                      </p:cBhvr>
                                      <p:tavLst>
                                        <p:tav tm="0">
                                          <p:val>
                                            <p:fltVal val="90"/>
                                          </p:val>
                                        </p:tav>
                                        <p:tav tm="100000">
                                          <p:val>
                                            <p:fltVal val="0"/>
                                          </p:val>
                                        </p:tav>
                                      </p:tavLst>
                                    </p:anim>
                                    <p:animEffect transition="in" filter="fade">
                                      <p:cBhvr>
                                        <p:cTn id="17" dur="1000"/>
                                        <p:tgtEl>
                                          <p:spTgt spid="10"/>
                                        </p:tgtEl>
                                      </p:cBhvr>
                                    </p:animEffect>
                                  </p:childTnLst>
                                </p:cTn>
                              </p:par>
                            </p:childTnLst>
                          </p:cTn>
                        </p:par>
                        <p:par>
                          <p:cTn id="18" fill="hold">
                            <p:stCondLst>
                              <p:cond delay="2000"/>
                            </p:stCondLst>
                            <p:childTnLst>
                              <p:par>
                                <p:cTn id="19" presetID="31"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1000" fill="hold"/>
                                        <p:tgtEl>
                                          <p:spTgt spid="8"/>
                                        </p:tgtEl>
                                        <p:attrNameLst>
                                          <p:attrName>ppt_w</p:attrName>
                                        </p:attrNameLst>
                                      </p:cBhvr>
                                      <p:tavLst>
                                        <p:tav tm="0">
                                          <p:val>
                                            <p:fltVal val="0"/>
                                          </p:val>
                                        </p:tav>
                                        <p:tav tm="100000">
                                          <p:val>
                                            <p:strVal val="#ppt_w"/>
                                          </p:val>
                                        </p:tav>
                                      </p:tavLst>
                                    </p:anim>
                                    <p:anim calcmode="lin" valueType="num">
                                      <p:cBhvr>
                                        <p:cTn id="22" dur="1000" fill="hold"/>
                                        <p:tgtEl>
                                          <p:spTgt spid="8"/>
                                        </p:tgtEl>
                                        <p:attrNameLst>
                                          <p:attrName>ppt_h</p:attrName>
                                        </p:attrNameLst>
                                      </p:cBhvr>
                                      <p:tavLst>
                                        <p:tav tm="0">
                                          <p:val>
                                            <p:fltVal val="0"/>
                                          </p:val>
                                        </p:tav>
                                        <p:tav tm="100000">
                                          <p:val>
                                            <p:strVal val="#ppt_h"/>
                                          </p:val>
                                        </p:tav>
                                      </p:tavLst>
                                    </p:anim>
                                    <p:anim calcmode="lin" valueType="num">
                                      <p:cBhvr>
                                        <p:cTn id="23" dur="1000" fill="hold"/>
                                        <p:tgtEl>
                                          <p:spTgt spid="8"/>
                                        </p:tgtEl>
                                        <p:attrNameLst>
                                          <p:attrName>style.rotation</p:attrName>
                                        </p:attrNameLst>
                                      </p:cBhvr>
                                      <p:tavLst>
                                        <p:tav tm="0">
                                          <p:val>
                                            <p:fltVal val="90"/>
                                          </p:val>
                                        </p:tav>
                                        <p:tav tm="100000">
                                          <p:val>
                                            <p:fltVal val="0"/>
                                          </p:val>
                                        </p:tav>
                                      </p:tavLst>
                                    </p:anim>
                                    <p:animEffect transition="in" filter="fade">
                                      <p:cBhvr>
                                        <p:cTn id="24" dur="1000"/>
                                        <p:tgtEl>
                                          <p:spTgt spid="8"/>
                                        </p:tgtEl>
                                      </p:cBhvr>
                                    </p:animEffect>
                                  </p:childTnLst>
                                </p:cTn>
                              </p:par>
                            </p:childTnLst>
                          </p:cTn>
                        </p:par>
                        <p:par>
                          <p:cTn id="25" fill="hold">
                            <p:stCondLst>
                              <p:cond delay="3000"/>
                            </p:stCondLst>
                            <p:childTnLst>
                              <p:par>
                                <p:cTn id="26" presetID="31"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fltVal val="0"/>
                                          </p:val>
                                        </p:tav>
                                        <p:tav tm="100000">
                                          <p:val>
                                            <p:strVal val="#ppt_w"/>
                                          </p:val>
                                        </p:tav>
                                      </p:tavLst>
                                    </p:anim>
                                    <p:anim calcmode="lin" valueType="num">
                                      <p:cBhvr>
                                        <p:cTn id="29" dur="1000" fill="hold"/>
                                        <p:tgtEl>
                                          <p:spTgt spid="7"/>
                                        </p:tgtEl>
                                        <p:attrNameLst>
                                          <p:attrName>ppt_h</p:attrName>
                                        </p:attrNameLst>
                                      </p:cBhvr>
                                      <p:tavLst>
                                        <p:tav tm="0">
                                          <p:val>
                                            <p:fltVal val="0"/>
                                          </p:val>
                                        </p:tav>
                                        <p:tav tm="100000">
                                          <p:val>
                                            <p:strVal val="#ppt_h"/>
                                          </p:val>
                                        </p:tav>
                                      </p:tavLst>
                                    </p:anim>
                                    <p:anim calcmode="lin" valueType="num">
                                      <p:cBhvr>
                                        <p:cTn id="30" dur="1000" fill="hold"/>
                                        <p:tgtEl>
                                          <p:spTgt spid="7"/>
                                        </p:tgtEl>
                                        <p:attrNameLst>
                                          <p:attrName>style.rotation</p:attrName>
                                        </p:attrNameLst>
                                      </p:cBhvr>
                                      <p:tavLst>
                                        <p:tav tm="0">
                                          <p:val>
                                            <p:fltVal val="90"/>
                                          </p:val>
                                        </p:tav>
                                        <p:tav tm="100000">
                                          <p:val>
                                            <p:fltVal val="0"/>
                                          </p:val>
                                        </p:tav>
                                      </p:tavLst>
                                    </p:anim>
                                    <p:animEffect transition="in" filter="fade">
                                      <p:cBhvr>
                                        <p:cTn id="31" dur="1000"/>
                                        <p:tgtEl>
                                          <p:spTgt spid="7"/>
                                        </p:tgtEl>
                                      </p:cBhvr>
                                    </p:animEffect>
                                  </p:childTnLst>
                                </p:cTn>
                              </p:par>
                            </p:childTnLst>
                          </p:cTn>
                        </p:par>
                        <p:par>
                          <p:cTn id="32" fill="hold">
                            <p:stCondLst>
                              <p:cond delay="4000"/>
                            </p:stCondLst>
                            <p:childTnLst>
                              <p:par>
                                <p:cTn id="33" presetID="31"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1000" fill="hold"/>
                                        <p:tgtEl>
                                          <p:spTgt spid="9"/>
                                        </p:tgtEl>
                                        <p:attrNameLst>
                                          <p:attrName>ppt_w</p:attrName>
                                        </p:attrNameLst>
                                      </p:cBhvr>
                                      <p:tavLst>
                                        <p:tav tm="0">
                                          <p:val>
                                            <p:fltVal val="0"/>
                                          </p:val>
                                        </p:tav>
                                        <p:tav tm="100000">
                                          <p:val>
                                            <p:strVal val="#ppt_w"/>
                                          </p:val>
                                        </p:tav>
                                      </p:tavLst>
                                    </p:anim>
                                    <p:anim calcmode="lin" valueType="num">
                                      <p:cBhvr>
                                        <p:cTn id="36" dur="1000" fill="hold"/>
                                        <p:tgtEl>
                                          <p:spTgt spid="9"/>
                                        </p:tgtEl>
                                        <p:attrNameLst>
                                          <p:attrName>ppt_h</p:attrName>
                                        </p:attrNameLst>
                                      </p:cBhvr>
                                      <p:tavLst>
                                        <p:tav tm="0">
                                          <p:val>
                                            <p:fltVal val="0"/>
                                          </p:val>
                                        </p:tav>
                                        <p:tav tm="100000">
                                          <p:val>
                                            <p:strVal val="#ppt_h"/>
                                          </p:val>
                                        </p:tav>
                                      </p:tavLst>
                                    </p:anim>
                                    <p:anim calcmode="lin" valueType="num">
                                      <p:cBhvr>
                                        <p:cTn id="37" dur="1000" fill="hold"/>
                                        <p:tgtEl>
                                          <p:spTgt spid="9"/>
                                        </p:tgtEl>
                                        <p:attrNameLst>
                                          <p:attrName>style.rotation</p:attrName>
                                        </p:attrNameLst>
                                      </p:cBhvr>
                                      <p:tavLst>
                                        <p:tav tm="0">
                                          <p:val>
                                            <p:fltVal val="90"/>
                                          </p:val>
                                        </p:tav>
                                        <p:tav tm="100000">
                                          <p:val>
                                            <p:fltVal val="0"/>
                                          </p:val>
                                        </p:tav>
                                      </p:tavLst>
                                    </p:anim>
                                    <p:animEffect transition="in" filter="fade">
                                      <p:cBhvr>
                                        <p:cTn id="38" dur="1000"/>
                                        <p:tgtEl>
                                          <p:spTgt spid="9"/>
                                        </p:tgtEl>
                                      </p:cBhvr>
                                    </p:animEffect>
                                  </p:childTnLst>
                                </p:cTn>
                              </p:par>
                            </p:childTnLst>
                          </p:cTn>
                        </p:par>
                        <p:par>
                          <p:cTn id="39" fill="hold">
                            <p:stCondLst>
                              <p:cond delay="5000"/>
                            </p:stCondLst>
                            <p:childTnLst>
                              <p:par>
                                <p:cTn id="40" presetID="31" presetClass="entr" presetSubtype="0" fill="hold" grpId="0" nodeType="after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p:cTn id="42" dur="1000" fill="hold"/>
                                        <p:tgtEl>
                                          <p:spTgt spid="5"/>
                                        </p:tgtEl>
                                        <p:attrNameLst>
                                          <p:attrName>ppt_w</p:attrName>
                                        </p:attrNameLst>
                                      </p:cBhvr>
                                      <p:tavLst>
                                        <p:tav tm="0">
                                          <p:val>
                                            <p:fltVal val="0"/>
                                          </p:val>
                                        </p:tav>
                                        <p:tav tm="100000">
                                          <p:val>
                                            <p:strVal val="#ppt_w"/>
                                          </p:val>
                                        </p:tav>
                                      </p:tavLst>
                                    </p:anim>
                                    <p:anim calcmode="lin" valueType="num">
                                      <p:cBhvr>
                                        <p:cTn id="43" dur="1000" fill="hold"/>
                                        <p:tgtEl>
                                          <p:spTgt spid="5"/>
                                        </p:tgtEl>
                                        <p:attrNameLst>
                                          <p:attrName>ppt_h</p:attrName>
                                        </p:attrNameLst>
                                      </p:cBhvr>
                                      <p:tavLst>
                                        <p:tav tm="0">
                                          <p:val>
                                            <p:fltVal val="0"/>
                                          </p:val>
                                        </p:tav>
                                        <p:tav tm="100000">
                                          <p:val>
                                            <p:strVal val="#ppt_h"/>
                                          </p:val>
                                        </p:tav>
                                      </p:tavLst>
                                    </p:anim>
                                    <p:anim calcmode="lin" valueType="num">
                                      <p:cBhvr>
                                        <p:cTn id="44" dur="1000" fill="hold"/>
                                        <p:tgtEl>
                                          <p:spTgt spid="5"/>
                                        </p:tgtEl>
                                        <p:attrNameLst>
                                          <p:attrName>style.rotation</p:attrName>
                                        </p:attrNameLst>
                                      </p:cBhvr>
                                      <p:tavLst>
                                        <p:tav tm="0">
                                          <p:val>
                                            <p:fltVal val="90"/>
                                          </p:val>
                                        </p:tav>
                                        <p:tav tm="100000">
                                          <p:val>
                                            <p:fltVal val="0"/>
                                          </p:val>
                                        </p:tav>
                                      </p:tavLst>
                                    </p:anim>
                                    <p:animEffect transition="in" filter="fade">
                                      <p:cBhvr>
                                        <p:cTn id="4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100486" y="2192577"/>
            <a:ext cx="4087029" cy="5901847"/>
          </a:xfrm>
          <a:custGeom>
            <a:avLst/>
            <a:gdLst/>
            <a:ahLst/>
            <a:cxnLst/>
            <a:rect l="l" t="t" r="r" b="b"/>
            <a:pathLst>
              <a:path w="4087029" h="5901847">
                <a:moveTo>
                  <a:pt x="0" y="0"/>
                </a:moveTo>
                <a:lnTo>
                  <a:pt x="4087028" y="0"/>
                </a:lnTo>
                <a:lnTo>
                  <a:pt x="4087028" y="5901846"/>
                </a:lnTo>
                <a:lnTo>
                  <a:pt x="0" y="59018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0" y="7138178"/>
            <a:ext cx="16230600" cy="4240244"/>
          </a:xfrm>
          <a:custGeom>
            <a:avLst/>
            <a:gdLst/>
            <a:ahLst/>
            <a:cxnLst/>
            <a:rect l="l" t="t" r="r" b="b"/>
            <a:pathLst>
              <a:path w="16230600" h="4240244">
                <a:moveTo>
                  <a:pt x="0" y="0"/>
                </a:moveTo>
                <a:lnTo>
                  <a:pt x="16230600" y="0"/>
                </a:lnTo>
                <a:lnTo>
                  <a:pt x="16230600" y="4240244"/>
                </a:lnTo>
                <a:lnTo>
                  <a:pt x="0" y="4240244"/>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vi-VN"/>
          </a:p>
        </p:txBody>
      </p:sp>
      <p:sp>
        <p:nvSpPr>
          <p:cNvPr id="4" name="Freeform 4"/>
          <p:cNvSpPr/>
          <p:nvPr/>
        </p:nvSpPr>
        <p:spPr>
          <a:xfrm>
            <a:off x="15921683" y="7138178"/>
            <a:ext cx="16230600" cy="4240244"/>
          </a:xfrm>
          <a:custGeom>
            <a:avLst/>
            <a:gdLst/>
            <a:ahLst/>
            <a:cxnLst/>
            <a:rect l="l" t="t" r="r" b="b"/>
            <a:pathLst>
              <a:path w="16230600" h="4240244">
                <a:moveTo>
                  <a:pt x="0" y="0"/>
                </a:moveTo>
                <a:lnTo>
                  <a:pt x="16230600" y="0"/>
                </a:lnTo>
                <a:lnTo>
                  <a:pt x="16230600" y="4240244"/>
                </a:lnTo>
                <a:lnTo>
                  <a:pt x="0" y="4240244"/>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vi-VN"/>
          </a:p>
        </p:txBody>
      </p:sp>
      <p:sp>
        <p:nvSpPr>
          <p:cNvPr id="5" name="Freeform 5"/>
          <p:cNvSpPr/>
          <p:nvPr/>
        </p:nvSpPr>
        <p:spPr>
          <a:xfrm>
            <a:off x="3989657" y="1970088"/>
            <a:ext cx="2710362" cy="2371567"/>
          </a:xfrm>
          <a:custGeom>
            <a:avLst/>
            <a:gdLst/>
            <a:ahLst/>
            <a:cxnLst/>
            <a:rect l="l" t="t" r="r" b="b"/>
            <a:pathLst>
              <a:path w="2710362" h="2371567">
                <a:moveTo>
                  <a:pt x="0" y="0"/>
                </a:moveTo>
                <a:lnTo>
                  <a:pt x="2710362" y="0"/>
                </a:lnTo>
                <a:lnTo>
                  <a:pt x="2710362" y="2371567"/>
                </a:lnTo>
                <a:lnTo>
                  <a:pt x="0" y="2371567"/>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vi-VN"/>
          </a:p>
        </p:txBody>
      </p:sp>
      <p:sp>
        <p:nvSpPr>
          <p:cNvPr id="6" name="Freeform 6"/>
          <p:cNvSpPr/>
          <p:nvPr/>
        </p:nvSpPr>
        <p:spPr>
          <a:xfrm>
            <a:off x="11587564" y="1970088"/>
            <a:ext cx="2201360" cy="2149078"/>
          </a:xfrm>
          <a:custGeom>
            <a:avLst/>
            <a:gdLst/>
            <a:ahLst/>
            <a:cxnLst/>
            <a:rect l="l" t="t" r="r" b="b"/>
            <a:pathLst>
              <a:path w="2201360" h="2149078">
                <a:moveTo>
                  <a:pt x="0" y="0"/>
                </a:moveTo>
                <a:lnTo>
                  <a:pt x="2201361" y="0"/>
                </a:lnTo>
                <a:lnTo>
                  <a:pt x="2201361" y="2149077"/>
                </a:lnTo>
                <a:lnTo>
                  <a:pt x="0" y="2149077"/>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vi-VN"/>
          </a:p>
        </p:txBody>
      </p:sp>
      <p:sp>
        <p:nvSpPr>
          <p:cNvPr id="7" name="Freeform 7"/>
          <p:cNvSpPr/>
          <p:nvPr/>
        </p:nvSpPr>
        <p:spPr>
          <a:xfrm>
            <a:off x="1447625" y="3792514"/>
            <a:ext cx="1999107" cy="2057400"/>
          </a:xfrm>
          <a:custGeom>
            <a:avLst/>
            <a:gdLst/>
            <a:ahLst/>
            <a:cxnLst/>
            <a:rect l="l" t="t" r="r" b="b"/>
            <a:pathLst>
              <a:path w="1999107" h="2057400">
                <a:moveTo>
                  <a:pt x="0" y="0"/>
                </a:moveTo>
                <a:lnTo>
                  <a:pt x="1999107" y="0"/>
                </a:lnTo>
                <a:lnTo>
                  <a:pt x="1999107" y="2057400"/>
                </a:lnTo>
                <a:lnTo>
                  <a:pt x="0" y="2057400"/>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a:off x="14331850" y="3605972"/>
            <a:ext cx="2441675" cy="2430484"/>
          </a:xfrm>
          <a:custGeom>
            <a:avLst/>
            <a:gdLst/>
            <a:ahLst/>
            <a:cxnLst/>
            <a:rect l="l" t="t" r="r" b="b"/>
            <a:pathLst>
              <a:path w="2441675" h="2430484">
                <a:moveTo>
                  <a:pt x="0" y="0"/>
                </a:moveTo>
                <a:lnTo>
                  <a:pt x="2441675" y="0"/>
                </a:lnTo>
                <a:lnTo>
                  <a:pt x="2441675" y="2430484"/>
                </a:lnTo>
                <a:lnTo>
                  <a:pt x="0" y="2430484"/>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9" name="Freeform 9"/>
          <p:cNvSpPr/>
          <p:nvPr/>
        </p:nvSpPr>
        <p:spPr>
          <a:xfrm>
            <a:off x="11649591" y="5080778"/>
            <a:ext cx="2077308" cy="2057400"/>
          </a:xfrm>
          <a:custGeom>
            <a:avLst/>
            <a:gdLst/>
            <a:ahLst/>
            <a:cxnLst/>
            <a:rect l="l" t="t" r="r" b="b"/>
            <a:pathLst>
              <a:path w="2077308" h="2057400">
                <a:moveTo>
                  <a:pt x="0" y="0"/>
                </a:moveTo>
                <a:lnTo>
                  <a:pt x="2077307" y="0"/>
                </a:lnTo>
                <a:lnTo>
                  <a:pt x="2077307" y="2057400"/>
                </a:lnTo>
                <a:lnTo>
                  <a:pt x="0" y="2057400"/>
                </a:lnTo>
                <a:lnTo>
                  <a:pt x="0" y="0"/>
                </a:lnTo>
                <a:close/>
              </a:path>
            </a:pathLst>
          </a:custGeom>
          <a: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vi-VN"/>
          </a:p>
        </p:txBody>
      </p:sp>
      <p:sp>
        <p:nvSpPr>
          <p:cNvPr id="10" name="Freeform 10"/>
          <p:cNvSpPr/>
          <p:nvPr/>
        </p:nvSpPr>
        <p:spPr>
          <a:xfrm>
            <a:off x="4180013" y="5080778"/>
            <a:ext cx="2329650" cy="2151043"/>
          </a:xfrm>
          <a:custGeom>
            <a:avLst/>
            <a:gdLst/>
            <a:ahLst/>
            <a:cxnLst/>
            <a:rect l="l" t="t" r="r" b="b"/>
            <a:pathLst>
              <a:path w="2329650" h="2151043">
                <a:moveTo>
                  <a:pt x="0" y="0"/>
                </a:moveTo>
                <a:lnTo>
                  <a:pt x="2329650" y="0"/>
                </a:lnTo>
                <a:lnTo>
                  <a:pt x="2329650" y="2151043"/>
                </a:lnTo>
                <a:lnTo>
                  <a:pt x="0" y="2151043"/>
                </a:lnTo>
                <a:lnTo>
                  <a:pt x="0" y="0"/>
                </a:lnTo>
                <a:close/>
              </a:path>
            </a:pathLst>
          </a:custGeom>
          <a: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a:blipFill>
        </p:spPr>
        <p:txBody>
          <a:bodyPr/>
          <a:lstStyle/>
          <a:p>
            <a:endParaRPr lang="vi-VN"/>
          </a:p>
        </p:txBody>
      </p:sp>
      <p:sp>
        <p:nvSpPr>
          <p:cNvPr id="11" name="TextBox 11"/>
          <p:cNvSpPr txBox="1"/>
          <p:nvPr/>
        </p:nvSpPr>
        <p:spPr>
          <a:xfrm>
            <a:off x="3989657" y="292100"/>
            <a:ext cx="10308687" cy="1463675"/>
          </a:xfrm>
          <a:prstGeom prst="rect">
            <a:avLst/>
          </a:prstGeom>
        </p:spPr>
        <p:txBody>
          <a:bodyPr lIns="0" tIns="0" rIns="0" bIns="0" rtlCol="0" anchor="t">
            <a:spAutoFit/>
          </a:bodyPr>
          <a:lstStyle/>
          <a:p>
            <a:pPr algn="ctr">
              <a:lnSpc>
                <a:spcPts val="5500"/>
              </a:lnSpc>
            </a:pPr>
            <a:r>
              <a:rPr lang="en-US" sz="5000">
                <a:solidFill>
                  <a:srgbClr val="F47769"/>
                </a:solidFill>
                <a:latin typeface="iCiel Crocante"/>
                <a:ea typeface="iCiel Crocante"/>
                <a:cs typeface="iCiel Crocante"/>
                <a:sym typeface="iCiel Crocante"/>
              </a:rPr>
              <a:t>THUỘC TÍNH CƠ BẢN VÀ </a:t>
            </a:r>
          </a:p>
          <a:p>
            <a:pPr algn="ctr">
              <a:lnSpc>
                <a:spcPts val="5500"/>
              </a:lnSpc>
            </a:pPr>
            <a:r>
              <a:rPr lang="en-US" sz="5000">
                <a:solidFill>
                  <a:srgbClr val="F43722"/>
                </a:solidFill>
                <a:latin typeface="iCiel Crocante"/>
                <a:ea typeface="iCiel Crocante"/>
                <a:cs typeface="iCiel Crocante"/>
                <a:sym typeface="iCiel Crocante"/>
              </a:rPr>
              <a:t>THUỘC TÍNH KHÔNG CƠ BẢN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fltVal val="0"/>
                                          </p:val>
                                        </p:tav>
                                        <p:tav tm="100000">
                                          <p:val>
                                            <p:strVal val="#ppt_w"/>
                                          </p:val>
                                        </p:tav>
                                      </p:tavLst>
                                    </p:anim>
                                    <p:anim calcmode="lin" valueType="num">
                                      <p:cBhvr>
                                        <p:cTn id="15" dur="1000" fill="hold"/>
                                        <p:tgtEl>
                                          <p:spTgt spid="7"/>
                                        </p:tgtEl>
                                        <p:attrNameLst>
                                          <p:attrName>ppt_h</p:attrName>
                                        </p:attrNameLst>
                                      </p:cBhvr>
                                      <p:tavLst>
                                        <p:tav tm="0">
                                          <p:val>
                                            <p:fltVal val="0"/>
                                          </p:val>
                                        </p:tav>
                                        <p:tav tm="100000">
                                          <p:val>
                                            <p:strVal val="#ppt_h"/>
                                          </p:val>
                                        </p:tav>
                                      </p:tavLst>
                                    </p:anim>
                                    <p:anim calcmode="lin" valueType="num">
                                      <p:cBhvr>
                                        <p:cTn id="16" dur="1000" fill="hold"/>
                                        <p:tgtEl>
                                          <p:spTgt spid="7"/>
                                        </p:tgtEl>
                                        <p:attrNameLst>
                                          <p:attrName>style.rotation</p:attrName>
                                        </p:attrNameLst>
                                      </p:cBhvr>
                                      <p:tavLst>
                                        <p:tav tm="0">
                                          <p:val>
                                            <p:fltVal val="90"/>
                                          </p:val>
                                        </p:tav>
                                        <p:tav tm="100000">
                                          <p:val>
                                            <p:fltVal val="0"/>
                                          </p:val>
                                        </p:tav>
                                      </p:tavLst>
                                    </p:anim>
                                    <p:animEffect transition="in" filter="fade">
                                      <p:cBhvr>
                                        <p:cTn id="17" dur="1000"/>
                                        <p:tgtEl>
                                          <p:spTgt spid="7"/>
                                        </p:tgtEl>
                                      </p:cBhvr>
                                    </p:animEffect>
                                  </p:childTnLst>
                                </p:cTn>
                              </p:par>
                            </p:childTnLst>
                          </p:cTn>
                        </p:par>
                        <p:par>
                          <p:cTn id="18" fill="hold">
                            <p:stCondLst>
                              <p:cond delay="2000"/>
                            </p:stCondLst>
                            <p:childTnLst>
                              <p:par>
                                <p:cTn id="19" presetID="31"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ppt_w</p:attrName>
                                        </p:attrNameLst>
                                      </p:cBhvr>
                                      <p:tavLst>
                                        <p:tav tm="0">
                                          <p:val>
                                            <p:fltVal val="0"/>
                                          </p:val>
                                        </p:tav>
                                        <p:tav tm="100000">
                                          <p:val>
                                            <p:strVal val="#ppt_w"/>
                                          </p:val>
                                        </p:tav>
                                      </p:tavLst>
                                    </p:anim>
                                    <p:anim calcmode="lin" valueType="num">
                                      <p:cBhvr>
                                        <p:cTn id="22" dur="1000" fill="hold"/>
                                        <p:tgtEl>
                                          <p:spTgt spid="10"/>
                                        </p:tgtEl>
                                        <p:attrNameLst>
                                          <p:attrName>ppt_h</p:attrName>
                                        </p:attrNameLst>
                                      </p:cBhvr>
                                      <p:tavLst>
                                        <p:tav tm="0">
                                          <p:val>
                                            <p:fltVal val="0"/>
                                          </p:val>
                                        </p:tav>
                                        <p:tav tm="100000">
                                          <p:val>
                                            <p:strVal val="#ppt_h"/>
                                          </p:val>
                                        </p:tav>
                                      </p:tavLst>
                                    </p:anim>
                                    <p:anim calcmode="lin" valueType="num">
                                      <p:cBhvr>
                                        <p:cTn id="23" dur="1000" fill="hold"/>
                                        <p:tgtEl>
                                          <p:spTgt spid="10"/>
                                        </p:tgtEl>
                                        <p:attrNameLst>
                                          <p:attrName>style.rotation</p:attrName>
                                        </p:attrNameLst>
                                      </p:cBhvr>
                                      <p:tavLst>
                                        <p:tav tm="0">
                                          <p:val>
                                            <p:fltVal val="90"/>
                                          </p:val>
                                        </p:tav>
                                        <p:tav tm="100000">
                                          <p:val>
                                            <p:fltVal val="0"/>
                                          </p:val>
                                        </p:tav>
                                      </p:tavLst>
                                    </p:anim>
                                    <p:animEffect transition="in" filter="fade">
                                      <p:cBhvr>
                                        <p:cTn id="24" dur="1000"/>
                                        <p:tgtEl>
                                          <p:spTgt spid="10"/>
                                        </p:tgtEl>
                                      </p:cBhvr>
                                    </p:animEffect>
                                  </p:childTnLst>
                                </p:cTn>
                              </p:par>
                            </p:childTnLst>
                          </p:cTn>
                        </p:par>
                        <p:par>
                          <p:cTn id="25" fill="hold">
                            <p:stCondLst>
                              <p:cond delay="3000"/>
                            </p:stCondLst>
                            <p:childTnLst>
                              <p:par>
                                <p:cTn id="26" presetID="3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style.rotation</p:attrName>
                                        </p:attrNameLst>
                                      </p:cBhvr>
                                      <p:tavLst>
                                        <p:tav tm="0">
                                          <p:val>
                                            <p:fltVal val="90"/>
                                          </p:val>
                                        </p:tav>
                                        <p:tav tm="100000">
                                          <p:val>
                                            <p:fltVal val="0"/>
                                          </p:val>
                                        </p:tav>
                                      </p:tavLst>
                                    </p:anim>
                                    <p:animEffect transition="in" filter="fade">
                                      <p:cBhvr>
                                        <p:cTn id="31" dur="1000"/>
                                        <p:tgtEl>
                                          <p:spTgt spid="6"/>
                                        </p:tgtEl>
                                      </p:cBhvr>
                                    </p:animEffect>
                                  </p:childTnLst>
                                </p:cTn>
                              </p:par>
                            </p:childTnLst>
                          </p:cTn>
                        </p:par>
                        <p:par>
                          <p:cTn id="32" fill="hold">
                            <p:stCondLst>
                              <p:cond delay="4000"/>
                            </p:stCondLst>
                            <p:childTnLst>
                              <p:par>
                                <p:cTn id="33" presetID="31"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1000" fill="hold"/>
                                        <p:tgtEl>
                                          <p:spTgt spid="8"/>
                                        </p:tgtEl>
                                        <p:attrNameLst>
                                          <p:attrName>ppt_w</p:attrName>
                                        </p:attrNameLst>
                                      </p:cBhvr>
                                      <p:tavLst>
                                        <p:tav tm="0">
                                          <p:val>
                                            <p:fltVal val="0"/>
                                          </p:val>
                                        </p:tav>
                                        <p:tav tm="100000">
                                          <p:val>
                                            <p:strVal val="#ppt_w"/>
                                          </p:val>
                                        </p:tav>
                                      </p:tavLst>
                                    </p:anim>
                                    <p:anim calcmode="lin" valueType="num">
                                      <p:cBhvr>
                                        <p:cTn id="36" dur="1000" fill="hold"/>
                                        <p:tgtEl>
                                          <p:spTgt spid="8"/>
                                        </p:tgtEl>
                                        <p:attrNameLst>
                                          <p:attrName>ppt_h</p:attrName>
                                        </p:attrNameLst>
                                      </p:cBhvr>
                                      <p:tavLst>
                                        <p:tav tm="0">
                                          <p:val>
                                            <p:fltVal val="0"/>
                                          </p:val>
                                        </p:tav>
                                        <p:tav tm="100000">
                                          <p:val>
                                            <p:strVal val="#ppt_h"/>
                                          </p:val>
                                        </p:tav>
                                      </p:tavLst>
                                    </p:anim>
                                    <p:anim calcmode="lin" valueType="num">
                                      <p:cBhvr>
                                        <p:cTn id="37" dur="1000" fill="hold"/>
                                        <p:tgtEl>
                                          <p:spTgt spid="8"/>
                                        </p:tgtEl>
                                        <p:attrNameLst>
                                          <p:attrName>style.rotation</p:attrName>
                                        </p:attrNameLst>
                                      </p:cBhvr>
                                      <p:tavLst>
                                        <p:tav tm="0">
                                          <p:val>
                                            <p:fltVal val="90"/>
                                          </p:val>
                                        </p:tav>
                                        <p:tav tm="100000">
                                          <p:val>
                                            <p:fltVal val="0"/>
                                          </p:val>
                                        </p:tav>
                                      </p:tavLst>
                                    </p:anim>
                                    <p:animEffect transition="in" filter="fade">
                                      <p:cBhvr>
                                        <p:cTn id="38" dur="1000"/>
                                        <p:tgtEl>
                                          <p:spTgt spid="8"/>
                                        </p:tgtEl>
                                      </p:cBhvr>
                                    </p:animEffect>
                                  </p:childTnLst>
                                </p:cTn>
                              </p:par>
                            </p:childTnLst>
                          </p:cTn>
                        </p:par>
                        <p:par>
                          <p:cTn id="39" fill="hold">
                            <p:stCondLst>
                              <p:cond delay="5000"/>
                            </p:stCondLst>
                            <p:childTnLst>
                              <p:par>
                                <p:cTn id="40" presetID="31" presetClass="entr" presetSubtype="0"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100486" y="2192577"/>
            <a:ext cx="4087029" cy="5901847"/>
          </a:xfrm>
          <a:custGeom>
            <a:avLst/>
            <a:gdLst/>
            <a:ahLst/>
            <a:cxnLst/>
            <a:rect l="l" t="t" r="r" b="b"/>
            <a:pathLst>
              <a:path w="4087029" h="5901847">
                <a:moveTo>
                  <a:pt x="0" y="0"/>
                </a:moveTo>
                <a:lnTo>
                  <a:pt x="4087028" y="0"/>
                </a:lnTo>
                <a:lnTo>
                  <a:pt x="4087028" y="5901846"/>
                </a:lnTo>
                <a:lnTo>
                  <a:pt x="0" y="59018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0" y="7138178"/>
            <a:ext cx="16230600" cy="4240244"/>
          </a:xfrm>
          <a:custGeom>
            <a:avLst/>
            <a:gdLst/>
            <a:ahLst/>
            <a:cxnLst/>
            <a:rect l="l" t="t" r="r" b="b"/>
            <a:pathLst>
              <a:path w="16230600" h="4240244">
                <a:moveTo>
                  <a:pt x="0" y="0"/>
                </a:moveTo>
                <a:lnTo>
                  <a:pt x="16230600" y="0"/>
                </a:lnTo>
                <a:lnTo>
                  <a:pt x="16230600" y="4240244"/>
                </a:lnTo>
                <a:lnTo>
                  <a:pt x="0" y="4240244"/>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vi-VN"/>
          </a:p>
        </p:txBody>
      </p:sp>
      <p:sp>
        <p:nvSpPr>
          <p:cNvPr id="4" name="Freeform 4"/>
          <p:cNvSpPr/>
          <p:nvPr/>
        </p:nvSpPr>
        <p:spPr>
          <a:xfrm>
            <a:off x="15921683" y="7138178"/>
            <a:ext cx="16230600" cy="4240244"/>
          </a:xfrm>
          <a:custGeom>
            <a:avLst/>
            <a:gdLst/>
            <a:ahLst/>
            <a:cxnLst/>
            <a:rect l="l" t="t" r="r" b="b"/>
            <a:pathLst>
              <a:path w="16230600" h="4240244">
                <a:moveTo>
                  <a:pt x="0" y="0"/>
                </a:moveTo>
                <a:lnTo>
                  <a:pt x="16230600" y="0"/>
                </a:lnTo>
                <a:lnTo>
                  <a:pt x="16230600" y="4240244"/>
                </a:lnTo>
                <a:lnTo>
                  <a:pt x="0" y="4240244"/>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vi-VN"/>
          </a:p>
        </p:txBody>
      </p:sp>
      <p:sp>
        <p:nvSpPr>
          <p:cNvPr id="5" name="Freeform 5"/>
          <p:cNvSpPr/>
          <p:nvPr/>
        </p:nvSpPr>
        <p:spPr>
          <a:xfrm>
            <a:off x="12388905" y="1755775"/>
            <a:ext cx="1909438" cy="2293619"/>
          </a:xfrm>
          <a:custGeom>
            <a:avLst/>
            <a:gdLst/>
            <a:ahLst/>
            <a:cxnLst/>
            <a:rect l="l" t="t" r="r" b="b"/>
            <a:pathLst>
              <a:path w="1909438" h="2293619">
                <a:moveTo>
                  <a:pt x="0" y="0"/>
                </a:moveTo>
                <a:lnTo>
                  <a:pt x="1909438" y="0"/>
                </a:lnTo>
                <a:lnTo>
                  <a:pt x="1909438" y="2293619"/>
                </a:lnTo>
                <a:lnTo>
                  <a:pt x="0" y="2293619"/>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vi-VN"/>
          </a:p>
        </p:txBody>
      </p:sp>
      <p:sp>
        <p:nvSpPr>
          <p:cNvPr id="6" name="Freeform 6"/>
          <p:cNvSpPr/>
          <p:nvPr/>
        </p:nvSpPr>
        <p:spPr>
          <a:xfrm>
            <a:off x="14695163" y="4049394"/>
            <a:ext cx="2453040" cy="2703074"/>
          </a:xfrm>
          <a:custGeom>
            <a:avLst/>
            <a:gdLst/>
            <a:ahLst/>
            <a:cxnLst/>
            <a:rect l="l" t="t" r="r" b="b"/>
            <a:pathLst>
              <a:path w="2453040" h="2703074">
                <a:moveTo>
                  <a:pt x="0" y="0"/>
                </a:moveTo>
                <a:lnTo>
                  <a:pt x="2453040" y="0"/>
                </a:lnTo>
                <a:lnTo>
                  <a:pt x="2453040" y="2703074"/>
                </a:lnTo>
                <a:lnTo>
                  <a:pt x="0" y="2703074"/>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7" name="Freeform 7"/>
          <p:cNvSpPr/>
          <p:nvPr/>
        </p:nvSpPr>
        <p:spPr>
          <a:xfrm>
            <a:off x="1685786" y="2192577"/>
            <a:ext cx="2303871" cy="2763263"/>
          </a:xfrm>
          <a:custGeom>
            <a:avLst/>
            <a:gdLst/>
            <a:ahLst/>
            <a:cxnLst/>
            <a:rect l="l" t="t" r="r" b="b"/>
            <a:pathLst>
              <a:path w="2303871" h="2763263">
                <a:moveTo>
                  <a:pt x="0" y="0"/>
                </a:moveTo>
                <a:lnTo>
                  <a:pt x="2303871" y="0"/>
                </a:lnTo>
                <a:lnTo>
                  <a:pt x="2303871" y="2763263"/>
                </a:lnTo>
                <a:lnTo>
                  <a:pt x="0" y="27632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8" name="Freeform 8"/>
          <p:cNvSpPr/>
          <p:nvPr/>
        </p:nvSpPr>
        <p:spPr>
          <a:xfrm>
            <a:off x="3564360" y="4592670"/>
            <a:ext cx="2457352" cy="2545508"/>
          </a:xfrm>
          <a:custGeom>
            <a:avLst/>
            <a:gdLst/>
            <a:ahLst/>
            <a:cxnLst/>
            <a:rect l="l" t="t" r="r" b="b"/>
            <a:pathLst>
              <a:path w="2457352" h="2545508">
                <a:moveTo>
                  <a:pt x="0" y="0"/>
                </a:moveTo>
                <a:lnTo>
                  <a:pt x="2457352" y="0"/>
                </a:lnTo>
                <a:lnTo>
                  <a:pt x="2457352" y="2545508"/>
                </a:lnTo>
                <a:lnTo>
                  <a:pt x="0" y="2545508"/>
                </a:lnTo>
                <a:lnTo>
                  <a:pt x="0" y="0"/>
                </a:lnTo>
                <a:close/>
              </a:path>
            </a:pathLst>
          </a:custGeom>
          <a:blipFill>
            <a:blip r:embed="rId10" cstate="email">
              <a:extLst>
                <a:ext uri="{28A0092B-C50C-407E-A947-70E740481C1C}">
                  <a14:useLocalDpi xmlns:a14="http://schemas.microsoft.com/office/drawing/2010/main"/>
                </a:ext>
              </a:extLst>
            </a:blip>
            <a:stretch>
              <a:fillRect/>
            </a:stretch>
          </a:blipFill>
        </p:spPr>
        <p:txBody>
          <a:bodyPr/>
          <a:lstStyle/>
          <a:p>
            <a:endParaRPr lang="vi-VN"/>
          </a:p>
        </p:txBody>
      </p:sp>
      <p:sp>
        <p:nvSpPr>
          <p:cNvPr id="9" name="TextBox 9"/>
          <p:cNvSpPr txBox="1"/>
          <p:nvPr/>
        </p:nvSpPr>
        <p:spPr>
          <a:xfrm>
            <a:off x="3989657" y="292100"/>
            <a:ext cx="10308687" cy="1463675"/>
          </a:xfrm>
          <a:prstGeom prst="rect">
            <a:avLst/>
          </a:prstGeom>
        </p:spPr>
        <p:txBody>
          <a:bodyPr lIns="0" tIns="0" rIns="0" bIns="0" rtlCol="0" anchor="t">
            <a:spAutoFit/>
          </a:bodyPr>
          <a:lstStyle/>
          <a:p>
            <a:pPr algn="ctr">
              <a:lnSpc>
                <a:spcPts val="5500"/>
              </a:lnSpc>
            </a:pPr>
            <a:r>
              <a:rPr lang="en-US" sz="5000">
                <a:solidFill>
                  <a:srgbClr val="F47769"/>
                </a:solidFill>
                <a:latin typeface="iCiel Crocante"/>
                <a:ea typeface="iCiel Crocante"/>
                <a:cs typeface="iCiel Crocante"/>
                <a:sym typeface="iCiel Crocante"/>
              </a:rPr>
              <a:t>THUỘC TÍNH CƠ BẢN VÀ </a:t>
            </a:r>
          </a:p>
          <a:p>
            <a:pPr algn="ctr">
              <a:lnSpc>
                <a:spcPts val="5500"/>
              </a:lnSpc>
            </a:pPr>
            <a:r>
              <a:rPr lang="en-US" sz="5000">
                <a:solidFill>
                  <a:srgbClr val="F43722"/>
                </a:solidFill>
                <a:latin typeface="iCiel Crocante"/>
                <a:ea typeface="iCiel Crocante"/>
                <a:cs typeface="iCiel Crocante"/>
                <a:sym typeface="iCiel Crocante"/>
              </a:rPr>
              <a:t>THUỘC TÍNH KHÔNG CƠ BẢN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fltVal val="0"/>
                                          </p:val>
                                        </p:tav>
                                        <p:tav tm="100000">
                                          <p:val>
                                            <p:strVal val="#ppt_w"/>
                                          </p:val>
                                        </p:tav>
                                      </p:tavLst>
                                    </p:anim>
                                    <p:anim calcmode="lin" valueType="num">
                                      <p:cBhvr>
                                        <p:cTn id="15" dur="1000" fill="hold"/>
                                        <p:tgtEl>
                                          <p:spTgt spid="8"/>
                                        </p:tgtEl>
                                        <p:attrNameLst>
                                          <p:attrName>ppt_h</p:attrName>
                                        </p:attrNameLst>
                                      </p:cBhvr>
                                      <p:tavLst>
                                        <p:tav tm="0">
                                          <p:val>
                                            <p:fltVal val="0"/>
                                          </p:val>
                                        </p:tav>
                                        <p:tav tm="100000">
                                          <p:val>
                                            <p:strVal val="#ppt_h"/>
                                          </p:val>
                                        </p:tav>
                                      </p:tavLst>
                                    </p:anim>
                                    <p:anim calcmode="lin" valueType="num">
                                      <p:cBhvr>
                                        <p:cTn id="16" dur="1000" fill="hold"/>
                                        <p:tgtEl>
                                          <p:spTgt spid="8"/>
                                        </p:tgtEl>
                                        <p:attrNameLst>
                                          <p:attrName>style.rotation</p:attrName>
                                        </p:attrNameLst>
                                      </p:cBhvr>
                                      <p:tavLst>
                                        <p:tav tm="0">
                                          <p:val>
                                            <p:fltVal val="90"/>
                                          </p:val>
                                        </p:tav>
                                        <p:tav tm="100000">
                                          <p:val>
                                            <p:fltVal val="0"/>
                                          </p:val>
                                        </p:tav>
                                      </p:tavLst>
                                    </p:anim>
                                    <p:animEffect transition="in" filter="fade">
                                      <p:cBhvr>
                                        <p:cTn id="17" dur="1000"/>
                                        <p:tgtEl>
                                          <p:spTgt spid="8"/>
                                        </p:tgtEl>
                                      </p:cBhvr>
                                    </p:animEffect>
                                  </p:childTnLst>
                                </p:cTn>
                              </p:par>
                            </p:childTnLst>
                          </p:cTn>
                        </p:par>
                        <p:par>
                          <p:cTn id="18" fill="hold">
                            <p:stCondLst>
                              <p:cond delay="2000"/>
                            </p:stCondLst>
                            <p:childTnLst>
                              <p:par>
                                <p:cTn id="19" presetID="31"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fltVal val="0"/>
                                          </p:val>
                                        </p:tav>
                                        <p:tav tm="100000">
                                          <p:val>
                                            <p:strVal val="#ppt_w"/>
                                          </p:val>
                                        </p:tav>
                                      </p:tavLst>
                                    </p:anim>
                                    <p:anim calcmode="lin" valueType="num">
                                      <p:cBhvr>
                                        <p:cTn id="22" dur="1000" fill="hold"/>
                                        <p:tgtEl>
                                          <p:spTgt spid="5"/>
                                        </p:tgtEl>
                                        <p:attrNameLst>
                                          <p:attrName>ppt_h</p:attrName>
                                        </p:attrNameLst>
                                      </p:cBhvr>
                                      <p:tavLst>
                                        <p:tav tm="0">
                                          <p:val>
                                            <p:fltVal val="0"/>
                                          </p:val>
                                        </p:tav>
                                        <p:tav tm="100000">
                                          <p:val>
                                            <p:strVal val="#ppt_h"/>
                                          </p:val>
                                        </p:tav>
                                      </p:tavLst>
                                    </p:anim>
                                    <p:anim calcmode="lin" valueType="num">
                                      <p:cBhvr>
                                        <p:cTn id="23" dur="1000" fill="hold"/>
                                        <p:tgtEl>
                                          <p:spTgt spid="5"/>
                                        </p:tgtEl>
                                        <p:attrNameLst>
                                          <p:attrName>style.rotation</p:attrName>
                                        </p:attrNameLst>
                                      </p:cBhvr>
                                      <p:tavLst>
                                        <p:tav tm="0">
                                          <p:val>
                                            <p:fltVal val="90"/>
                                          </p:val>
                                        </p:tav>
                                        <p:tav tm="100000">
                                          <p:val>
                                            <p:fltVal val="0"/>
                                          </p:val>
                                        </p:tav>
                                      </p:tavLst>
                                    </p:anim>
                                    <p:animEffect transition="in" filter="fade">
                                      <p:cBhvr>
                                        <p:cTn id="24" dur="1000"/>
                                        <p:tgtEl>
                                          <p:spTgt spid="5"/>
                                        </p:tgtEl>
                                      </p:cBhvr>
                                    </p:animEffect>
                                  </p:childTnLst>
                                </p:cTn>
                              </p:par>
                            </p:childTnLst>
                          </p:cTn>
                        </p:par>
                        <p:par>
                          <p:cTn id="25" fill="hold">
                            <p:stCondLst>
                              <p:cond delay="3000"/>
                            </p:stCondLst>
                            <p:childTnLst>
                              <p:par>
                                <p:cTn id="26" presetID="3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style.rotation</p:attrName>
                                        </p:attrNameLst>
                                      </p:cBhvr>
                                      <p:tavLst>
                                        <p:tav tm="0">
                                          <p:val>
                                            <p:fltVal val="90"/>
                                          </p:val>
                                        </p:tav>
                                        <p:tav tm="100000">
                                          <p:val>
                                            <p:fltVal val="0"/>
                                          </p:val>
                                        </p:tav>
                                      </p:tavLst>
                                    </p:anim>
                                    <p:animEffect transition="in" filter="fade">
                                      <p:cBhvr>
                                        <p:cTn id="3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89657" y="292100"/>
            <a:ext cx="10308687" cy="1463675"/>
          </a:xfrm>
          <a:prstGeom prst="rect">
            <a:avLst/>
          </a:prstGeom>
        </p:spPr>
        <p:txBody>
          <a:bodyPr lIns="0" tIns="0" rIns="0" bIns="0" rtlCol="0" anchor="t">
            <a:spAutoFit/>
          </a:bodyPr>
          <a:lstStyle/>
          <a:p>
            <a:pPr algn="ctr">
              <a:lnSpc>
                <a:spcPts val="5500"/>
              </a:lnSpc>
            </a:pPr>
            <a:r>
              <a:rPr lang="en-US" sz="5000">
                <a:solidFill>
                  <a:srgbClr val="F47769"/>
                </a:solidFill>
                <a:latin typeface="iCiel Crocante"/>
                <a:ea typeface="iCiel Crocante"/>
                <a:cs typeface="iCiel Crocante"/>
                <a:sym typeface="iCiel Crocante"/>
              </a:rPr>
              <a:t>THUỘC TÍNH CƠ BẢN VÀ </a:t>
            </a:r>
          </a:p>
          <a:p>
            <a:pPr algn="ctr">
              <a:lnSpc>
                <a:spcPts val="5500"/>
              </a:lnSpc>
            </a:pPr>
            <a:r>
              <a:rPr lang="en-US" sz="5000">
                <a:solidFill>
                  <a:srgbClr val="F47769"/>
                </a:solidFill>
                <a:latin typeface="iCiel Crocante"/>
                <a:ea typeface="iCiel Crocante"/>
                <a:cs typeface="iCiel Crocante"/>
                <a:sym typeface="iCiel Crocante"/>
              </a:rPr>
              <a:t>THUỘC TÍNH KHÔNG CƠ BẢN</a:t>
            </a:r>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rot="-10800000">
            <a:off x="280241" y="9026318"/>
            <a:ext cx="3152978" cy="613397"/>
          </a:xfrm>
          <a:custGeom>
            <a:avLst/>
            <a:gdLst/>
            <a:ahLst/>
            <a:cxnLst/>
            <a:rect l="l" t="t" r="r" b="b"/>
            <a:pathLst>
              <a:path w="3152978" h="613397">
                <a:moveTo>
                  <a:pt x="0" y="0"/>
                </a:moveTo>
                <a:lnTo>
                  <a:pt x="3152978" y="0"/>
                </a:lnTo>
                <a:lnTo>
                  <a:pt x="3152978" y="613398"/>
                </a:lnTo>
                <a:lnTo>
                  <a:pt x="0" y="613398"/>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6" name="Freeform 6"/>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7" name="Freeform 7"/>
          <p:cNvSpPr/>
          <p:nvPr/>
        </p:nvSpPr>
        <p:spPr>
          <a:xfrm>
            <a:off x="4019764" y="3205679"/>
            <a:ext cx="10278579" cy="5588978"/>
          </a:xfrm>
          <a:custGeom>
            <a:avLst/>
            <a:gdLst/>
            <a:ahLst/>
            <a:cxnLst/>
            <a:rect l="l" t="t" r="r" b="b"/>
            <a:pathLst>
              <a:path w="10278579" h="5588978">
                <a:moveTo>
                  <a:pt x="0" y="0"/>
                </a:moveTo>
                <a:lnTo>
                  <a:pt x="10278579" y="0"/>
                </a:lnTo>
                <a:lnTo>
                  <a:pt x="10278579" y="5588977"/>
                </a:lnTo>
                <a:lnTo>
                  <a:pt x="0" y="558897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8" name="TextBox 8"/>
          <p:cNvSpPr txBox="1"/>
          <p:nvPr/>
        </p:nvSpPr>
        <p:spPr>
          <a:xfrm>
            <a:off x="4529011" y="5320517"/>
            <a:ext cx="8995818" cy="2364740"/>
          </a:xfrm>
          <a:prstGeom prst="rect">
            <a:avLst/>
          </a:prstGeom>
        </p:spPr>
        <p:txBody>
          <a:bodyPr lIns="0" tIns="0" rIns="0" bIns="0" rtlCol="0" anchor="t">
            <a:spAutoFit/>
          </a:bodyPr>
          <a:lstStyle/>
          <a:p>
            <a:pPr marL="0" lvl="0" indent="0" algn="ctr">
              <a:lnSpc>
                <a:spcPts val="6160"/>
              </a:lnSpc>
              <a:spcBef>
                <a:spcPct val="0"/>
              </a:spcBef>
            </a:pPr>
            <a:r>
              <a:rPr lang="en-US" sz="4400" u="none" strike="noStrike">
                <a:solidFill>
                  <a:srgbClr val="000000"/>
                </a:solidFill>
                <a:latin typeface="iCiel Cadena"/>
                <a:ea typeface="iCiel Cadena"/>
                <a:cs typeface="iCiel Cadena"/>
                <a:sym typeface="iCiel Cadena"/>
              </a:rPr>
              <a:t>Sự phân chia thuộc tính thành thuộc tính cơ bản và thuộc tính không cơ bản cũng chỉ mang tính tương đối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rot="-10800000">
            <a:off x="280241" y="9026318"/>
            <a:ext cx="3152978" cy="613397"/>
          </a:xfrm>
          <a:custGeom>
            <a:avLst/>
            <a:gdLst/>
            <a:ahLst/>
            <a:cxnLst/>
            <a:rect l="l" t="t" r="r" b="b"/>
            <a:pathLst>
              <a:path w="3152978" h="613397">
                <a:moveTo>
                  <a:pt x="0" y="0"/>
                </a:moveTo>
                <a:lnTo>
                  <a:pt x="3152978" y="0"/>
                </a:lnTo>
                <a:lnTo>
                  <a:pt x="3152978" y="613398"/>
                </a:lnTo>
                <a:lnTo>
                  <a:pt x="0" y="613398"/>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6" name="Freeform 6"/>
          <p:cNvSpPr/>
          <p:nvPr/>
        </p:nvSpPr>
        <p:spPr>
          <a:xfrm>
            <a:off x="7465468" y="5257692"/>
            <a:ext cx="3357063" cy="5029308"/>
          </a:xfrm>
          <a:custGeom>
            <a:avLst/>
            <a:gdLst/>
            <a:ahLst/>
            <a:cxnLst/>
            <a:rect l="l" t="t" r="r" b="b"/>
            <a:pathLst>
              <a:path w="3357063" h="5029308">
                <a:moveTo>
                  <a:pt x="0" y="0"/>
                </a:moveTo>
                <a:lnTo>
                  <a:pt x="3357064" y="0"/>
                </a:lnTo>
                <a:lnTo>
                  <a:pt x="3357064" y="5029308"/>
                </a:lnTo>
                <a:lnTo>
                  <a:pt x="0" y="5029308"/>
                </a:lnTo>
                <a:lnTo>
                  <a:pt x="0" y="0"/>
                </a:lnTo>
                <a:close/>
              </a:path>
            </a:pathLst>
          </a:custGeom>
          <a: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p:spPr>
        <p:txBody>
          <a:bodyPr/>
          <a:lstStyle/>
          <a:p>
            <a:endParaRPr lang="vi-VN"/>
          </a:p>
        </p:txBody>
      </p:sp>
      <p:sp>
        <p:nvSpPr>
          <p:cNvPr id="7" name="Freeform 7"/>
          <p:cNvSpPr/>
          <p:nvPr/>
        </p:nvSpPr>
        <p:spPr>
          <a:xfrm>
            <a:off x="5899393" y="5257692"/>
            <a:ext cx="1421893" cy="1636712"/>
          </a:xfrm>
          <a:custGeom>
            <a:avLst/>
            <a:gdLst/>
            <a:ahLst/>
            <a:cxnLst/>
            <a:rect l="l" t="t" r="r" b="b"/>
            <a:pathLst>
              <a:path w="1421893" h="1636712">
                <a:moveTo>
                  <a:pt x="0" y="0"/>
                </a:moveTo>
                <a:lnTo>
                  <a:pt x="1421894" y="0"/>
                </a:lnTo>
                <a:lnTo>
                  <a:pt x="1421894" y="1636712"/>
                </a:lnTo>
                <a:lnTo>
                  <a:pt x="0" y="163671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vi-VN"/>
          </a:p>
        </p:txBody>
      </p:sp>
      <p:sp>
        <p:nvSpPr>
          <p:cNvPr id="8" name="Freeform 8"/>
          <p:cNvSpPr/>
          <p:nvPr/>
        </p:nvSpPr>
        <p:spPr>
          <a:xfrm>
            <a:off x="10822532" y="4032440"/>
            <a:ext cx="1421428" cy="1421428"/>
          </a:xfrm>
          <a:custGeom>
            <a:avLst/>
            <a:gdLst/>
            <a:ahLst/>
            <a:cxnLst/>
            <a:rect l="l" t="t" r="r" b="b"/>
            <a:pathLst>
              <a:path w="1421428" h="1421428">
                <a:moveTo>
                  <a:pt x="0" y="0"/>
                </a:moveTo>
                <a:lnTo>
                  <a:pt x="1421427" y="0"/>
                </a:lnTo>
                <a:lnTo>
                  <a:pt x="1421427" y="1421427"/>
                </a:lnTo>
                <a:lnTo>
                  <a:pt x="0" y="1421427"/>
                </a:lnTo>
                <a:lnTo>
                  <a:pt x="0" y="0"/>
                </a:lnTo>
                <a:close/>
              </a:path>
            </a:pathLst>
          </a:custGeom>
          <a: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a:blipFill>
        </p:spPr>
        <p:txBody>
          <a:bodyPr/>
          <a:lstStyle/>
          <a:p>
            <a:endParaRPr lang="vi-VN"/>
          </a:p>
        </p:txBody>
      </p:sp>
      <p:sp>
        <p:nvSpPr>
          <p:cNvPr id="9" name="Freeform 9"/>
          <p:cNvSpPr/>
          <p:nvPr/>
        </p:nvSpPr>
        <p:spPr>
          <a:xfrm>
            <a:off x="10822532" y="6937891"/>
            <a:ext cx="1891756" cy="1501581"/>
          </a:xfrm>
          <a:custGeom>
            <a:avLst/>
            <a:gdLst/>
            <a:ahLst/>
            <a:cxnLst/>
            <a:rect l="l" t="t" r="r" b="b"/>
            <a:pathLst>
              <a:path w="1891756" h="1501581">
                <a:moveTo>
                  <a:pt x="0" y="0"/>
                </a:moveTo>
                <a:lnTo>
                  <a:pt x="1891755" y="0"/>
                </a:lnTo>
                <a:lnTo>
                  <a:pt x="1891755" y="1501581"/>
                </a:lnTo>
                <a:lnTo>
                  <a:pt x="0" y="1501581"/>
                </a:lnTo>
                <a:lnTo>
                  <a:pt x="0" y="0"/>
                </a:lnTo>
                <a:close/>
              </a:path>
            </a:pathLst>
          </a:custGeom>
          <a: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a:blipFill>
        </p:spPr>
        <p:txBody>
          <a:bodyPr/>
          <a:lstStyle/>
          <a:p>
            <a:endParaRPr lang="vi-VN"/>
          </a:p>
        </p:txBody>
      </p:sp>
      <p:sp>
        <p:nvSpPr>
          <p:cNvPr id="10" name="TextBox 10"/>
          <p:cNvSpPr txBox="1"/>
          <p:nvPr/>
        </p:nvSpPr>
        <p:spPr>
          <a:xfrm>
            <a:off x="1661006" y="5730481"/>
            <a:ext cx="4013052" cy="629920"/>
          </a:xfrm>
          <a:prstGeom prst="rect">
            <a:avLst/>
          </a:prstGeom>
        </p:spPr>
        <p:txBody>
          <a:bodyPr lIns="0" tIns="0" rIns="0" bIns="0" rtlCol="0" anchor="t">
            <a:spAutoFit/>
          </a:bodyPr>
          <a:lstStyle/>
          <a:p>
            <a:pPr marL="0" lvl="0" indent="0" algn="ctr">
              <a:lnSpc>
                <a:spcPts val="5179"/>
              </a:lnSpc>
              <a:spcBef>
                <a:spcPct val="0"/>
              </a:spcBef>
            </a:pPr>
            <a:r>
              <a:rPr lang="en-US" sz="3699">
                <a:solidFill>
                  <a:srgbClr val="000000"/>
                </a:solidFill>
                <a:latin typeface="Francois One"/>
                <a:ea typeface="Francois One"/>
                <a:cs typeface="Francois One"/>
                <a:sym typeface="Francois One"/>
              </a:rPr>
              <a:t>K</a:t>
            </a:r>
            <a:r>
              <a:rPr lang="en-US" sz="3699" u="none" strike="noStrike">
                <a:solidFill>
                  <a:srgbClr val="000000"/>
                </a:solidFill>
                <a:latin typeface="Francois One"/>
                <a:ea typeface="Francois One"/>
                <a:cs typeface="Francois One"/>
                <a:sym typeface="Francois One"/>
              </a:rPr>
              <a:t>hả năng chế tạo</a:t>
            </a:r>
          </a:p>
        </p:txBody>
      </p:sp>
      <p:sp>
        <p:nvSpPr>
          <p:cNvPr id="11" name="TextBox 11"/>
          <p:cNvSpPr txBox="1"/>
          <p:nvPr/>
        </p:nvSpPr>
        <p:spPr>
          <a:xfrm>
            <a:off x="12472559" y="4397586"/>
            <a:ext cx="4013052" cy="629920"/>
          </a:xfrm>
          <a:prstGeom prst="rect">
            <a:avLst/>
          </a:prstGeom>
        </p:spPr>
        <p:txBody>
          <a:bodyPr lIns="0" tIns="0" rIns="0" bIns="0" rtlCol="0" anchor="t">
            <a:spAutoFit/>
          </a:bodyPr>
          <a:lstStyle/>
          <a:p>
            <a:pPr marL="0" lvl="0" indent="0" algn="ctr">
              <a:lnSpc>
                <a:spcPts val="5179"/>
              </a:lnSpc>
              <a:spcBef>
                <a:spcPct val="0"/>
              </a:spcBef>
            </a:pPr>
            <a:r>
              <a:rPr lang="en-US" sz="3699">
                <a:solidFill>
                  <a:srgbClr val="000000"/>
                </a:solidFill>
                <a:latin typeface="Francois One"/>
                <a:ea typeface="Francois One"/>
                <a:cs typeface="Francois One"/>
                <a:sym typeface="Francois One"/>
              </a:rPr>
              <a:t>Sử </a:t>
            </a:r>
            <a:r>
              <a:rPr lang="en-US" sz="3699" u="none" strike="noStrike">
                <a:solidFill>
                  <a:srgbClr val="000000"/>
                </a:solidFill>
                <a:latin typeface="Francois One"/>
                <a:ea typeface="Francois One"/>
                <a:cs typeface="Francois One"/>
                <a:sym typeface="Francois One"/>
              </a:rPr>
              <a:t>dụng công cụ</a:t>
            </a:r>
          </a:p>
        </p:txBody>
      </p:sp>
      <p:sp>
        <p:nvSpPr>
          <p:cNvPr id="12" name="TextBox 12"/>
          <p:cNvSpPr txBox="1"/>
          <p:nvPr/>
        </p:nvSpPr>
        <p:spPr>
          <a:xfrm>
            <a:off x="12714287" y="7343114"/>
            <a:ext cx="4013052" cy="629920"/>
          </a:xfrm>
          <a:prstGeom prst="rect">
            <a:avLst/>
          </a:prstGeom>
        </p:spPr>
        <p:txBody>
          <a:bodyPr lIns="0" tIns="0" rIns="0" bIns="0" rtlCol="0" anchor="t">
            <a:spAutoFit/>
          </a:bodyPr>
          <a:lstStyle/>
          <a:p>
            <a:pPr marL="0" lvl="0" indent="0" algn="ctr">
              <a:lnSpc>
                <a:spcPts val="5179"/>
              </a:lnSpc>
              <a:spcBef>
                <a:spcPct val="0"/>
              </a:spcBef>
            </a:pPr>
            <a:r>
              <a:rPr lang="en-US" sz="3699">
                <a:solidFill>
                  <a:srgbClr val="000000"/>
                </a:solidFill>
                <a:latin typeface="Francois One"/>
                <a:ea typeface="Francois One"/>
                <a:cs typeface="Francois One"/>
                <a:sym typeface="Francois One"/>
              </a:rPr>
              <a:t>K</a:t>
            </a:r>
            <a:r>
              <a:rPr lang="en-US" sz="3699" u="none" strike="noStrike">
                <a:solidFill>
                  <a:srgbClr val="000000"/>
                </a:solidFill>
                <a:latin typeface="Francois One"/>
                <a:ea typeface="Francois One"/>
                <a:cs typeface="Francois One"/>
                <a:sym typeface="Francois One"/>
              </a:rPr>
              <a:t>hả năng tư duy</a:t>
            </a:r>
          </a:p>
        </p:txBody>
      </p:sp>
      <p:sp>
        <p:nvSpPr>
          <p:cNvPr id="13" name="TextBox 13"/>
          <p:cNvSpPr txBox="1"/>
          <p:nvPr/>
        </p:nvSpPr>
        <p:spPr>
          <a:xfrm>
            <a:off x="3943052" y="2652613"/>
            <a:ext cx="10401895" cy="768350"/>
          </a:xfrm>
          <a:prstGeom prst="rect">
            <a:avLst/>
          </a:prstGeom>
        </p:spPr>
        <p:txBody>
          <a:bodyPr lIns="0" tIns="0" rIns="0" bIns="0" rtlCol="0" anchor="t">
            <a:spAutoFit/>
          </a:bodyPr>
          <a:lstStyle/>
          <a:p>
            <a:pPr algn="ctr">
              <a:lnSpc>
                <a:spcPts val="5500"/>
              </a:lnSpc>
              <a:spcBef>
                <a:spcPct val="0"/>
              </a:spcBef>
            </a:pPr>
            <a:r>
              <a:rPr lang="en-US" sz="5000" dirty="0">
                <a:solidFill>
                  <a:srgbClr val="65A6EB"/>
                </a:solidFill>
                <a:latin typeface="iCiel Crocante"/>
                <a:ea typeface="iCiel Crocante"/>
                <a:cs typeface="iCiel Crocante"/>
                <a:sym typeface="iCiel Crocante"/>
              </a:rPr>
              <a:t>TRONG MỐI QUAN HỆ VỚI ĐỘNG VẬT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anim calcmode="lin" valueType="num">
                                      <p:cBhvr>
                                        <p:cTn id="51" dur="1000" fill="hold"/>
                                        <p:tgtEl>
                                          <p:spTgt spid="12"/>
                                        </p:tgtEl>
                                        <p:attrNameLst>
                                          <p:attrName>ppt_x</p:attrName>
                                        </p:attrNameLst>
                                      </p:cBhvr>
                                      <p:tavLst>
                                        <p:tav tm="0">
                                          <p:val>
                                            <p:strVal val="#ppt_x"/>
                                          </p:val>
                                        </p:tav>
                                        <p:tav tm="100000">
                                          <p:val>
                                            <p:strVal val="#ppt_x"/>
                                          </p:val>
                                        </p:tav>
                                      </p:tavLst>
                                    </p:anim>
                                    <p:anim calcmode="lin" valueType="num">
                                      <p:cBhvr>
                                        <p:cTn id="5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rot="-10800000">
            <a:off x="280241" y="9026318"/>
            <a:ext cx="3152978" cy="613397"/>
          </a:xfrm>
          <a:custGeom>
            <a:avLst/>
            <a:gdLst/>
            <a:ahLst/>
            <a:cxnLst/>
            <a:rect l="l" t="t" r="r" b="b"/>
            <a:pathLst>
              <a:path w="3152978" h="613397">
                <a:moveTo>
                  <a:pt x="0" y="0"/>
                </a:moveTo>
                <a:lnTo>
                  <a:pt x="3152978" y="0"/>
                </a:lnTo>
                <a:lnTo>
                  <a:pt x="3152978" y="613398"/>
                </a:lnTo>
                <a:lnTo>
                  <a:pt x="0" y="613398"/>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6" name="Freeform 6"/>
          <p:cNvSpPr/>
          <p:nvPr/>
        </p:nvSpPr>
        <p:spPr>
          <a:xfrm>
            <a:off x="7465468" y="5257692"/>
            <a:ext cx="3357063" cy="5029308"/>
          </a:xfrm>
          <a:custGeom>
            <a:avLst/>
            <a:gdLst/>
            <a:ahLst/>
            <a:cxnLst/>
            <a:rect l="l" t="t" r="r" b="b"/>
            <a:pathLst>
              <a:path w="3357063" h="5029308">
                <a:moveTo>
                  <a:pt x="0" y="0"/>
                </a:moveTo>
                <a:lnTo>
                  <a:pt x="3357064" y="0"/>
                </a:lnTo>
                <a:lnTo>
                  <a:pt x="3357064" y="5029308"/>
                </a:lnTo>
                <a:lnTo>
                  <a:pt x="0" y="5029308"/>
                </a:lnTo>
                <a:lnTo>
                  <a:pt x="0" y="0"/>
                </a:lnTo>
                <a:close/>
              </a:path>
            </a:pathLst>
          </a:custGeom>
          <a: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p:spPr>
        <p:txBody>
          <a:bodyPr/>
          <a:lstStyle/>
          <a:p>
            <a:endParaRPr lang="vi-VN"/>
          </a:p>
        </p:txBody>
      </p:sp>
      <p:sp>
        <p:nvSpPr>
          <p:cNvPr id="7" name="Freeform 7"/>
          <p:cNvSpPr/>
          <p:nvPr/>
        </p:nvSpPr>
        <p:spPr>
          <a:xfrm>
            <a:off x="5828756" y="5257692"/>
            <a:ext cx="1636712" cy="1636712"/>
          </a:xfrm>
          <a:custGeom>
            <a:avLst/>
            <a:gdLst/>
            <a:ahLst/>
            <a:cxnLst/>
            <a:rect l="l" t="t" r="r" b="b"/>
            <a:pathLst>
              <a:path w="1636712" h="1636712">
                <a:moveTo>
                  <a:pt x="0" y="0"/>
                </a:moveTo>
                <a:lnTo>
                  <a:pt x="1636712" y="0"/>
                </a:lnTo>
                <a:lnTo>
                  <a:pt x="1636712" y="1636712"/>
                </a:lnTo>
                <a:lnTo>
                  <a:pt x="0" y="163671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8" name="Freeform 8"/>
          <p:cNvSpPr/>
          <p:nvPr/>
        </p:nvSpPr>
        <p:spPr>
          <a:xfrm>
            <a:off x="10974932" y="5143500"/>
            <a:ext cx="1636712" cy="1626482"/>
          </a:xfrm>
          <a:custGeom>
            <a:avLst/>
            <a:gdLst/>
            <a:ahLst/>
            <a:cxnLst/>
            <a:rect l="l" t="t" r="r" b="b"/>
            <a:pathLst>
              <a:path w="1636712" h="1626482">
                <a:moveTo>
                  <a:pt x="0" y="0"/>
                </a:moveTo>
                <a:lnTo>
                  <a:pt x="1636712" y="0"/>
                </a:lnTo>
                <a:lnTo>
                  <a:pt x="1636712" y="1626482"/>
                </a:lnTo>
                <a:lnTo>
                  <a:pt x="0" y="1626482"/>
                </a:lnTo>
                <a:lnTo>
                  <a:pt x="0" y="0"/>
                </a:lnTo>
                <a:close/>
              </a:path>
            </a:pathLst>
          </a:custGeom>
          <a: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a:blipFill>
        </p:spPr>
        <p:txBody>
          <a:bodyPr/>
          <a:lstStyle/>
          <a:p>
            <a:endParaRPr lang="vi-VN"/>
          </a:p>
        </p:txBody>
      </p:sp>
      <p:sp>
        <p:nvSpPr>
          <p:cNvPr id="9" name="TextBox 9"/>
          <p:cNvSpPr txBox="1"/>
          <p:nvPr/>
        </p:nvSpPr>
        <p:spPr>
          <a:xfrm>
            <a:off x="1661006" y="5730481"/>
            <a:ext cx="4013052" cy="629920"/>
          </a:xfrm>
          <a:prstGeom prst="rect">
            <a:avLst/>
          </a:prstGeom>
        </p:spPr>
        <p:txBody>
          <a:bodyPr lIns="0" tIns="0" rIns="0" bIns="0" rtlCol="0" anchor="t">
            <a:spAutoFit/>
          </a:bodyPr>
          <a:lstStyle/>
          <a:p>
            <a:pPr marL="0" lvl="0" indent="0" algn="ctr">
              <a:lnSpc>
                <a:spcPts val="5179"/>
              </a:lnSpc>
              <a:spcBef>
                <a:spcPct val="0"/>
              </a:spcBef>
            </a:pPr>
            <a:r>
              <a:rPr lang="en-US" sz="3699">
                <a:solidFill>
                  <a:srgbClr val="000000"/>
                </a:solidFill>
                <a:latin typeface="Francois One"/>
                <a:ea typeface="Francois One"/>
                <a:cs typeface="Francois One"/>
                <a:sym typeface="Francois One"/>
              </a:rPr>
              <a:t>N</a:t>
            </a:r>
            <a:r>
              <a:rPr lang="en-US" sz="3699" u="none" strike="noStrike">
                <a:solidFill>
                  <a:srgbClr val="000000"/>
                </a:solidFill>
                <a:latin typeface="Francois One"/>
                <a:ea typeface="Francois One"/>
                <a:cs typeface="Francois One"/>
                <a:sym typeface="Francois One"/>
              </a:rPr>
              <a:t>hân dạng</a:t>
            </a:r>
          </a:p>
        </p:txBody>
      </p:sp>
      <p:sp>
        <p:nvSpPr>
          <p:cNvPr id="10" name="TextBox 10"/>
          <p:cNvSpPr txBox="1"/>
          <p:nvPr/>
        </p:nvSpPr>
        <p:spPr>
          <a:xfrm>
            <a:off x="12624959" y="5611174"/>
            <a:ext cx="4013052" cy="629920"/>
          </a:xfrm>
          <a:prstGeom prst="rect">
            <a:avLst/>
          </a:prstGeom>
        </p:spPr>
        <p:txBody>
          <a:bodyPr lIns="0" tIns="0" rIns="0" bIns="0" rtlCol="0" anchor="t">
            <a:spAutoFit/>
          </a:bodyPr>
          <a:lstStyle/>
          <a:p>
            <a:pPr marL="0" lvl="0" indent="0" algn="ctr">
              <a:lnSpc>
                <a:spcPts val="5179"/>
              </a:lnSpc>
              <a:spcBef>
                <a:spcPct val="0"/>
              </a:spcBef>
            </a:pPr>
            <a:r>
              <a:rPr lang="en-US" sz="3699">
                <a:solidFill>
                  <a:srgbClr val="000000"/>
                </a:solidFill>
                <a:latin typeface="Francois One"/>
                <a:ea typeface="Francois One"/>
                <a:cs typeface="Francois One"/>
                <a:sym typeface="Francois One"/>
              </a:rPr>
              <a:t>V</a:t>
            </a:r>
            <a:r>
              <a:rPr lang="en-US" sz="3699" u="none" strike="noStrike">
                <a:solidFill>
                  <a:srgbClr val="000000"/>
                </a:solidFill>
                <a:latin typeface="Francois One"/>
                <a:ea typeface="Francois One"/>
                <a:cs typeface="Francois One"/>
                <a:sym typeface="Francois One"/>
              </a:rPr>
              <a:t>ân tay</a:t>
            </a:r>
          </a:p>
        </p:txBody>
      </p:sp>
      <p:sp>
        <p:nvSpPr>
          <p:cNvPr id="11" name="TextBox 11"/>
          <p:cNvSpPr txBox="1"/>
          <p:nvPr/>
        </p:nvSpPr>
        <p:spPr>
          <a:xfrm>
            <a:off x="3937992" y="2373418"/>
            <a:ext cx="10412016" cy="1463675"/>
          </a:xfrm>
          <a:prstGeom prst="rect">
            <a:avLst/>
          </a:prstGeom>
        </p:spPr>
        <p:txBody>
          <a:bodyPr lIns="0" tIns="0" rIns="0" bIns="0" rtlCol="0" anchor="t">
            <a:spAutoFit/>
          </a:bodyPr>
          <a:lstStyle/>
          <a:p>
            <a:pPr algn="ctr">
              <a:lnSpc>
                <a:spcPts val="5500"/>
              </a:lnSpc>
              <a:spcBef>
                <a:spcPct val="0"/>
              </a:spcBef>
            </a:pPr>
            <a:r>
              <a:rPr lang="en-US" sz="5000">
                <a:solidFill>
                  <a:srgbClr val="65A6EB"/>
                </a:solidFill>
                <a:latin typeface="iCiel Crocante"/>
                <a:ea typeface="iCiel Crocante"/>
                <a:cs typeface="iCiel Crocante"/>
                <a:sym typeface="iCiel Crocante"/>
              </a:rPr>
              <a:t>TRONG MỐI QUAN HỆ GIỮA NHỮNG CON NGƯỜI CỤ THỂ VỚI NHAU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rot="-10800000">
            <a:off x="280241" y="9026318"/>
            <a:ext cx="3152978" cy="613397"/>
          </a:xfrm>
          <a:custGeom>
            <a:avLst/>
            <a:gdLst/>
            <a:ahLst/>
            <a:cxnLst/>
            <a:rect l="l" t="t" r="r" b="b"/>
            <a:pathLst>
              <a:path w="3152978" h="613397">
                <a:moveTo>
                  <a:pt x="0" y="0"/>
                </a:moveTo>
                <a:lnTo>
                  <a:pt x="3152978" y="0"/>
                </a:lnTo>
                <a:lnTo>
                  <a:pt x="3152978" y="613398"/>
                </a:lnTo>
                <a:lnTo>
                  <a:pt x="0" y="613398"/>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6" name="Freeform 6"/>
          <p:cNvSpPr/>
          <p:nvPr/>
        </p:nvSpPr>
        <p:spPr>
          <a:xfrm>
            <a:off x="7289619" y="6379302"/>
            <a:ext cx="3708761" cy="3907698"/>
          </a:xfrm>
          <a:custGeom>
            <a:avLst/>
            <a:gdLst/>
            <a:ahLst/>
            <a:cxnLst/>
            <a:rect l="l" t="t" r="r" b="b"/>
            <a:pathLst>
              <a:path w="3708761" h="3907698">
                <a:moveTo>
                  <a:pt x="0" y="0"/>
                </a:moveTo>
                <a:lnTo>
                  <a:pt x="3708762" y="0"/>
                </a:lnTo>
                <a:lnTo>
                  <a:pt x="3708762" y="3907698"/>
                </a:lnTo>
                <a:lnTo>
                  <a:pt x="0" y="390769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7" name="Freeform 7"/>
          <p:cNvSpPr/>
          <p:nvPr/>
        </p:nvSpPr>
        <p:spPr>
          <a:xfrm>
            <a:off x="4649050" y="7621441"/>
            <a:ext cx="1833071" cy="990805"/>
          </a:xfrm>
          <a:custGeom>
            <a:avLst/>
            <a:gdLst/>
            <a:ahLst/>
            <a:cxnLst/>
            <a:rect l="l" t="t" r="r" b="b"/>
            <a:pathLst>
              <a:path w="1833071" h="990805">
                <a:moveTo>
                  <a:pt x="0" y="0"/>
                </a:moveTo>
                <a:lnTo>
                  <a:pt x="1833071" y="0"/>
                </a:lnTo>
                <a:lnTo>
                  <a:pt x="1833071" y="990805"/>
                </a:lnTo>
                <a:lnTo>
                  <a:pt x="0" y="990805"/>
                </a:lnTo>
                <a:lnTo>
                  <a:pt x="0" y="0"/>
                </a:lnTo>
                <a:close/>
              </a:path>
            </a:pathLst>
          </a:custGeom>
          <a: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a:blipFill>
        </p:spPr>
        <p:txBody>
          <a:bodyPr/>
          <a:lstStyle/>
          <a:p>
            <a:endParaRPr lang="vi-VN"/>
          </a:p>
        </p:txBody>
      </p:sp>
      <p:sp>
        <p:nvSpPr>
          <p:cNvPr id="8" name="Freeform 8"/>
          <p:cNvSpPr/>
          <p:nvPr/>
        </p:nvSpPr>
        <p:spPr>
          <a:xfrm>
            <a:off x="4758087" y="4801998"/>
            <a:ext cx="1614997" cy="1562143"/>
          </a:xfrm>
          <a:custGeom>
            <a:avLst/>
            <a:gdLst/>
            <a:ahLst/>
            <a:cxnLst/>
            <a:rect l="l" t="t" r="r" b="b"/>
            <a:pathLst>
              <a:path w="1614997" h="1562143">
                <a:moveTo>
                  <a:pt x="0" y="0"/>
                </a:moveTo>
                <a:lnTo>
                  <a:pt x="1614997" y="0"/>
                </a:lnTo>
                <a:lnTo>
                  <a:pt x="1614997" y="1562143"/>
                </a:lnTo>
                <a:lnTo>
                  <a:pt x="0" y="1562143"/>
                </a:lnTo>
                <a:lnTo>
                  <a:pt x="0" y="0"/>
                </a:lnTo>
                <a:close/>
              </a:path>
            </a:pathLst>
          </a:custGeom>
          <a: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a:blipFill>
        </p:spPr>
        <p:txBody>
          <a:bodyPr/>
          <a:lstStyle/>
          <a:p>
            <a:endParaRPr lang="vi-VN"/>
          </a:p>
        </p:txBody>
      </p:sp>
      <p:sp>
        <p:nvSpPr>
          <p:cNvPr id="9" name="Freeform 9"/>
          <p:cNvSpPr/>
          <p:nvPr/>
        </p:nvSpPr>
        <p:spPr>
          <a:xfrm>
            <a:off x="11808006" y="5634993"/>
            <a:ext cx="1581014" cy="1581014"/>
          </a:xfrm>
          <a:custGeom>
            <a:avLst/>
            <a:gdLst/>
            <a:ahLst/>
            <a:cxnLst/>
            <a:rect l="l" t="t" r="r" b="b"/>
            <a:pathLst>
              <a:path w="1581014" h="1581014">
                <a:moveTo>
                  <a:pt x="0" y="0"/>
                </a:moveTo>
                <a:lnTo>
                  <a:pt x="1581013" y="0"/>
                </a:lnTo>
                <a:lnTo>
                  <a:pt x="1581013" y="1581013"/>
                </a:lnTo>
                <a:lnTo>
                  <a:pt x="0" y="1581013"/>
                </a:lnTo>
                <a:lnTo>
                  <a:pt x="0" y="0"/>
                </a:lnTo>
                <a:close/>
              </a:path>
            </a:pathLst>
          </a:custGeom>
          <a: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a:blipFill>
        </p:spPr>
        <p:txBody>
          <a:bodyPr/>
          <a:lstStyle/>
          <a:p>
            <a:endParaRPr lang="vi-VN"/>
          </a:p>
        </p:txBody>
      </p:sp>
      <p:sp>
        <p:nvSpPr>
          <p:cNvPr id="10" name="TextBox 10"/>
          <p:cNvSpPr txBox="1"/>
          <p:nvPr/>
        </p:nvSpPr>
        <p:spPr>
          <a:xfrm>
            <a:off x="3937992" y="2373418"/>
            <a:ext cx="10412016" cy="768350"/>
          </a:xfrm>
          <a:prstGeom prst="rect">
            <a:avLst/>
          </a:prstGeom>
        </p:spPr>
        <p:txBody>
          <a:bodyPr lIns="0" tIns="0" rIns="0" bIns="0" rtlCol="0" anchor="t">
            <a:spAutoFit/>
          </a:bodyPr>
          <a:lstStyle/>
          <a:p>
            <a:pPr algn="ctr">
              <a:lnSpc>
                <a:spcPts val="5500"/>
              </a:lnSpc>
              <a:spcBef>
                <a:spcPct val="0"/>
              </a:spcBef>
            </a:pPr>
            <a:r>
              <a:rPr lang="en-US" sz="5000" dirty="0">
                <a:solidFill>
                  <a:srgbClr val="65A6EB"/>
                </a:solidFill>
                <a:latin typeface="iCiel Crocante"/>
                <a:ea typeface="iCiel Crocante"/>
                <a:cs typeface="iCiel Crocante"/>
                <a:sym typeface="iCiel Crocante"/>
              </a:rPr>
              <a:t>TRONG LĨNH VỰC KIẾN TRÚC</a:t>
            </a:r>
          </a:p>
        </p:txBody>
      </p:sp>
      <p:sp>
        <p:nvSpPr>
          <p:cNvPr id="11" name="TextBox 11"/>
          <p:cNvSpPr txBox="1"/>
          <p:nvPr/>
        </p:nvSpPr>
        <p:spPr>
          <a:xfrm>
            <a:off x="280241" y="5268907"/>
            <a:ext cx="4338843" cy="629920"/>
          </a:xfrm>
          <a:prstGeom prst="rect">
            <a:avLst/>
          </a:prstGeom>
        </p:spPr>
        <p:txBody>
          <a:bodyPr lIns="0" tIns="0" rIns="0" bIns="0" rtlCol="0" anchor="t">
            <a:spAutoFit/>
          </a:bodyPr>
          <a:lstStyle/>
          <a:p>
            <a:pPr marL="0" lvl="0" indent="0" algn="ctr">
              <a:lnSpc>
                <a:spcPts val="5179"/>
              </a:lnSpc>
              <a:spcBef>
                <a:spcPct val="0"/>
              </a:spcBef>
            </a:pPr>
            <a:r>
              <a:rPr lang="en-US" sz="3699">
                <a:solidFill>
                  <a:srgbClr val="000000"/>
                </a:solidFill>
                <a:latin typeface="Francois One"/>
                <a:ea typeface="Francois One"/>
                <a:cs typeface="Francois One"/>
                <a:sym typeface="Francois One"/>
              </a:rPr>
              <a:t>C</a:t>
            </a:r>
            <a:r>
              <a:rPr lang="en-US" sz="3699" u="none" strike="noStrike">
                <a:solidFill>
                  <a:srgbClr val="000000"/>
                </a:solidFill>
                <a:latin typeface="Francois One"/>
                <a:ea typeface="Francois One"/>
                <a:cs typeface="Francois One"/>
                <a:sym typeface="Francois One"/>
              </a:rPr>
              <a:t>ung cấp nơi trú ẩn</a:t>
            </a:r>
          </a:p>
        </p:txBody>
      </p:sp>
      <p:sp>
        <p:nvSpPr>
          <p:cNvPr id="12" name="TextBox 12"/>
          <p:cNvSpPr txBox="1"/>
          <p:nvPr/>
        </p:nvSpPr>
        <p:spPr>
          <a:xfrm>
            <a:off x="280241" y="7768546"/>
            <a:ext cx="4338843" cy="629920"/>
          </a:xfrm>
          <a:prstGeom prst="rect">
            <a:avLst/>
          </a:prstGeom>
        </p:spPr>
        <p:txBody>
          <a:bodyPr lIns="0" tIns="0" rIns="0" bIns="0" rtlCol="0" anchor="t">
            <a:spAutoFit/>
          </a:bodyPr>
          <a:lstStyle/>
          <a:p>
            <a:pPr marL="0" lvl="0" indent="0" algn="ctr">
              <a:lnSpc>
                <a:spcPts val="5179"/>
              </a:lnSpc>
              <a:spcBef>
                <a:spcPct val="0"/>
              </a:spcBef>
            </a:pPr>
            <a:r>
              <a:rPr lang="en-US" sz="3699">
                <a:solidFill>
                  <a:srgbClr val="000000"/>
                </a:solidFill>
                <a:latin typeface="Francois One"/>
                <a:ea typeface="Francois One"/>
                <a:cs typeface="Francois One"/>
                <a:sym typeface="Francois One"/>
              </a:rPr>
              <a:t>Có tường và mái che</a:t>
            </a:r>
          </a:p>
        </p:txBody>
      </p:sp>
      <p:sp>
        <p:nvSpPr>
          <p:cNvPr id="13" name="TextBox 13"/>
          <p:cNvSpPr txBox="1"/>
          <p:nvPr/>
        </p:nvSpPr>
        <p:spPr>
          <a:xfrm>
            <a:off x="13524828" y="6077202"/>
            <a:ext cx="2034984" cy="629920"/>
          </a:xfrm>
          <a:prstGeom prst="rect">
            <a:avLst/>
          </a:prstGeom>
        </p:spPr>
        <p:txBody>
          <a:bodyPr lIns="0" tIns="0" rIns="0" bIns="0" rtlCol="0" anchor="t">
            <a:spAutoFit/>
          </a:bodyPr>
          <a:lstStyle/>
          <a:p>
            <a:pPr marL="0" lvl="0" indent="0" algn="ctr">
              <a:lnSpc>
                <a:spcPts val="5179"/>
              </a:lnSpc>
              <a:spcBef>
                <a:spcPct val="0"/>
              </a:spcBef>
            </a:pPr>
            <a:r>
              <a:rPr lang="en-US" sz="3699">
                <a:solidFill>
                  <a:srgbClr val="000000"/>
                </a:solidFill>
                <a:latin typeface="Francois One"/>
                <a:ea typeface="Francois One"/>
                <a:cs typeface="Francois One"/>
                <a:sym typeface="Francois One"/>
              </a:rPr>
              <a:t>Vật liệu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1000"/>
                                        <p:tgtEl>
                                          <p:spTgt spid="12"/>
                                        </p:tgtEl>
                                      </p:cBhvr>
                                    </p:animEffect>
                                    <p:anim calcmode="lin" valueType="num">
                                      <p:cBhvr>
                                        <p:cTn id="39" dur="1000" fill="hold"/>
                                        <p:tgtEl>
                                          <p:spTgt spid="12"/>
                                        </p:tgtEl>
                                        <p:attrNameLst>
                                          <p:attrName>ppt_x</p:attrName>
                                        </p:attrNameLst>
                                      </p:cBhvr>
                                      <p:tavLst>
                                        <p:tav tm="0">
                                          <p:val>
                                            <p:strVal val="#ppt_x"/>
                                          </p:val>
                                        </p:tav>
                                        <p:tav tm="100000">
                                          <p:val>
                                            <p:strVal val="#ppt_x"/>
                                          </p:val>
                                        </p:tav>
                                      </p:tavLst>
                                    </p:anim>
                                    <p:anim calcmode="lin" valueType="num">
                                      <p:cBhvr>
                                        <p:cTn id="4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rot="-10800000">
            <a:off x="280241" y="9026318"/>
            <a:ext cx="3152978" cy="613397"/>
          </a:xfrm>
          <a:custGeom>
            <a:avLst/>
            <a:gdLst/>
            <a:ahLst/>
            <a:cxnLst/>
            <a:rect l="l" t="t" r="r" b="b"/>
            <a:pathLst>
              <a:path w="3152978" h="613397">
                <a:moveTo>
                  <a:pt x="0" y="0"/>
                </a:moveTo>
                <a:lnTo>
                  <a:pt x="3152978" y="0"/>
                </a:lnTo>
                <a:lnTo>
                  <a:pt x="3152978" y="613398"/>
                </a:lnTo>
                <a:lnTo>
                  <a:pt x="0" y="613398"/>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6" name="Freeform 6"/>
          <p:cNvSpPr/>
          <p:nvPr/>
        </p:nvSpPr>
        <p:spPr>
          <a:xfrm>
            <a:off x="7289619" y="6379302"/>
            <a:ext cx="3708761" cy="3907698"/>
          </a:xfrm>
          <a:custGeom>
            <a:avLst/>
            <a:gdLst/>
            <a:ahLst/>
            <a:cxnLst/>
            <a:rect l="l" t="t" r="r" b="b"/>
            <a:pathLst>
              <a:path w="3708761" h="3907698">
                <a:moveTo>
                  <a:pt x="0" y="0"/>
                </a:moveTo>
                <a:lnTo>
                  <a:pt x="3708762" y="0"/>
                </a:lnTo>
                <a:lnTo>
                  <a:pt x="3708762" y="3907698"/>
                </a:lnTo>
                <a:lnTo>
                  <a:pt x="0" y="390769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7" name="Freeform 7"/>
          <p:cNvSpPr/>
          <p:nvPr/>
        </p:nvSpPr>
        <p:spPr>
          <a:xfrm>
            <a:off x="4777343" y="5618231"/>
            <a:ext cx="1902677" cy="1522142"/>
          </a:xfrm>
          <a:custGeom>
            <a:avLst/>
            <a:gdLst/>
            <a:ahLst/>
            <a:cxnLst/>
            <a:rect l="l" t="t" r="r" b="b"/>
            <a:pathLst>
              <a:path w="1902677" h="1522142">
                <a:moveTo>
                  <a:pt x="0" y="0"/>
                </a:moveTo>
                <a:lnTo>
                  <a:pt x="1902676" y="0"/>
                </a:lnTo>
                <a:lnTo>
                  <a:pt x="1902676" y="1522141"/>
                </a:lnTo>
                <a:lnTo>
                  <a:pt x="0" y="152214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8" name="Freeform 8"/>
          <p:cNvSpPr/>
          <p:nvPr/>
        </p:nvSpPr>
        <p:spPr>
          <a:xfrm>
            <a:off x="11607981" y="3963151"/>
            <a:ext cx="1879982" cy="1923255"/>
          </a:xfrm>
          <a:custGeom>
            <a:avLst/>
            <a:gdLst/>
            <a:ahLst/>
            <a:cxnLst/>
            <a:rect l="l" t="t" r="r" b="b"/>
            <a:pathLst>
              <a:path w="1879982" h="1923255">
                <a:moveTo>
                  <a:pt x="0" y="0"/>
                </a:moveTo>
                <a:lnTo>
                  <a:pt x="1879981" y="0"/>
                </a:lnTo>
                <a:lnTo>
                  <a:pt x="1879981" y="1923255"/>
                </a:lnTo>
                <a:lnTo>
                  <a:pt x="0" y="1923255"/>
                </a:lnTo>
                <a:lnTo>
                  <a:pt x="0" y="0"/>
                </a:lnTo>
                <a:close/>
              </a:path>
            </a:pathLst>
          </a:custGeom>
          <a: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a:blipFill>
        </p:spPr>
        <p:txBody>
          <a:bodyPr/>
          <a:lstStyle/>
          <a:p>
            <a:endParaRPr lang="vi-VN"/>
          </a:p>
        </p:txBody>
      </p:sp>
      <p:sp>
        <p:nvSpPr>
          <p:cNvPr id="9" name="Freeform 9"/>
          <p:cNvSpPr/>
          <p:nvPr/>
        </p:nvSpPr>
        <p:spPr>
          <a:xfrm>
            <a:off x="11607981" y="7367515"/>
            <a:ext cx="1902677" cy="1890785"/>
          </a:xfrm>
          <a:custGeom>
            <a:avLst/>
            <a:gdLst/>
            <a:ahLst/>
            <a:cxnLst/>
            <a:rect l="l" t="t" r="r" b="b"/>
            <a:pathLst>
              <a:path w="1902677" h="1890785">
                <a:moveTo>
                  <a:pt x="0" y="0"/>
                </a:moveTo>
                <a:lnTo>
                  <a:pt x="1902676" y="0"/>
                </a:lnTo>
                <a:lnTo>
                  <a:pt x="1902676" y="1890785"/>
                </a:lnTo>
                <a:lnTo>
                  <a:pt x="0" y="1890785"/>
                </a:lnTo>
                <a:lnTo>
                  <a:pt x="0" y="0"/>
                </a:lnTo>
                <a:close/>
              </a:path>
            </a:pathLst>
          </a:custGeom>
          <a: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a:blipFill>
        </p:spPr>
        <p:txBody>
          <a:bodyPr/>
          <a:lstStyle/>
          <a:p>
            <a:endParaRPr lang="vi-VN"/>
          </a:p>
        </p:txBody>
      </p:sp>
      <p:sp>
        <p:nvSpPr>
          <p:cNvPr id="10" name="TextBox 10"/>
          <p:cNvSpPr txBox="1"/>
          <p:nvPr/>
        </p:nvSpPr>
        <p:spPr>
          <a:xfrm>
            <a:off x="3937992" y="2373418"/>
            <a:ext cx="10412016" cy="1410643"/>
          </a:xfrm>
          <a:prstGeom prst="rect">
            <a:avLst/>
          </a:prstGeom>
        </p:spPr>
        <p:txBody>
          <a:bodyPr lIns="0" tIns="0" rIns="0" bIns="0" rtlCol="0" anchor="t">
            <a:spAutoFit/>
          </a:bodyPr>
          <a:lstStyle/>
          <a:p>
            <a:pPr algn="ctr">
              <a:lnSpc>
                <a:spcPts val="5500"/>
              </a:lnSpc>
              <a:spcBef>
                <a:spcPct val="0"/>
              </a:spcBef>
            </a:pPr>
            <a:r>
              <a:rPr lang="en-US" sz="5000" dirty="0">
                <a:solidFill>
                  <a:srgbClr val="65A6EB"/>
                </a:solidFill>
                <a:latin typeface="iCiel Crocante"/>
                <a:ea typeface="iCiel Crocante"/>
                <a:cs typeface="iCiel Crocante"/>
                <a:sym typeface="iCiel Crocante"/>
              </a:rPr>
              <a:t>TRONG </a:t>
            </a:r>
            <a:r>
              <a:rPr lang="en-US" sz="5000" dirty="0" err="1">
                <a:solidFill>
                  <a:srgbClr val="65A6EB"/>
                </a:solidFill>
                <a:latin typeface="iCiel Crocante"/>
                <a:ea typeface="iCiel Crocante"/>
                <a:cs typeface="iCiel Crocante"/>
                <a:sym typeface="iCiel Crocante"/>
              </a:rPr>
              <a:t>mối</a:t>
            </a:r>
            <a:r>
              <a:rPr lang="en-US" sz="5000" dirty="0">
                <a:solidFill>
                  <a:srgbClr val="65A6EB"/>
                </a:solidFill>
                <a:latin typeface="iCiel Crocante"/>
                <a:ea typeface="iCiel Crocante"/>
                <a:cs typeface="iCiel Crocante"/>
                <a:sym typeface="iCiel Crocante"/>
              </a:rPr>
              <a:t> </a:t>
            </a:r>
            <a:r>
              <a:rPr lang="en-US" sz="5000" dirty="0" err="1">
                <a:solidFill>
                  <a:srgbClr val="65A6EB"/>
                </a:solidFill>
                <a:latin typeface="iCiel Crocante"/>
                <a:ea typeface="iCiel Crocante"/>
                <a:cs typeface="iCiel Crocante"/>
                <a:sym typeface="iCiel Crocante"/>
              </a:rPr>
              <a:t>quan</a:t>
            </a:r>
            <a:r>
              <a:rPr lang="en-US" sz="5000" dirty="0">
                <a:solidFill>
                  <a:srgbClr val="65A6EB"/>
                </a:solidFill>
                <a:latin typeface="iCiel Crocante"/>
                <a:ea typeface="iCiel Crocante"/>
                <a:cs typeface="iCiel Crocante"/>
                <a:sym typeface="iCiel Crocante"/>
              </a:rPr>
              <a:t> </a:t>
            </a:r>
            <a:r>
              <a:rPr lang="en-US" sz="5000" dirty="0" err="1">
                <a:solidFill>
                  <a:srgbClr val="65A6EB"/>
                </a:solidFill>
                <a:latin typeface="iCiel Crocante"/>
                <a:ea typeface="iCiel Crocante"/>
                <a:cs typeface="iCiel Crocante"/>
                <a:sym typeface="iCiel Crocante"/>
              </a:rPr>
              <a:t>hệ</a:t>
            </a:r>
            <a:r>
              <a:rPr lang="en-US" sz="5000" dirty="0">
                <a:solidFill>
                  <a:srgbClr val="65A6EB"/>
                </a:solidFill>
                <a:latin typeface="iCiel Crocante"/>
                <a:ea typeface="iCiel Crocante"/>
                <a:cs typeface="iCiel Crocante"/>
                <a:sym typeface="iCiel Crocante"/>
              </a:rPr>
              <a:t> </a:t>
            </a:r>
            <a:r>
              <a:rPr lang="en-US" sz="5000" dirty="0" err="1">
                <a:solidFill>
                  <a:srgbClr val="65A6EB"/>
                </a:solidFill>
                <a:latin typeface="iCiel Crocante"/>
                <a:ea typeface="iCiel Crocante"/>
                <a:cs typeface="iCiel Crocante"/>
                <a:sym typeface="iCiel Crocante"/>
              </a:rPr>
              <a:t>giữa</a:t>
            </a:r>
            <a:r>
              <a:rPr lang="en-US" sz="5000" dirty="0">
                <a:solidFill>
                  <a:srgbClr val="65A6EB"/>
                </a:solidFill>
                <a:latin typeface="iCiel Crocante"/>
                <a:ea typeface="iCiel Crocante"/>
                <a:cs typeface="iCiel Crocante"/>
                <a:sym typeface="iCiel Crocante"/>
              </a:rPr>
              <a:t> </a:t>
            </a:r>
          </a:p>
          <a:p>
            <a:pPr algn="ctr">
              <a:lnSpc>
                <a:spcPts val="5500"/>
              </a:lnSpc>
              <a:spcBef>
                <a:spcPct val="0"/>
              </a:spcBef>
            </a:pPr>
            <a:r>
              <a:rPr lang="en-US" sz="5000" dirty="0" err="1">
                <a:solidFill>
                  <a:srgbClr val="65A6EB"/>
                </a:solidFill>
                <a:latin typeface="iCiel Crocante"/>
                <a:ea typeface="iCiel Crocante"/>
                <a:cs typeface="iCiel Crocante"/>
                <a:sym typeface="iCiel Crocante"/>
              </a:rPr>
              <a:t>các</a:t>
            </a:r>
            <a:r>
              <a:rPr lang="en-US" sz="5000" dirty="0">
                <a:solidFill>
                  <a:srgbClr val="65A6EB"/>
                </a:solidFill>
                <a:latin typeface="iCiel Crocante"/>
                <a:ea typeface="iCiel Crocante"/>
                <a:cs typeface="iCiel Crocante"/>
                <a:sym typeface="iCiel Crocante"/>
              </a:rPr>
              <a:t> </a:t>
            </a:r>
            <a:r>
              <a:rPr lang="en-US" sz="5000" dirty="0" err="1">
                <a:solidFill>
                  <a:srgbClr val="65A6EB"/>
                </a:solidFill>
                <a:latin typeface="iCiel Crocante"/>
                <a:ea typeface="iCiel Crocante"/>
                <a:cs typeface="iCiel Crocante"/>
                <a:sym typeface="iCiel Crocante"/>
              </a:rPr>
              <a:t>ngôi</a:t>
            </a:r>
            <a:r>
              <a:rPr lang="en-US" sz="5000" dirty="0">
                <a:solidFill>
                  <a:srgbClr val="65A6EB"/>
                </a:solidFill>
                <a:latin typeface="iCiel Crocante"/>
                <a:ea typeface="iCiel Crocante"/>
                <a:cs typeface="iCiel Crocante"/>
                <a:sym typeface="iCiel Crocante"/>
              </a:rPr>
              <a:t> </a:t>
            </a:r>
            <a:r>
              <a:rPr lang="en-US" sz="5000" dirty="0" err="1">
                <a:solidFill>
                  <a:srgbClr val="65A6EB"/>
                </a:solidFill>
                <a:latin typeface="iCiel Crocante"/>
                <a:ea typeface="iCiel Crocante"/>
                <a:cs typeface="iCiel Crocante"/>
                <a:sym typeface="iCiel Crocante"/>
              </a:rPr>
              <a:t>nhà</a:t>
            </a:r>
            <a:endParaRPr lang="en-US" sz="5000" dirty="0">
              <a:solidFill>
                <a:srgbClr val="65A6EB"/>
              </a:solidFill>
              <a:latin typeface="iCiel Crocante"/>
              <a:ea typeface="iCiel Crocante"/>
              <a:cs typeface="iCiel Crocante"/>
              <a:sym typeface="iCiel Crocante"/>
            </a:endParaRPr>
          </a:p>
        </p:txBody>
      </p:sp>
      <p:sp>
        <p:nvSpPr>
          <p:cNvPr id="11" name="TextBox 11"/>
          <p:cNvSpPr txBox="1"/>
          <p:nvPr/>
        </p:nvSpPr>
        <p:spPr>
          <a:xfrm>
            <a:off x="211222" y="6031004"/>
            <a:ext cx="4338843" cy="629920"/>
          </a:xfrm>
          <a:prstGeom prst="rect">
            <a:avLst/>
          </a:prstGeom>
        </p:spPr>
        <p:txBody>
          <a:bodyPr lIns="0" tIns="0" rIns="0" bIns="0" rtlCol="0" anchor="t">
            <a:spAutoFit/>
          </a:bodyPr>
          <a:lstStyle/>
          <a:p>
            <a:pPr marL="0" lvl="0" indent="0" algn="ctr">
              <a:lnSpc>
                <a:spcPts val="5179"/>
              </a:lnSpc>
              <a:spcBef>
                <a:spcPct val="0"/>
              </a:spcBef>
            </a:pPr>
            <a:r>
              <a:rPr lang="en-US" sz="3699">
                <a:solidFill>
                  <a:srgbClr val="000000"/>
                </a:solidFill>
                <a:latin typeface="Francois One"/>
                <a:ea typeface="Francois One"/>
                <a:cs typeface="Francois One"/>
                <a:sym typeface="Francois One"/>
              </a:rPr>
              <a:t>Bố trí không gian</a:t>
            </a:r>
          </a:p>
        </p:txBody>
      </p:sp>
      <p:sp>
        <p:nvSpPr>
          <p:cNvPr id="12" name="TextBox 12"/>
          <p:cNvSpPr txBox="1"/>
          <p:nvPr/>
        </p:nvSpPr>
        <p:spPr>
          <a:xfrm>
            <a:off x="14118914" y="4858103"/>
            <a:ext cx="2061773" cy="629920"/>
          </a:xfrm>
          <a:prstGeom prst="rect">
            <a:avLst/>
          </a:prstGeom>
        </p:spPr>
        <p:txBody>
          <a:bodyPr lIns="0" tIns="0" rIns="0" bIns="0" rtlCol="0" anchor="t">
            <a:spAutoFit/>
          </a:bodyPr>
          <a:lstStyle/>
          <a:p>
            <a:pPr marL="0" lvl="0" indent="0" algn="ctr">
              <a:lnSpc>
                <a:spcPts val="5179"/>
              </a:lnSpc>
              <a:spcBef>
                <a:spcPct val="0"/>
              </a:spcBef>
            </a:pPr>
            <a:r>
              <a:rPr lang="en-US" sz="3699">
                <a:solidFill>
                  <a:srgbClr val="000000"/>
                </a:solidFill>
                <a:latin typeface="Francois One"/>
                <a:ea typeface="Francois One"/>
                <a:cs typeface="Francois One"/>
                <a:sym typeface="Francois One"/>
              </a:rPr>
              <a:t>Kiến trúc</a:t>
            </a:r>
          </a:p>
        </p:txBody>
      </p:sp>
      <p:sp>
        <p:nvSpPr>
          <p:cNvPr id="13" name="TextBox 13"/>
          <p:cNvSpPr txBox="1"/>
          <p:nvPr/>
        </p:nvSpPr>
        <p:spPr>
          <a:xfrm>
            <a:off x="14118914" y="7964610"/>
            <a:ext cx="2061773" cy="629920"/>
          </a:xfrm>
          <a:prstGeom prst="rect">
            <a:avLst/>
          </a:prstGeom>
        </p:spPr>
        <p:txBody>
          <a:bodyPr lIns="0" tIns="0" rIns="0" bIns="0" rtlCol="0" anchor="t">
            <a:spAutoFit/>
          </a:bodyPr>
          <a:lstStyle/>
          <a:p>
            <a:pPr marL="0" lvl="0" indent="0" algn="ctr">
              <a:lnSpc>
                <a:spcPts val="5179"/>
              </a:lnSpc>
              <a:spcBef>
                <a:spcPct val="0"/>
              </a:spcBef>
            </a:pPr>
            <a:r>
              <a:rPr lang="en-US" sz="3699">
                <a:solidFill>
                  <a:srgbClr val="000000"/>
                </a:solidFill>
                <a:latin typeface="Francois One"/>
                <a:ea typeface="Francois One"/>
                <a:cs typeface="Francois One"/>
                <a:sym typeface="Francois One"/>
              </a:rPr>
              <a:t>Màu sắc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51961" y="3301999"/>
            <a:ext cx="10784078" cy="3406776"/>
          </a:xfrm>
          <a:prstGeom prst="rect">
            <a:avLst/>
          </a:prstGeom>
        </p:spPr>
        <p:txBody>
          <a:bodyPr lIns="0" tIns="0" rIns="0" bIns="0" rtlCol="0" anchor="t">
            <a:spAutoFit/>
          </a:bodyPr>
          <a:lstStyle/>
          <a:p>
            <a:pPr algn="ctr">
              <a:lnSpc>
                <a:spcPts val="13299"/>
              </a:lnSpc>
            </a:pPr>
            <a:r>
              <a:rPr lang="en-US" sz="9499" spc="132" dirty="0" err="1">
                <a:solidFill>
                  <a:srgbClr val="F47769"/>
                </a:solidFill>
                <a:latin typeface="iCiel Crocante"/>
                <a:ea typeface="iCiel Crocante"/>
                <a:cs typeface="iCiel Crocante"/>
                <a:sym typeface="iCiel Crocante"/>
              </a:rPr>
              <a:t>giới</a:t>
            </a:r>
            <a:r>
              <a:rPr lang="en-US" sz="9499" spc="132" dirty="0">
                <a:solidFill>
                  <a:srgbClr val="F47769"/>
                </a:solidFill>
                <a:latin typeface="iCiel Crocante"/>
                <a:ea typeface="iCiel Crocante"/>
                <a:cs typeface="iCiel Crocante"/>
                <a:sym typeface="iCiel Crocante"/>
              </a:rPr>
              <a:t> </a:t>
            </a:r>
            <a:r>
              <a:rPr lang="en-US" sz="9499" spc="132" dirty="0" err="1">
                <a:solidFill>
                  <a:srgbClr val="F47769"/>
                </a:solidFill>
                <a:latin typeface="iCiel Crocante"/>
                <a:ea typeface="iCiel Crocante"/>
                <a:cs typeface="iCiel Crocante"/>
                <a:sym typeface="iCiel Crocante"/>
              </a:rPr>
              <a:t>thiệu</a:t>
            </a:r>
            <a:r>
              <a:rPr lang="en-US" sz="9499" spc="132" dirty="0">
                <a:solidFill>
                  <a:srgbClr val="F47769"/>
                </a:solidFill>
                <a:latin typeface="iCiel Crocante"/>
                <a:ea typeface="iCiel Crocante"/>
                <a:cs typeface="iCiel Crocante"/>
                <a:sym typeface="iCiel Crocante"/>
              </a:rPr>
              <a:t> </a:t>
            </a:r>
            <a:r>
              <a:rPr lang="en-US" sz="9499" spc="132" dirty="0" err="1">
                <a:solidFill>
                  <a:srgbClr val="F47769"/>
                </a:solidFill>
                <a:latin typeface="iCiel Crocante"/>
                <a:ea typeface="iCiel Crocante"/>
                <a:cs typeface="iCiel Crocante"/>
                <a:sym typeface="iCiel Crocante"/>
              </a:rPr>
              <a:t>về</a:t>
            </a:r>
            <a:r>
              <a:rPr lang="en-US" sz="9499" spc="132" dirty="0">
                <a:solidFill>
                  <a:srgbClr val="F47769"/>
                </a:solidFill>
                <a:latin typeface="iCiel Crocante"/>
                <a:ea typeface="iCiel Crocante"/>
                <a:cs typeface="iCiel Crocante"/>
                <a:sym typeface="iCiel Crocante"/>
              </a:rPr>
              <a:t> </a:t>
            </a:r>
          </a:p>
          <a:p>
            <a:pPr algn="ctr">
              <a:lnSpc>
                <a:spcPts val="13299"/>
              </a:lnSpc>
            </a:pPr>
            <a:r>
              <a:rPr lang="en-US" sz="9499" spc="132" dirty="0" err="1">
                <a:solidFill>
                  <a:srgbClr val="F47769"/>
                </a:solidFill>
                <a:latin typeface="iCiel Crocante"/>
                <a:ea typeface="iCiel Crocante"/>
                <a:cs typeface="iCiel Crocante"/>
                <a:sym typeface="iCiel Crocante"/>
              </a:rPr>
              <a:t>các</a:t>
            </a:r>
            <a:r>
              <a:rPr lang="en-US" sz="9499" spc="132" dirty="0">
                <a:solidFill>
                  <a:srgbClr val="F47769"/>
                </a:solidFill>
                <a:latin typeface="iCiel Crocante"/>
                <a:ea typeface="iCiel Crocante"/>
                <a:cs typeface="iCiel Crocante"/>
                <a:sym typeface="iCiel Crocante"/>
              </a:rPr>
              <a:t> </a:t>
            </a:r>
            <a:r>
              <a:rPr lang="en-US" sz="9499" spc="132" dirty="0" err="1">
                <a:solidFill>
                  <a:srgbClr val="F47769"/>
                </a:solidFill>
                <a:latin typeface="iCiel Crocante"/>
                <a:ea typeface="iCiel Crocante"/>
                <a:cs typeface="iCiel Crocante"/>
                <a:sym typeface="iCiel Crocante"/>
              </a:rPr>
              <a:t>quy</a:t>
            </a:r>
            <a:r>
              <a:rPr lang="en-US" sz="9499" spc="132" dirty="0">
                <a:solidFill>
                  <a:srgbClr val="F47769"/>
                </a:solidFill>
                <a:latin typeface="iCiel Crocante"/>
                <a:ea typeface="iCiel Crocante"/>
                <a:cs typeface="iCiel Crocante"/>
                <a:sym typeface="iCiel Crocante"/>
              </a:rPr>
              <a:t> </a:t>
            </a:r>
            <a:r>
              <a:rPr lang="en-US" sz="9499" spc="132" dirty="0" err="1">
                <a:solidFill>
                  <a:srgbClr val="F47769"/>
                </a:solidFill>
                <a:latin typeface="iCiel Crocante"/>
                <a:ea typeface="iCiel Crocante"/>
                <a:cs typeface="iCiel Crocante"/>
                <a:sym typeface="iCiel Crocante"/>
              </a:rPr>
              <a:t>luật</a:t>
            </a:r>
            <a:endParaRPr lang="en-US" sz="9499" spc="132" dirty="0">
              <a:solidFill>
                <a:srgbClr val="F47769"/>
              </a:solidFill>
              <a:latin typeface="iCiel Crocante"/>
              <a:ea typeface="iCiel Crocante"/>
              <a:cs typeface="iCiel Crocante"/>
              <a:sym typeface="iCiel Crocante"/>
            </a:endParaRPr>
          </a:p>
        </p:txBody>
      </p:sp>
      <p:sp>
        <p:nvSpPr>
          <p:cNvPr id="3" name="Freeform 3"/>
          <p:cNvSpPr/>
          <p:nvPr/>
        </p:nvSpPr>
        <p:spPr>
          <a:xfrm rot="571673">
            <a:off x="-1803495" y="-1340207"/>
            <a:ext cx="7401471" cy="4574175"/>
          </a:xfrm>
          <a:custGeom>
            <a:avLst/>
            <a:gdLst/>
            <a:ahLst/>
            <a:cxnLst/>
            <a:rect l="l" t="t" r="r" b="b"/>
            <a:pathLst>
              <a:path w="7401471" h="4574175">
                <a:moveTo>
                  <a:pt x="0" y="0"/>
                </a:moveTo>
                <a:lnTo>
                  <a:pt x="7401471" y="0"/>
                </a:lnTo>
                <a:lnTo>
                  <a:pt x="7401471" y="4574175"/>
                </a:lnTo>
                <a:lnTo>
                  <a:pt x="0" y="4574175"/>
                </a:lnTo>
                <a:lnTo>
                  <a:pt x="0" y="0"/>
                </a:lnTo>
                <a:close/>
              </a:path>
            </a:pathLst>
          </a:custGeo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t="-106091" r="-76505"/>
            </a:stretch>
          </a:blipFill>
        </p:spPr>
        <p:txBody>
          <a:bodyPr/>
          <a:lstStyle/>
          <a:p>
            <a:endParaRPr lang="vi-VN"/>
          </a:p>
        </p:txBody>
      </p:sp>
      <p:sp>
        <p:nvSpPr>
          <p:cNvPr id="4" name="Freeform 4"/>
          <p:cNvSpPr/>
          <p:nvPr/>
        </p:nvSpPr>
        <p:spPr>
          <a:xfrm>
            <a:off x="-2510011" y="5538277"/>
            <a:ext cx="4500567" cy="4768813"/>
          </a:xfrm>
          <a:custGeom>
            <a:avLst/>
            <a:gdLst/>
            <a:ahLst/>
            <a:cxnLst/>
            <a:rect l="l" t="t" r="r" b="b"/>
            <a:pathLst>
              <a:path w="4500567" h="4768813">
                <a:moveTo>
                  <a:pt x="0" y="0"/>
                </a:moveTo>
                <a:lnTo>
                  <a:pt x="4500567" y="0"/>
                </a:lnTo>
                <a:lnTo>
                  <a:pt x="4500567" y="4768813"/>
                </a:lnTo>
                <a:lnTo>
                  <a:pt x="0" y="4768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1733944" y="5451235"/>
            <a:ext cx="2104902" cy="1967127"/>
          </a:xfrm>
          <a:custGeom>
            <a:avLst/>
            <a:gdLst/>
            <a:ahLst/>
            <a:cxnLst/>
            <a:rect l="l" t="t" r="r" b="b"/>
            <a:pathLst>
              <a:path w="2104902" h="1967127">
                <a:moveTo>
                  <a:pt x="0" y="0"/>
                </a:moveTo>
                <a:lnTo>
                  <a:pt x="2104903" y="0"/>
                </a:lnTo>
                <a:lnTo>
                  <a:pt x="2104903" y="1967127"/>
                </a:lnTo>
                <a:lnTo>
                  <a:pt x="0" y="1967127"/>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6" name="Freeform 6"/>
          <p:cNvSpPr/>
          <p:nvPr/>
        </p:nvSpPr>
        <p:spPr>
          <a:xfrm rot="-688112">
            <a:off x="-655524" y="9369641"/>
            <a:ext cx="4452704" cy="866253"/>
          </a:xfrm>
          <a:custGeom>
            <a:avLst/>
            <a:gdLst/>
            <a:ahLst/>
            <a:cxnLst/>
            <a:rect l="l" t="t" r="r" b="b"/>
            <a:pathLst>
              <a:path w="4452704" h="866253">
                <a:moveTo>
                  <a:pt x="0" y="0"/>
                </a:moveTo>
                <a:lnTo>
                  <a:pt x="4452704" y="0"/>
                </a:lnTo>
                <a:lnTo>
                  <a:pt x="4452704" y="866254"/>
                </a:lnTo>
                <a:lnTo>
                  <a:pt x="0" y="866254"/>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rot="7486487">
            <a:off x="10836341" y="5688733"/>
            <a:ext cx="9629095" cy="4467900"/>
          </a:xfrm>
          <a:custGeom>
            <a:avLst/>
            <a:gdLst/>
            <a:ahLst/>
            <a:cxnLst/>
            <a:rect l="l" t="t" r="r" b="b"/>
            <a:pathLst>
              <a:path w="9629095" h="4467900">
                <a:moveTo>
                  <a:pt x="0" y="0"/>
                </a:moveTo>
                <a:lnTo>
                  <a:pt x="9629096" y="0"/>
                </a:lnTo>
                <a:lnTo>
                  <a:pt x="9629096" y="4467900"/>
                </a:lnTo>
                <a:lnTo>
                  <a:pt x="0" y="44679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8" name="Freeform 8"/>
          <p:cNvSpPr/>
          <p:nvPr/>
        </p:nvSpPr>
        <p:spPr>
          <a:xfrm>
            <a:off x="15650889" y="0"/>
            <a:ext cx="2775191" cy="2646838"/>
          </a:xfrm>
          <a:custGeom>
            <a:avLst/>
            <a:gdLst/>
            <a:ahLst/>
            <a:cxnLst/>
            <a:rect l="l" t="t" r="r" b="b"/>
            <a:pathLst>
              <a:path w="2775191" h="2646838">
                <a:moveTo>
                  <a:pt x="0" y="0"/>
                </a:moveTo>
                <a:lnTo>
                  <a:pt x="2775191" y="0"/>
                </a:lnTo>
                <a:lnTo>
                  <a:pt x="2775191" y="2646838"/>
                </a:lnTo>
                <a:lnTo>
                  <a:pt x="0" y="26468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9" name="Freeform 9"/>
          <p:cNvSpPr/>
          <p:nvPr/>
        </p:nvSpPr>
        <p:spPr>
          <a:xfrm>
            <a:off x="16078186" y="1689941"/>
            <a:ext cx="1181114" cy="1992677"/>
          </a:xfrm>
          <a:custGeom>
            <a:avLst/>
            <a:gdLst/>
            <a:ahLst/>
            <a:cxnLst/>
            <a:rect l="l" t="t" r="r" b="b"/>
            <a:pathLst>
              <a:path w="1181114" h="1992677">
                <a:moveTo>
                  <a:pt x="0" y="0"/>
                </a:moveTo>
                <a:lnTo>
                  <a:pt x="1181114" y="0"/>
                </a:lnTo>
                <a:lnTo>
                  <a:pt x="1181114" y="1992677"/>
                </a:lnTo>
                <a:lnTo>
                  <a:pt x="0" y="1992677"/>
                </a:lnTo>
                <a:lnTo>
                  <a:pt x="0" y="0"/>
                </a:lnTo>
                <a:close/>
              </a:path>
            </a:pathLst>
          </a:custGeom>
          <a: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a:p>
        </p:txBody>
      </p:sp>
      <p:sp>
        <p:nvSpPr>
          <p:cNvPr id="10" name="Freeform 10"/>
          <p:cNvSpPr/>
          <p:nvPr/>
        </p:nvSpPr>
        <p:spPr>
          <a:xfrm>
            <a:off x="13351711" y="432487"/>
            <a:ext cx="4598357" cy="890932"/>
          </a:xfrm>
          <a:custGeom>
            <a:avLst/>
            <a:gdLst/>
            <a:ahLst/>
            <a:cxnLst/>
            <a:rect l="l" t="t" r="r" b="b"/>
            <a:pathLst>
              <a:path w="4598357" h="890932">
                <a:moveTo>
                  <a:pt x="0" y="0"/>
                </a:moveTo>
                <a:lnTo>
                  <a:pt x="4598356" y="0"/>
                </a:lnTo>
                <a:lnTo>
                  <a:pt x="4598356" y="890932"/>
                </a:lnTo>
                <a:lnTo>
                  <a:pt x="0" y="890932"/>
                </a:lnTo>
                <a:lnTo>
                  <a:pt x="0" y="0"/>
                </a:lnTo>
                <a:close/>
              </a:path>
            </a:pathLst>
          </a:custGeom>
          <a: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a:blipFill>
        </p:spPr>
        <p:txBody>
          <a:bodyPr/>
          <a:lstStyle/>
          <a:p>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rot="-10800000">
            <a:off x="280241" y="9026318"/>
            <a:ext cx="3152978" cy="613397"/>
          </a:xfrm>
          <a:custGeom>
            <a:avLst/>
            <a:gdLst/>
            <a:ahLst/>
            <a:cxnLst/>
            <a:rect l="l" t="t" r="r" b="b"/>
            <a:pathLst>
              <a:path w="3152978" h="613397">
                <a:moveTo>
                  <a:pt x="0" y="0"/>
                </a:moveTo>
                <a:lnTo>
                  <a:pt x="3152978" y="0"/>
                </a:lnTo>
                <a:lnTo>
                  <a:pt x="3152978" y="613398"/>
                </a:lnTo>
                <a:lnTo>
                  <a:pt x="0" y="613398"/>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6" name="Freeform 6"/>
          <p:cNvSpPr/>
          <p:nvPr/>
        </p:nvSpPr>
        <p:spPr>
          <a:xfrm>
            <a:off x="7518654" y="6255507"/>
            <a:ext cx="3250692" cy="4114800"/>
          </a:xfrm>
          <a:custGeom>
            <a:avLst/>
            <a:gdLst/>
            <a:ahLst/>
            <a:cxnLst/>
            <a:rect l="l" t="t" r="r" b="b"/>
            <a:pathLst>
              <a:path w="3250692" h="4114800">
                <a:moveTo>
                  <a:pt x="0" y="0"/>
                </a:moveTo>
                <a:lnTo>
                  <a:pt x="3250692" y="0"/>
                </a:lnTo>
                <a:lnTo>
                  <a:pt x="3250692" y="4114800"/>
                </a:lnTo>
                <a:lnTo>
                  <a:pt x="0" y="4114800"/>
                </a:lnTo>
                <a:lnTo>
                  <a:pt x="0" y="0"/>
                </a:lnTo>
                <a:close/>
              </a:path>
            </a:pathLst>
          </a:custGeom>
          <a: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p:spPr>
        <p:txBody>
          <a:bodyPr/>
          <a:lstStyle/>
          <a:p>
            <a:endParaRPr lang="vi-VN"/>
          </a:p>
        </p:txBody>
      </p:sp>
      <p:sp>
        <p:nvSpPr>
          <p:cNvPr id="7" name="Freeform 7"/>
          <p:cNvSpPr/>
          <p:nvPr/>
        </p:nvSpPr>
        <p:spPr>
          <a:xfrm>
            <a:off x="4897041" y="6255507"/>
            <a:ext cx="2204643" cy="757846"/>
          </a:xfrm>
          <a:custGeom>
            <a:avLst/>
            <a:gdLst/>
            <a:ahLst/>
            <a:cxnLst/>
            <a:rect l="l" t="t" r="r" b="b"/>
            <a:pathLst>
              <a:path w="2204643" h="757846">
                <a:moveTo>
                  <a:pt x="0" y="0"/>
                </a:moveTo>
                <a:lnTo>
                  <a:pt x="2204642" y="0"/>
                </a:lnTo>
                <a:lnTo>
                  <a:pt x="2204642" y="757846"/>
                </a:lnTo>
                <a:lnTo>
                  <a:pt x="0" y="757846"/>
                </a:lnTo>
                <a:lnTo>
                  <a:pt x="0" y="0"/>
                </a:lnTo>
                <a:close/>
              </a:path>
            </a:pathLst>
          </a:custGeom>
          <a: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a:blipFill>
        </p:spPr>
        <p:txBody>
          <a:bodyPr/>
          <a:lstStyle/>
          <a:p>
            <a:endParaRPr lang="vi-VN"/>
          </a:p>
        </p:txBody>
      </p:sp>
      <p:sp>
        <p:nvSpPr>
          <p:cNvPr id="8" name="Freeform 8"/>
          <p:cNvSpPr/>
          <p:nvPr/>
        </p:nvSpPr>
        <p:spPr>
          <a:xfrm>
            <a:off x="11864854" y="4734942"/>
            <a:ext cx="1074793" cy="1437851"/>
          </a:xfrm>
          <a:custGeom>
            <a:avLst/>
            <a:gdLst/>
            <a:ahLst/>
            <a:cxnLst/>
            <a:rect l="l" t="t" r="r" b="b"/>
            <a:pathLst>
              <a:path w="1074793" h="1437851">
                <a:moveTo>
                  <a:pt x="0" y="0"/>
                </a:moveTo>
                <a:lnTo>
                  <a:pt x="1074793" y="0"/>
                </a:lnTo>
                <a:lnTo>
                  <a:pt x="1074793" y="1437851"/>
                </a:lnTo>
                <a:lnTo>
                  <a:pt x="0" y="1437851"/>
                </a:lnTo>
                <a:lnTo>
                  <a:pt x="0" y="0"/>
                </a:lnTo>
                <a:close/>
              </a:path>
            </a:pathLst>
          </a:custGeom>
          <a: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a:blipFill>
        </p:spPr>
        <p:txBody>
          <a:bodyPr/>
          <a:lstStyle/>
          <a:p>
            <a:endParaRPr lang="vi-VN"/>
          </a:p>
        </p:txBody>
      </p:sp>
      <p:sp>
        <p:nvSpPr>
          <p:cNvPr id="9" name="Freeform 9"/>
          <p:cNvSpPr/>
          <p:nvPr/>
        </p:nvSpPr>
        <p:spPr>
          <a:xfrm>
            <a:off x="11279673" y="7384765"/>
            <a:ext cx="2245155" cy="1271319"/>
          </a:xfrm>
          <a:custGeom>
            <a:avLst/>
            <a:gdLst/>
            <a:ahLst/>
            <a:cxnLst/>
            <a:rect l="l" t="t" r="r" b="b"/>
            <a:pathLst>
              <a:path w="2245155" h="1271319">
                <a:moveTo>
                  <a:pt x="0" y="0"/>
                </a:moveTo>
                <a:lnTo>
                  <a:pt x="2245155" y="0"/>
                </a:lnTo>
                <a:lnTo>
                  <a:pt x="2245155" y="1271319"/>
                </a:lnTo>
                <a:lnTo>
                  <a:pt x="0" y="1271319"/>
                </a:lnTo>
                <a:lnTo>
                  <a:pt x="0" y="0"/>
                </a:lnTo>
                <a:close/>
              </a:path>
            </a:pathLst>
          </a:custGeom>
          <a: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a:blipFill>
        </p:spPr>
        <p:txBody>
          <a:bodyPr/>
          <a:lstStyle/>
          <a:p>
            <a:endParaRPr lang="vi-VN"/>
          </a:p>
        </p:txBody>
      </p:sp>
      <p:sp>
        <p:nvSpPr>
          <p:cNvPr id="10" name="TextBox 10"/>
          <p:cNvSpPr txBox="1"/>
          <p:nvPr/>
        </p:nvSpPr>
        <p:spPr>
          <a:xfrm>
            <a:off x="3937992" y="2373418"/>
            <a:ext cx="10412016" cy="1463675"/>
          </a:xfrm>
          <a:prstGeom prst="rect">
            <a:avLst/>
          </a:prstGeom>
        </p:spPr>
        <p:txBody>
          <a:bodyPr lIns="0" tIns="0" rIns="0" bIns="0" rtlCol="0" anchor="t">
            <a:spAutoFit/>
          </a:bodyPr>
          <a:lstStyle/>
          <a:p>
            <a:pPr algn="ctr">
              <a:lnSpc>
                <a:spcPts val="5500"/>
              </a:lnSpc>
            </a:pPr>
            <a:r>
              <a:rPr lang="en-US" sz="5000" dirty="0">
                <a:solidFill>
                  <a:srgbClr val="65A6EB"/>
                </a:solidFill>
                <a:latin typeface="iCiel Crocante"/>
                <a:ea typeface="iCiel Crocante"/>
                <a:cs typeface="iCiel Crocante"/>
                <a:sym typeface="iCiel Crocante"/>
              </a:rPr>
              <a:t>TRONG MỐI QUAN HỆ VỚI </a:t>
            </a:r>
          </a:p>
          <a:p>
            <a:pPr algn="ctr">
              <a:lnSpc>
                <a:spcPts val="5500"/>
              </a:lnSpc>
              <a:spcBef>
                <a:spcPct val="0"/>
              </a:spcBef>
            </a:pPr>
            <a:r>
              <a:rPr lang="en-US" sz="5000" dirty="0">
                <a:solidFill>
                  <a:srgbClr val="65A6EB"/>
                </a:solidFill>
                <a:latin typeface="iCiel Crocante"/>
                <a:ea typeface="iCiel Crocante"/>
                <a:cs typeface="iCiel Crocante"/>
                <a:sym typeface="iCiel Crocante"/>
              </a:rPr>
              <a:t>CÁC LOÀI ĐỘNG VẬT</a:t>
            </a:r>
          </a:p>
        </p:txBody>
      </p:sp>
      <p:sp>
        <p:nvSpPr>
          <p:cNvPr id="11" name="TextBox 11"/>
          <p:cNvSpPr txBox="1"/>
          <p:nvPr/>
        </p:nvSpPr>
        <p:spPr>
          <a:xfrm>
            <a:off x="2067910" y="6286133"/>
            <a:ext cx="2410031" cy="629920"/>
          </a:xfrm>
          <a:prstGeom prst="rect">
            <a:avLst/>
          </a:prstGeom>
        </p:spPr>
        <p:txBody>
          <a:bodyPr lIns="0" tIns="0" rIns="0" bIns="0" rtlCol="0" anchor="t">
            <a:spAutoFit/>
          </a:bodyPr>
          <a:lstStyle/>
          <a:p>
            <a:pPr marL="0" lvl="0" indent="0" algn="ctr">
              <a:lnSpc>
                <a:spcPts val="5179"/>
              </a:lnSpc>
              <a:spcBef>
                <a:spcPct val="0"/>
              </a:spcBef>
            </a:pPr>
            <a:r>
              <a:rPr lang="en-US" sz="3699">
                <a:solidFill>
                  <a:srgbClr val="000000"/>
                </a:solidFill>
                <a:latin typeface="Francois One"/>
                <a:ea typeface="Francois One"/>
                <a:cs typeface="Francois One"/>
                <a:sym typeface="Francois One"/>
              </a:rPr>
              <a:t>Có lông</a:t>
            </a:r>
          </a:p>
        </p:txBody>
      </p:sp>
      <p:sp>
        <p:nvSpPr>
          <p:cNvPr id="12" name="TextBox 12"/>
          <p:cNvSpPr txBox="1"/>
          <p:nvPr/>
        </p:nvSpPr>
        <p:spPr>
          <a:xfrm>
            <a:off x="14039178" y="5105570"/>
            <a:ext cx="2410031" cy="629920"/>
          </a:xfrm>
          <a:prstGeom prst="rect">
            <a:avLst/>
          </a:prstGeom>
        </p:spPr>
        <p:txBody>
          <a:bodyPr lIns="0" tIns="0" rIns="0" bIns="0" rtlCol="0" anchor="t">
            <a:spAutoFit/>
          </a:bodyPr>
          <a:lstStyle/>
          <a:p>
            <a:pPr marL="0" lvl="0" indent="0" algn="ctr">
              <a:lnSpc>
                <a:spcPts val="5179"/>
              </a:lnSpc>
              <a:spcBef>
                <a:spcPct val="0"/>
              </a:spcBef>
            </a:pPr>
            <a:r>
              <a:rPr lang="en-US" sz="3699">
                <a:solidFill>
                  <a:srgbClr val="000000"/>
                </a:solidFill>
                <a:latin typeface="Francois One"/>
                <a:ea typeface="Francois One"/>
                <a:cs typeface="Francois One"/>
                <a:sym typeface="Francois One"/>
              </a:rPr>
              <a:t>Đẻ trứng</a:t>
            </a:r>
          </a:p>
        </p:txBody>
      </p:sp>
      <p:sp>
        <p:nvSpPr>
          <p:cNvPr id="13" name="TextBox 13"/>
          <p:cNvSpPr txBox="1"/>
          <p:nvPr/>
        </p:nvSpPr>
        <p:spPr>
          <a:xfrm>
            <a:off x="14039178" y="7682987"/>
            <a:ext cx="2410031" cy="629920"/>
          </a:xfrm>
          <a:prstGeom prst="rect">
            <a:avLst/>
          </a:prstGeom>
        </p:spPr>
        <p:txBody>
          <a:bodyPr lIns="0" tIns="0" rIns="0" bIns="0" rtlCol="0" anchor="t">
            <a:spAutoFit/>
          </a:bodyPr>
          <a:lstStyle/>
          <a:p>
            <a:pPr marL="0" lvl="0" indent="0" algn="ctr">
              <a:lnSpc>
                <a:spcPts val="5179"/>
              </a:lnSpc>
              <a:spcBef>
                <a:spcPct val="0"/>
              </a:spcBef>
            </a:pPr>
            <a:r>
              <a:rPr lang="en-US" sz="3699">
                <a:solidFill>
                  <a:srgbClr val="000000"/>
                </a:solidFill>
                <a:latin typeface="Francois One"/>
                <a:ea typeface="Francois One"/>
                <a:cs typeface="Francois One"/>
                <a:sym typeface="Francois One"/>
              </a:rPr>
              <a:t>Biết bay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1000"/>
                                        <p:tgtEl>
                                          <p:spTgt spid="12"/>
                                        </p:tgtEl>
                                      </p:cBhvr>
                                    </p:animEffect>
                                    <p:anim calcmode="lin" valueType="num">
                                      <p:cBhvr>
                                        <p:cTn id="39" dur="1000" fill="hold"/>
                                        <p:tgtEl>
                                          <p:spTgt spid="12"/>
                                        </p:tgtEl>
                                        <p:attrNameLst>
                                          <p:attrName>ppt_x</p:attrName>
                                        </p:attrNameLst>
                                      </p:cBhvr>
                                      <p:tavLst>
                                        <p:tav tm="0">
                                          <p:val>
                                            <p:strVal val="#ppt_x"/>
                                          </p:val>
                                        </p:tav>
                                        <p:tav tm="100000">
                                          <p:val>
                                            <p:strVal val="#ppt_x"/>
                                          </p:val>
                                        </p:tav>
                                      </p:tavLst>
                                    </p:anim>
                                    <p:anim calcmode="lin" valueType="num">
                                      <p:cBhvr>
                                        <p:cTn id="4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rot="-10800000">
            <a:off x="280241" y="9026318"/>
            <a:ext cx="3152978" cy="613397"/>
          </a:xfrm>
          <a:custGeom>
            <a:avLst/>
            <a:gdLst/>
            <a:ahLst/>
            <a:cxnLst/>
            <a:rect l="l" t="t" r="r" b="b"/>
            <a:pathLst>
              <a:path w="3152978" h="613397">
                <a:moveTo>
                  <a:pt x="0" y="0"/>
                </a:moveTo>
                <a:lnTo>
                  <a:pt x="3152978" y="0"/>
                </a:lnTo>
                <a:lnTo>
                  <a:pt x="3152978" y="613398"/>
                </a:lnTo>
                <a:lnTo>
                  <a:pt x="0" y="613398"/>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6" name="Freeform 6"/>
          <p:cNvSpPr/>
          <p:nvPr/>
        </p:nvSpPr>
        <p:spPr>
          <a:xfrm>
            <a:off x="7518654" y="6255507"/>
            <a:ext cx="3250692" cy="4114800"/>
          </a:xfrm>
          <a:custGeom>
            <a:avLst/>
            <a:gdLst/>
            <a:ahLst/>
            <a:cxnLst/>
            <a:rect l="l" t="t" r="r" b="b"/>
            <a:pathLst>
              <a:path w="3250692" h="4114800">
                <a:moveTo>
                  <a:pt x="0" y="0"/>
                </a:moveTo>
                <a:lnTo>
                  <a:pt x="3250692" y="0"/>
                </a:lnTo>
                <a:lnTo>
                  <a:pt x="3250692" y="4114800"/>
                </a:lnTo>
                <a:lnTo>
                  <a:pt x="0" y="4114800"/>
                </a:lnTo>
                <a:lnTo>
                  <a:pt x="0" y="0"/>
                </a:lnTo>
                <a:close/>
              </a:path>
            </a:pathLst>
          </a:custGeom>
          <a: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p:spPr>
        <p:txBody>
          <a:bodyPr/>
          <a:lstStyle/>
          <a:p>
            <a:endParaRPr lang="vi-VN"/>
          </a:p>
        </p:txBody>
      </p:sp>
      <p:sp>
        <p:nvSpPr>
          <p:cNvPr id="7" name="Freeform 7"/>
          <p:cNvSpPr/>
          <p:nvPr/>
        </p:nvSpPr>
        <p:spPr>
          <a:xfrm>
            <a:off x="11333251" y="5801087"/>
            <a:ext cx="2245155" cy="1271319"/>
          </a:xfrm>
          <a:custGeom>
            <a:avLst/>
            <a:gdLst/>
            <a:ahLst/>
            <a:cxnLst/>
            <a:rect l="l" t="t" r="r" b="b"/>
            <a:pathLst>
              <a:path w="2245155" h="1271319">
                <a:moveTo>
                  <a:pt x="0" y="0"/>
                </a:moveTo>
                <a:lnTo>
                  <a:pt x="2245155" y="0"/>
                </a:lnTo>
                <a:lnTo>
                  <a:pt x="2245155" y="1271319"/>
                </a:lnTo>
                <a:lnTo>
                  <a:pt x="0" y="1271319"/>
                </a:lnTo>
                <a:lnTo>
                  <a:pt x="0" y="0"/>
                </a:lnTo>
                <a:close/>
              </a:path>
            </a:pathLst>
          </a:custGeom>
          <a: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a:blipFill>
        </p:spPr>
        <p:txBody>
          <a:bodyPr/>
          <a:lstStyle/>
          <a:p>
            <a:endParaRPr lang="vi-VN"/>
          </a:p>
        </p:txBody>
      </p:sp>
      <p:sp>
        <p:nvSpPr>
          <p:cNvPr id="8" name="Freeform 8"/>
          <p:cNvSpPr/>
          <p:nvPr/>
        </p:nvSpPr>
        <p:spPr>
          <a:xfrm>
            <a:off x="4690592" y="5735490"/>
            <a:ext cx="2615410" cy="1402514"/>
          </a:xfrm>
          <a:custGeom>
            <a:avLst/>
            <a:gdLst/>
            <a:ahLst/>
            <a:cxnLst/>
            <a:rect l="l" t="t" r="r" b="b"/>
            <a:pathLst>
              <a:path w="2615410" h="1402514">
                <a:moveTo>
                  <a:pt x="0" y="0"/>
                </a:moveTo>
                <a:lnTo>
                  <a:pt x="2615410" y="0"/>
                </a:lnTo>
                <a:lnTo>
                  <a:pt x="2615410" y="1402513"/>
                </a:lnTo>
                <a:lnTo>
                  <a:pt x="0" y="1402513"/>
                </a:lnTo>
                <a:lnTo>
                  <a:pt x="0" y="0"/>
                </a:lnTo>
                <a:close/>
              </a:path>
            </a:pathLst>
          </a:custGeom>
          <a: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a:blipFill>
        </p:spPr>
        <p:txBody>
          <a:bodyPr/>
          <a:lstStyle/>
          <a:p>
            <a:endParaRPr lang="vi-VN"/>
          </a:p>
        </p:txBody>
      </p:sp>
      <p:sp>
        <p:nvSpPr>
          <p:cNvPr id="9" name="TextBox 9"/>
          <p:cNvSpPr txBox="1"/>
          <p:nvPr/>
        </p:nvSpPr>
        <p:spPr>
          <a:xfrm>
            <a:off x="3937992" y="2373418"/>
            <a:ext cx="10412016" cy="1463675"/>
          </a:xfrm>
          <a:prstGeom prst="rect">
            <a:avLst/>
          </a:prstGeom>
        </p:spPr>
        <p:txBody>
          <a:bodyPr lIns="0" tIns="0" rIns="0" bIns="0" rtlCol="0" anchor="t">
            <a:spAutoFit/>
          </a:bodyPr>
          <a:lstStyle/>
          <a:p>
            <a:pPr algn="ctr">
              <a:lnSpc>
                <a:spcPts val="5500"/>
              </a:lnSpc>
            </a:pPr>
            <a:r>
              <a:rPr lang="en-US" sz="5000" dirty="0">
                <a:solidFill>
                  <a:srgbClr val="65A6EB"/>
                </a:solidFill>
                <a:latin typeface="iCiel Crocante"/>
                <a:ea typeface="iCiel Crocante"/>
                <a:cs typeface="iCiel Crocante"/>
                <a:sym typeface="iCiel Crocante"/>
              </a:rPr>
              <a:t>TRONG MỐI QUAN HỆ </a:t>
            </a:r>
            <a:r>
              <a:rPr lang="en-US" sz="5000" dirty="0" err="1">
                <a:solidFill>
                  <a:srgbClr val="65A6EB"/>
                </a:solidFill>
                <a:latin typeface="iCiel Crocante"/>
                <a:ea typeface="iCiel Crocante"/>
                <a:cs typeface="iCiel Crocante"/>
                <a:sym typeface="iCiel Crocante"/>
              </a:rPr>
              <a:t>giữa</a:t>
            </a:r>
            <a:r>
              <a:rPr lang="en-US" sz="5000" dirty="0">
                <a:solidFill>
                  <a:srgbClr val="65A6EB"/>
                </a:solidFill>
                <a:latin typeface="iCiel Crocante"/>
                <a:ea typeface="iCiel Crocante"/>
                <a:cs typeface="iCiel Crocante"/>
                <a:sym typeface="iCiel Crocante"/>
              </a:rPr>
              <a:t> </a:t>
            </a:r>
          </a:p>
          <a:p>
            <a:pPr algn="ctr">
              <a:lnSpc>
                <a:spcPts val="5500"/>
              </a:lnSpc>
            </a:pPr>
            <a:r>
              <a:rPr lang="en-US" sz="5000" dirty="0" err="1">
                <a:solidFill>
                  <a:srgbClr val="65A6EB"/>
                </a:solidFill>
                <a:latin typeface="iCiel Crocante"/>
                <a:ea typeface="iCiel Crocante"/>
                <a:cs typeface="iCiel Crocante"/>
                <a:sym typeface="iCiel Crocante"/>
              </a:rPr>
              <a:t>các</a:t>
            </a:r>
            <a:r>
              <a:rPr lang="en-US" sz="5000" dirty="0">
                <a:solidFill>
                  <a:srgbClr val="65A6EB"/>
                </a:solidFill>
                <a:latin typeface="iCiel Crocante"/>
                <a:ea typeface="iCiel Crocante"/>
                <a:cs typeface="iCiel Crocante"/>
                <a:sym typeface="iCiel Crocante"/>
              </a:rPr>
              <a:t> </a:t>
            </a:r>
            <a:r>
              <a:rPr lang="en-US" sz="5000" dirty="0" err="1">
                <a:solidFill>
                  <a:srgbClr val="65A6EB"/>
                </a:solidFill>
                <a:latin typeface="iCiel Crocante"/>
                <a:ea typeface="iCiel Crocante"/>
                <a:cs typeface="iCiel Crocante"/>
                <a:sym typeface="iCiel Crocante"/>
              </a:rPr>
              <a:t>loài</a:t>
            </a:r>
            <a:r>
              <a:rPr lang="en-US" sz="5000" dirty="0">
                <a:solidFill>
                  <a:srgbClr val="65A6EB"/>
                </a:solidFill>
                <a:latin typeface="iCiel Crocante"/>
                <a:ea typeface="iCiel Crocante"/>
                <a:cs typeface="iCiel Crocante"/>
                <a:sym typeface="iCiel Crocante"/>
              </a:rPr>
              <a:t> </a:t>
            </a:r>
            <a:r>
              <a:rPr lang="en-US" sz="5000" dirty="0" err="1">
                <a:solidFill>
                  <a:srgbClr val="65A6EB"/>
                </a:solidFill>
                <a:latin typeface="iCiel Crocante"/>
                <a:ea typeface="iCiel Crocante"/>
                <a:cs typeface="iCiel Crocante"/>
                <a:sym typeface="iCiel Crocante"/>
              </a:rPr>
              <a:t>chim</a:t>
            </a:r>
            <a:endParaRPr lang="en-US" sz="5000" dirty="0">
              <a:solidFill>
                <a:srgbClr val="65A6EB"/>
              </a:solidFill>
              <a:latin typeface="iCiel Crocante"/>
              <a:ea typeface="iCiel Crocante"/>
              <a:cs typeface="iCiel Crocante"/>
              <a:sym typeface="iCiel Crocante"/>
            </a:endParaRPr>
          </a:p>
        </p:txBody>
      </p:sp>
      <p:sp>
        <p:nvSpPr>
          <p:cNvPr id="10" name="TextBox 10"/>
          <p:cNvSpPr txBox="1"/>
          <p:nvPr/>
        </p:nvSpPr>
        <p:spPr>
          <a:xfrm>
            <a:off x="1149155" y="6088449"/>
            <a:ext cx="3267281" cy="629920"/>
          </a:xfrm>
          <a:prstGeom prst="rect">
            <a:avLst/>
          </a:prstGeom>
        </p:spPr>
        <p:txBody>
          <a:bodyPr lIns="0" tIns="0" rIns="0" bIns="0" rtlCol="0" anchor="t">
            <a:spAutoFit/>
          </a:bodyPr>
          <a:lstStyle/>
          <a:p>
            <a:pPr marL="0" lvl="0" indent="0" algn="ctr">
              <a:lnSpc>
                <a:spcPts val="5179"/>
              </a:lnSpc>
              <a:spcBef>
                <a:spcPct val="0"/>
              </a:spcBef>
            </a:pPr>
            <a:r>
              <a:rPr lang="en-US" sz="3699">
                <a:solidFill>
                  <a:srgbClr val="000000"/>
                </a:solidFill>
                <a:latin typeface="Francois One"/>
                <a:ea typeface="Francois One"/>
                <a:cs typeface="Francois One"/>
                <a:sym typeface="Francois One"/>
              </a:rPr>
              <a:t>Thói quen xây tổ</a:t>
            </a:r>
          </a:p>
        </p:txBody>
      </p:sp>
      <p:sp>
        <p:nvSpPr>
          <p:cNvPr id="11" name="TextBox 11"/>
          <p:cNvSpPr txBox="1"/>
          <p:nvPr/>
        </p:nvSpPr>
        <p:spPr>
          <a:xfrm>
            <a:off x="14092756" y="6099310"/>
            <a:ext cx="2410031" cy="629920"/>
          </a:xfrm>
          <a:prstGeom prst="rect">
            <a:avLst/>
          </a:prstGeom>
        </p:spPr>
        <p:txBody>
          <a:bodyPr lIns="0" tIns="0" rIns="0" bIns="0" rtlCol="0" anchor="t">
            <a:spAutoFit/>
          </a:bodyPr>
          <a:lstStyle/>
          <a:p>
            <a:pPr marL="0" lvl="0" indent="0" algn="ctr">
              <a:lnSpc>
                <a:spcPts val="5179"/>
              </a:lnSpc>
              <a:spcBef>
                <a:spcPct val="0"/>
              </a:spcBef>
            </a:pPr>
            <a:r>
              <a:rPr lang="en-US" sz="3699">
                <a:solidFill>
                  <a:srgbClr val="000000"/>
                </a:solidFill>
                <a:latin typeface="Francois One"/>
                <a:ea typeface="Francois One"/>
                <a:cs typeface="Francois One"/>
                <a:sym typeface="Francois One"/>
              </a:rPr>
              <a:t>Mẫu di cư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rot="-10800000">
            <a:off x="280241" y="9026318"/>
            <a:ext cx="3152978" cy="613397"/>
          </a:xfrm>
          <a:custGeom>
            <a:avLst/>
            <a:gdLst/>
            <a:ahLst/>
            <a:cxnLst/>
            <a:rect l="l" t="t" r="r" b="b"/>
            <a:pathLst>
              <a:path w="3152978" h="613397">
                <a:moveTo>
                  <a:pt x="0" y="0"/>
                </a:moveTo>
                <a:lnTo>
                  <a:pt x="3152978" y="0"/>
                </a:lnTo>
                <a:lnTo>
                  <a:pt x="3152978" y="613398"/>
                </a:lnTo>
                <a:lnTo>
                  <a:pt x="0" y="613398"/>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7" name="TextBox 7"/>
          <p:cNvSpPr txBox="1"/>
          <p:nvPr/>
        </p:nvSpPr>
        <p:spPr>
          <a:xfrm>
            <a:off x="3708371" y="1561235"/>
            <a:ext cx="10871257" cy="768350"/>
          </a:xfrm>
          <a:prstGeom prst="rect">
            <a:avLst/>
          </a:prstGeom>
        </p:spPr>
        <p:txBody>
          <a:bodyPr lIns="0" tIns="0" rIns="0" bIns="0" rtlCol="0" anchor="t">
            <a:spAutoFit/>
          </a:bodyPr>
          <a:lstStyle/>
          <a:p>
            <a:pPr algn="ctr">
              <a:lnSpc>
                <a:spcPts val="5500"/>
              </a:lnSpc>
            </a:pPr>
            <a:r>
              <a:rPr lang="en-US" sz="5000" dirty="0">
                <a:solidFill>
                  <a:srgbClr val="F47769"/>
                </a:solidFill>
                <a:latin typeface="iCiel Crocante"/>
                <a:ea typeface="iCiel Crocante"/>
                <a:cs typeface="iCiel Crocante"/>
                <a:sym typeface="iCiel Crocante"/>
              </a:rPr>
              <a:t>KHÁI NIỆM </a:t>
            </a:r>
            <a:r>
              <a:rPr lang="en-US" sz="5000" dirty="0">
                <a:solidFill>
                  <a:srgbClr val="F43722"/>
                </a:solidFill>
                <a:latin typeface="iCiel Crocante"/>
                <a:ea typeface="iCiel Crocante"/>
                <a:cs typeface="iCiel Crocante"/>
                <a:sym typeface="iCiel Crocante"/>
              </a:rPr>
              <a:t>“CHẤT”</a:t>
            </a:r>
          </a:p>
        </p:txBody>
      </p:sp>
      <p:sp>
        <p:nvSpPr>
          <p:cNvPr id="9" name="Freeform 2">
            <a:extLst>
              <a:ext uri="{FF2B5EF4-FFF2-40B4-BE49-F238E27FC236}">
                <a16:creationId xmlns:a16="http://schemas.microsoft.com/office/drawing/2014/main" id="{6CD6E7FF-3E51-73B9-6AF6-90E99E18B515}"/>
              </a:ext>
            </a:extLst>
          </p:cNvPr>
          <p:cNvSpPr/>
          <p:nvPr/>
        </p:nvSpPr>
        <p:spPr>
          <a:xfrm>
            <a:off x="5280886" y="5091899"/>
            <a:ext cx="1483039" cy="1440401"/>
          </a:xfrm>
          <a:custGeom>
            <a:avLst/>
            <a:gdLst/>
            <a:ahLst/>
            <a:cxnLst/>
            <a:rect l="l" t="t" r="r" b="b"/>
            <a:pathLst>
              <a:path w="1483039" h="1440401">
                <a:moveTo>
                  <a:pt x="0" y="0"/>
                </a:moveTo>
                <a:lnTo>
                  <a:pt x="1483038" y="0"/>
                </a:lnTo>
                <a:lnTo>
                  <a:pt x="1483038" y="1440401"/>
                </a:lnTo>
                <a:lnTo>
                  <a:pt x="0" y="1440401"/>
                </a:lnTo>
                <a:lnTo>
                  <a:pt x="0" y="0"/>
                </a:lnTo>
                <a:close/>
              </a:path>
            </a:pathLst>
          </a:custGeom>
          <a: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p:spPr>
        <p:txBody>
          <a:bodyPr/>
          <a:lstStyle/>
          <a:p>
            <a:endParaRPr lang="vi-VN"/>
          </a:p>
        </p:txBody>
      </p:sp>
      <p:sp>
        <p:nvSpPr>
          <p:cNvPr id="10" name="Freeform 3">
            <a:extLst>
              <a:ext uri="{FF2B5EF4-FFF2-40B4-BE49-F238E27FC236}">
                <a16:creationId xmlns:a16="http://schemas.microsoft.com/office/drawing/2014/main" id="{89B6D1C1-EE54-F691-4485-7DBAD3E95DFB}"/>
              </a:ext>
            </a:extLst>
          </p:cNvPr>
          <p:cNvSpPr/>
          <p:nvPr/>
        </p:nvSpPr>
        <p:spPr>
          <a:xfrm>
            <a:off x="10294099" y="5143500"/>
            <a:ext cx="2366725" cy="1337199"/>
          </a:xfrm>
          <a:custGeom>
            <a:avLst/>
            <a:gdLst/>
            <a:ahLst/>
            <a:cxnLst/>
            <a:rect l="l" t="t" r="r" b="b"/>
            <a:pathLst>
              <a:path w="2366725" h="1337199">
                <a:moveTo>
                  <a:pt x="0" y="0"/>
                </a:moveTo>
                <a:lnTo>
                  <a:pt x="2366725" y="0"/>
                </a:lnTo>
                <a:lnTo>
                  <a:pt x="2366725" y="1337199"/>
                </a:lnTo>
                <a:lnTo>
                  <a:pt x="0" y="13371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1" name="TextBox 4">
            <a:extLst>
              <a:ext uri="{FF2B5EF4-FFF2-40B4-BE49-F238E27FC236}">
                <a16:creationId xmlns:a16="http://schemas.microsoft.com/office/drawing/2014/main" id="{6B716CA3-1A9C-F963-C361-678813729B8E}"/>
              </a:ext>
            </a:extLst>
          </p:cNvPr>
          <p:cNvSpPr txBox="1"/>
          <p:nvPr/>
        </p:nvSpPr>
        <p:spPr>
          <a:xfrm>
            <a:off x="2178799" y="3840727"/>
            <a:ext cx="7687212" cy="75501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160"/>
              </a:lnSpc>
            </a:pPr>
            <a:r>
              <a:rPr lang="en-US" sz="4400">
                <a:solidFill>
                  <a:srgbClr val="000000"/>
                </a:solidFill>
                <a:latin typeface="Francois One"/>
                <a:ea typeface="Francois One"/>
                <a:cs typeface="Francois One"/>
                <a:sym typeface="Francois One"/>
              </a:rPr>
              <a:t>Chất của các yếu tố tạo thành</a:t>
            </a:r>
          </a:p>
        </p:txBody>
      </p:sp>
      <p:sp>
        <p:nvSpPr>
          <p:cNvPr id="12" name="TextBox 5">
            <a:extLst>
              <a:ext uri="{FF2B5EF4-FFF2-40B4-BE49-F238E27FC236}">
                <a16:creationId xmlns:a16="http://schemas.microsoft.com/office/drawing/2014/main" id="{70B61C4F-7F23-C3D5-800C-0E14CF23C11A}"/>
              </a:ext>
            </a:extLst>
          </p:cNvPr>
          <p:cNvSpPr txBox="1"/>
          <p:nvPr/>
        </p:nvSpPr>
        <p:spPr>
          <a:xfrm>
            <a:off x="2178799" y="6941875"/>
            <a:ext cx="7687212" cy="75501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160"/>
              </a:lnSpc>
            </a:pPr>
            <a:r>
              <a:rPr lang="en-US" sz="4400">
                <a:solidFill>
                  <a:srgbClr val="000000"/>
                </a:solidFill>
                <a:latin typeface="Francois One"/>
                <a:ea typeface="Francois One"/>
                <a:cs typeface="Francois One"/>
                <a:sym typeface="Francois One"/>
              </a:rPr>
              <a:t>Phương thức liên kết</a:t>
            </a:r>
          </a:p>
        </p:txBody>
      </p:sp>
      <p:sp>
        <p:nvSpPr>
          <p:cNvPr id="13" name="TextBox 6">
            <a:extLst>
              <a:ext uri="{FF2B5EF4-FFF2-40B4-BE49-F238E27FC236}">
                <a16:creationId xmlns:a16="http://schemas.microsoft.com/office/drawing/2014/main" id="{38329421-DDDC-1CCF-EC5C-61796D66F165}"/>
              </a:ext>
            </a:extLst>
          </p:cNvPr>
          <p:cNvSpPr txBox="1"/>
          <p:nvPr/>
        </p:nvSpPr>
        <p:spPr>
          <a:xfrm>
            <a:off x="14124399" y="5391730"/>
            <a:ext cx="2302610" cy="75501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160"/>
              </a:lnSpc>
            </a:pPr>
            <a:r>
              <a:rPr lang="en-US" sz="4400">
                <a:solidFill>
                  <a:srgbClr val="000000"/>
                </a:solidFill>
                <a:latin typeface="Francois One"/>
                <a:ea typeface="Francois One"/>
                <a:cs typeface="Francois One"/>
                <a:sym typeface="Francois One"/>
              </a:rPr>
              <a:t>Chất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42"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par>
                          <p:cTn id="35" fill="hold">
                            <p:stCondLst>
                              <p:cond delay="4000"/>
                            </p:stCondLst>
                            <p:childTnLst>
                              <p:par>
                                <p:cTn id="36" presetID="42"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p:bldP spid="12"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710">
            <a:off x="-2687131" y="-1258388"/>
            <a:ext cx="7401471" cy="4574175"/>
          </a:xfrm>
          <a:custGeom>
            <a:avLst/>
            <a:gdLst/>
            <a:ahLst/>
            <a:cxnLst/>
            <a:rect l="l" t="t" r="r" b="b"/>
            <a:pathLst>
              <a:path w="7401471" h="4574175">
                <a:moveTo>
                  <a:pt x="0" y="0"/>
                </a:moveTo>
                <a:lnTo>
                  <a:pt x="7401471" y="0"/>
                </a:lnTo>
                <a:lnTo>
                  <a:pt x="7401471" y="4574176"/>
                </a:lnTo>
                <a:lnTo>
                  <a:pt x="0" y="4574176"/>
                </a:lnTo>
                <a:lnTo>
                  <a:pt x="0" y="0"/>
                </a:lnTo>
                <a:close/>
              </a:path>
            </a:pathLst>
          </a:custGeo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t="-106091" r="-76505"/>
            </a:stretch>
          </a:blipFill>
        </p:spPr>
        <p:txBody>
          <a:bodyPr/>
          <a:lstStyle/>
          <a:p>
            <a:endParaRPr lang="vi-VN"/>
          </a:p>
        </p:txBody>
      </p:sp>
      <p:sp>
        <p:nvSpPr>
          <p:cNvPr id="3" name="Freeform 3"/>
          <p:cNvSpPr/>
          <p:nvPr/>
        </p:nvSpPr>
        <p:spPr>
          <a:xfrm rot="-8516182">
            <a:off x="-746513" y="7963906"/>
            <a:ext cx="2154694" cy="2234488"/>
          </a:xfrm>
          <a:custGeom>
            <a:avLst/>
            <a:gdLst/>
            <a:ahLst/>
            <a:cxnLst/>
            <a:rect l="l" t="t" r="r" b="b"/>
            <a:pathLst>
              <a:path w="2154694" h="2234488">
                <a:moveTo>
                  <a:pt x="0" y="0"/>
                </a:moveTo>
                <a:lnTo>
                  <a:pt x="2154694" y="0"/>
                </a:lnTo>
                <a:lnTo>
                  <a:pt x="2154694" y="2234487"/>
                </a:lnTo>
                <a:lnTo>
                  <a:pt x="0" y="2234487"/>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l="-27583" b="-17337"/>
            </a:stretch>
          </a:blipFill>
        </p:spPr>
        <p:txBody>
          <a:bodyPr/>
          <a:lstStyle/>
          <a:p>
            <a:endParaRPr lang="vi-VN"/>
          </a:p>
        </p:txBody>
      </p:sp>
      <p:sp>
        <p:nvSpPr>
          <p:cNvPr id="4" name="Freeform 4"/>
          <p:cNvSpPr/>
          <p:nvPr/>
        </p:nvSpPr>
        <p:spPr>
          <a:xfrm rot="594513">
            <a:off x="16818967" y="2627817"/>
            <a:ext cx="3420125" cy="2400306"/>
          </a:xfrm>
          <a:custGeom>
            <a:avLst/>
            <a:gdLst/>
            <a:ahLst/>
            <a:cxnLst/>
            <a:rect l="l" t="t" r="r" b="b"/>
            <a:pathLst>
              <a:path w="3420125" h="2400306">
                <a:moveTo>
                  <a:pt x="0" y="0"/>
                </a:moveTo>
                <a:lnTo>
                  <a:pt x="3420125" y="0"/>
                </a:lnTo>
                <a:lnTo>
                  <a:pt x="3420125" y="2400306"/>
                </a:lnTo>
                <a:lnTo>
                  <a:pt x="0" y="24003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a:off x="15312971" y="8933587"/>
            <a:ext cx="1387338" cy="295125"/>
          </a:xfrm>
          <a:custGeom>
            <a:avLst/>
            <a:gdLst/>
            <a:ahLst/>
            <a:cxnLst/>
            <a:rect l="l" t="t" r="r" b="b"/>
            <a:pathLst>
              <a:path w="1387338" h="295125">
                <a:moveTo>
                  <a:pt x="0" y="0"/>
                </a:moveTo>
                <a:lnTo>
                  <a:pt x="1387338" y="0"/>
                </a:lnTo>
                <a:lnTo>
                  <a:pt x="1387338" y="295125"/>
                </a:lnTo>
                <a:lnTo>
                  <a:pt x="0" y="295125"/>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8" name="Freeform 8"/>
          <p:cNvSpPr/>
          <p:nvPr/>
        </p:nvSpPr>
        <p:spPr>
          <a:xfrm>
            <a:off x="7623723" y="1028700"/>
            <a:ext cx="3040554" cy="3040554"/>
          </a:xfrm>
          <a:custGeom>
            <a:avLst/>
            <a:gdLst/>
            <a:ahLst/>
            <a:cxnLst/>
            <a:rect l="l" t="t" r="r" b="b"/>
            <a:pathLst>
              <a:path w="3040554" h="3040554">
                <a:moveTo>
                  <a:pt x="0" y="0"/>
                </a:moveTo>
                <a:lnTo>
                  <a:pt x="3040554" y="0"/>
                </a:lnTo>
                <a:lnTo>
                  <a:pt x="3040554" y="3040554"/>
                </a:lnTo>
                <a:lnTo>
                  <a:pt x="0" y="3040554"/>
                </a:lnTo>
                <a:lnTo>
                  <a:pt x="0" y="0"/>
                </a:lnTo>
                <a:close/>
              </a:path>
            </a:pathLst>
          </a:custGeom>
          <a: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p:spPr>
        <p:txBody>
          <a:bodyPr/>
          <a:lstStyle/>
          <a:p>
            <a:endParaRPr lang="vi-VN"/>
          </a:p>
        </p:txBody>
      </p:sp>
      <p:sp>
        <p:nvSpPr>
          <p:cNvPr id="9" name="Freeform 9"/>
          <p:cNvSpPr/>
          <p:nvPr/>
        </p:nvSpPr>
        <p:spPr>
          <a:xfrm rot="6541703">
            <a:off x="4298108" y="2141136"/>
            <a:ext cx="3061436" cy="2638401"/>
          </a:xfrm>
          <a:custGeom>
            <a:avLst/>
            <a:gdLst/>
            <a:ahLst/>
            <a:cxnLst/>
            <a:rect l="l" t="t" r="r" b="b"/>
            <a:pathLst>
              <a:path w="3061436" h="2638401">
                <a:moveTo>
                  <a:pt x="0" y="0"/>
                </a:moveTo>
                <a:lnTo>
                  <a:pt x="3061436" y="0"/>
                </a:lnTo>
                <a:lnTo>
                  <a:pt x="3061436" y="2638401"/>
                </a:lnTo>
                <a:lnTo>
                  <a:pt x="0" y="263840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0" name="Freeform 10"/>
          <p:cNvSpPr/>
          <p:nvPr/>
        </p:nvSpPr>
        <p:spPr>
          <a:xfrm rot="-6592938" flipH="1">
            <a:off x="10942332" y="2130196"/>
            <a:ext cx="3061436" cy="2638401"/>
          </a:xfrm>
          <a:custGeom>
            <a:avLst/>
            <a:gdLst/>
            <a:ahLst/>
            <a:cxnLst/>
            <a:rect l="l" t="t" r="r" b="b"/>
            <a:pathLst>
              <a:path w="3061436" h="2638401">
                <a:moveTo>
                  <a:pt x="3061436" y="0"/>
                </a:moveTo>
                <a:lnTo>
                  <a:pt x="0" y="0"/>
                </a:lnTo>
                <a:lnTo>
                  <a:pt x="0" y="2638402"/>
                </a:lnTo>
                <a:lnTo>
                  <a:pt x="3061436" y="2638402"/>
                </a:lnTo>
                <a:lnTo>
                  <a:pt x="3061436"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3" name="Rectangle 1">
            <a:extLst>
              <a:ext uri="{FF2B5EF4-FFF2-40B4-BE49-F238E27FC236}">
                <a16:creationId xmlns:a16="http://schemas.microsoft.com/office/drawing/2014/main" id="{21628D82-4347-F465-3351-88641EC88725}"/>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15" name="Picture 14">
            <a:extLst>
              <a:ext uri="{FF2B5EF4-FFF2-40B4-BE49-F238E27FC236}">
                <a16:creationId xmlns:a16="http://schemas.microsoft.com/office/drawing/2014/main" id="{7A502564-8C18-245B-D6D9-723B16E621B8}"/>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877" b="89918" l="6561" r="95229">
                        <a14:foregroundMark x1="38171" y1="60700" x2="42942" y2="63169"/>
                        <a14:foregroundMark x1="35785" y1="58848" x2="36382" y2="59671"/>
                        <a14:foregroundMark x1="41750" y1="63580" x2="43141" y2="64403"/>
                        <a14:foregroundMark x1="9940" y1="35597" x2="14712" y2="25309"/>
                        <a14:foregroundMark x1="14712" y1="25309" x2="19483" y2="21399"/>
                        <a14:foregroundMark x1="6759" y1="34979" x2="8549" y2="29630"/>
                        <a14:foregroundMark x1="78556" y1="22106" x2="83698" y2="29630"/>
                        <a14:foregroundMark x1="77932" y1="21193" x2="78253" y2="21663"/>
                        <a14:foregroundMark x1="83698" y1="29630" x2="80716" y2="31481"/>
                        <a14:foregroundMark x1="81447" y1="24955" x2="79125" y2="34568"/>
                        <a14:foregroundMark x1="81635" y1="24178" x2="81476" y2="24834"/>
                        <a14:foregroundMark x1="79125" y1="34568" x2="77932" y2="34568"/>
                        <a14:foregroundMark x1="90917" y1="28756" x2="92790" y2="33772"/>
                        <a14:backgroundMark x1="95957" y1="27692" x2="97614" y2="28807"/>
                        <a14:backgroundMark x1="81710" y1="18107" x2="92076" y2="25081"/>
                        <a14:backgroundMark x1="83300" y1="15844" x2="90457" y2="26749"/>
                        <a14:backgroundMark x1="85487" y1="21605" x2="91849" y2="27984"/>
                        <a14:backgroundMark x1="97018" y1="39712" x2="94953" y2="35274"/>
                        <a14:backgroundMark x1="92445" y1="37449" x2="95030" y2="33333"/>
                        <a14:backgroundMark x1="91849" y1="36831" x2="94036" y2="34362"/>
                        <a14:backgroundMark x1="91451" y1="37037" x2="93439" y2="34979"/>
                        <a14:backgroundMark x1="94433" y1="36008" x2="95626" y2="34362"/>
                        <a14:backgroundMark x1="94235" y1="35597" x2="95427" y2="34362"/>
                        <a14:backgroundMark x1="94433" y1="35391" x2="95229" y2="33951"/>
                      </a14:backgroundRemoval>
                    </a14:imgEffect>
                  </a14:imgLayer>
                </a14:imgProps>
              </a:ext>
            </a:extLst>
          </a:blip>
          <a:stretch>
            <a:fillRect/>
          </a:stretch>
        </p:blipFill>
        <p:spPr>
          <a:xfrm>
            <a:off x="11280870" y="5143500"/>
            <a:ext cx="4791075" cy="4629150"/>
          </a:xfrm>
          <a:prstGeom prst="rect">
            <a:avLst/>
          </a:prstGeom>
        </p:spPr>
      </p:pic>
      <p:pic>
        <p:nvPicPr>
          <p:cNvPr id="1028" name="Picture 4" descr="Uses of Graphite">
            <a:extLst>
              <a:ext uri="{FF2B5EF4-FFF2-40B4-BE49-F238E27FC236}">
                <a16:creationId xmlns:a16="http://schemas.microsoft.com/office/drawing/2014/main" id="{BB01CF79-FEFE-3E1D-A5D8-4B7C1B775E47}"/>
              </a:ext>
            </a:extLst>
          </p:cNvPr>
          <p:cNvPicPr>
            <a:picLocks noChangeAspect="1" noChangeArrowheads="1"/>
          </p:cNvPicPr>
          <p:nvPr/>
        </p:nvPicPr>
        <p:blipFill>
          <a:blip r:embed="rId17" cstate="email">
            <a:extLst>
              <a:ext uri="{BEBA8EAE-BF5A-486C-A8C5-ECC9F3942E4B}">
                <a14:imgProps xmlns:a14="http://schemas.microsoft.com/office/drawing/2010/main">
                  <a14:imgLayer r:embed="rId18">
                    <a14:imgEffect>
                      <a14:backgroundRemoval t="10000" b="90833" l="4444" r="95556">
                        <a14:foregroundMark x1="38472" y1="72361" x2="43056" y2="63056"/>
                        <a14:foregroundMark x1="43056" y1="63056" x2="53056" y2="57500"/>
                        <a14:foregroundMark x1="53056" y1="57500" x2="54861" y2="60556"/>
                        <a14:foregroundMark x1="10000" y1="37917" x2="8750" y2="63611"/>
                        <a14:foregroundMark x1="8750" y1="63611" x2="29306" y2="85278"/>
                        <a14:foregroundMark x1="29306" y1="85278" x2="42500" y2="87500"/>
                        <a14:foregroundMark x1="42500" y1="87500" x2="50833" y2="84444"/>
                        <a14:foregroundMark x1="50833" y1="84444" x2="54861" y2="81250"/>
                        <a14:foregroundMark x1="19583" y1="67778" x2="20972" y2="52361"/>
                        <a14:foregroundMark x1="4861" y1="72222" x2="6250" y2="47778"/>
                        <a14:foregroundMark x1="20972" y1="60139" x2="37222" y2="68333"/>
                        <a14:foregroundMark x1="37222" y1="68333" x2="37778" y2="68889"/>
                        <a14:foregroundMark x1="60139" y1="51528" x2="67778" y2="52361"/>
                        <a14:foregroundMark x1="64444" y1="73889" x2="67361" y2="70972"/>
                        <a14:foregroundMark x1="93333" y1="45000" x2="88889" y2="37917"/>
                        <a14:foregroundMark x1="88889" y1="37917" x2="90417" y2="34861"/>
                        <a14:foregroundMark x1="26250" y1="59306" x2="26806" y2="55556"/>
                        <a14:foregroundMark x1="22917" y1="85000" x2="29722" y2="89444"/>
                        <a14:foregroundMark x1="29722" y1="89444" x2="35417" y2="90972"/>
                        <a14:foregroundMark x1="12222" y1="60417" x2="12917" y2="62917"/>
                        <a14:foregroundMark x1="24028" y1="81528" x2="22778" y2="86111"/>
                        <a14:foregroundMark x1="23333" y1="85139" x2="29306" y2="89861"/>
                        <a14:foregroundMark x1="29306" y1="89861" x2="29861" y2="90000"/>
                        <a14:foregroundMark x1="24306" y1="82778" x2="23333" y2="84028"/>
                        <a14:foregroundMark x1="23472" y1="83194" x2="22222" y2="86250"/>
                        <a14:foregroundMark x1="95556" y1="41667" x2="92222" y2="47917"/>
                        <a14:foregroundMark x1="4444" y1="72778" x2="6111" y2="65417"/>
                      </a14:backgroundRemoval>
                    </a14:imgEffect>
                  </a14:imgLayer>
                </a14:imgProps>
              </a:ext>
              <a:ext uri="{28A0092B-C50C-407E-A947-70E740481C1C}">
                <a14:useLocalDpi xmlns:a14="http://schemas.microsoft.com/office/drawing/2010/main"/>
              </a:ext>
            </a:extLst>
          </a:blip>
          <a:srcRect/>
          <a:stretch>
            <a:fillRect/>
          </a:stretch>
        </p:blipFill>
        <p:spPr bwMode="auto">
          <a:xfrm>
            <a:off x="2638865" y="4709753"/>
            <a:ext cx="4731810" cy="47318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1000"/>
                                        <p:tgtEl>
                                          <p:spTgt spid="1028"/>
                                        </p:tgtEl>
                                      </p:cBhvr>
                                    </p:animEffect>
                                    <p:anim calcmode="lin" valueType="num">
                                      <p:cBhvr>
                                        <p:cTn id="19" dur="1000" fill="hold"/>
                                        <p:tgtEl>
                                          <p:spTgt spid="1028"/>
                                        </p:tgtEl>
                                        <p:attrNameLst>
                                          <p:attrName>ppt_x</p:attrName>
                                        </p:attrNameLst>
                                      </p:cBhvr>
                                      <p:tavLst>
                                        <p:tav tm="0">
                                          <p:val>
                                            <p:strVal val="#ppt_x"/>
                                          </p:val>
                                        </p:tav>
                                        <p:tav tm="100000">
                                          <p:val>
                                            <p:strVal val="#ppt_x"/>
                                          </p:val>
                                        </p:tav>
                                      </p:tavLst>
                                    </p:anim>
                                    <p:anim calcmode="lin" valueType="num">
                                      <p:cBhvr>
                                        <p:cTn id="20"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par>
                          <p:cTn id="26" fill="hold">
                            <p:stCondLst>
                              <p:cond delay="500"/>
                            </p:stCondLst>
                            <p:childTnLst>
                              <p:par>
                                <p:cTn id="27" presetID="42" presetClass="entr" presetSubtype="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710">
            <a:off x="-2687131" y="-1258388"/>
            <a:ext cx="7401471" cy="4574175"/>
          </a:xfrm>
          <a:custGeom>
            <a:avLst/>
            <a:gdLst/>
            <a:ahLst/>
            <a:cxnLst/>
            <a:rect l="l" t="t" r="r" b="b"/>
            <a:pathLst>
              <a:path w="7401471" h="4574175">
                <a:moveTo>
                  <a:pt x="0" y="0"/>
                </a:moveTo>
                <a:lnTo>
                  <a:pt x="7401471" y="0"/>
                </a:lnTo>
                <a:lnTo>
                  <a:pt x="7401471" y="4574176"/>
                </a:lnTo>
                <a:lnTo>
                  <a:pt x="0" y="4574176"/>
                </a:lnTo>
                <a:lnTo>
                  <a:pt x="0" y="0"/>
                </a:lnTo>
                <a:close/>
              </a:path>
            </a:pathLst>
          </a:custGeo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t="-106091" r="-76505"/>
            </a:stretch>
          </a:blipFill>
        </p:spPr>
        <p:txBody>
          <a:bodyPr/>
          <a:lstStyle/>
          <a:p>
            <a:endParaRPr lang="vi-VN"/>
          </a:p>
        </p:txBody>
      </p:sp>
      <p:sp>
        <p:nvSpPr>
          <p:cNvPr id="3" name="Freeform 3"/>
          <p:cNvSpPr/>
          <p:nvPr/>
        </p:nvSpPr>
        <p:spPr>
          <a:xfrm rot="-8516182">
            <a:off x="-746513" y="7963906"/>
            <a:ext cx="2154694" cy="2234488"/>
          </a:xfrm>
          <a:custGeom>
            <a:avLst/>
            <a:gdLst/>
            <a:ahLst/>
            <a:cxnLst/>
            <a:rect l="l" t="t" r="r" b="b"/>
            <a:pathLst>
              <a:path w="2154694" h="2234488">
                <a:moveTo>
                  <a:pt x="0" y="0"/>
                </a:moveTo>
                <a:lnTo>
                  <a:pt x="2154694" y="0"/>
                </a:lnTo>
                <a:lnTo>
                  <a:pt x="2154694" y="2234487"/>
                </a:lnTo>
                <a:lnTo>
                  <a:pt x="0" y="2234487"/>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l="-27583" b="-17337"/>
            </a:stretch>
          </a:blipFill>
        </p:spPr>
        <p:txBody>
          <a:bodyPr/>
          <a:lstStyle/>
          <a:p>
            <a:endParaRPr lang="vi-VN"/>
          </a:p>
        </p:txBody>
      </p:sp>
      <p:sp>
        <p:nvSpPr>
          <p:cNvPr id="4" name="Freeform 4"/>
          <p:cNvSpPr/>
          <p:nvPr/>
        </p:nvSpPr>
        <p:spPr>
          <a:xfrm rot="594513">
            <a:off x="16818967" y="2627817"/>
            <a:ext cx="3420125" cy="2400306"/>
          </a:xfrm>
          <a:custGeom>
            <a:avLst/>
            <a:gdLst/>
            <a:ahLst/>
            <a:cxnLst/>
            <a:rect l="l" t="t" r="r" b="b"/>
            <a:pathLst>
              <a:path w="3420125" h="2400306">
                <a:moveTo>
                  <a:pt x="0" y="0"/>
                </a:moveTo>
                <a:lnTo>
                  <a:pt x="3420125" y="0"/>
                </a:lnTo>
                <a:lnTo>
                  <a:pt x="3420125" y="2400306"/>
                </a:lnTo>
                <a:lnTo>
                  <a:pt x="0" y="24003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a:off x="15312971" y="8933587"/>
            <a:ext cx="1387338" cy="295125"/>
          </a:xfrm>
          <a:custGeom>
            <a:avLst/>
            <a:gdLst/>
            <a:ahLst/>
            <a:cxnLst/>
            <a:rect l="l" t="t" r="r" b="b"/>
            <a:pathLst>
              <a:path w="1387338" h="295125">
                <a:moveTo>
                  <a:pt x="0" y="0"/>
                </a:moveTo>
                <a:lnTo>
                  <a:pt x="1387338" y="0"/>
                </a:lnTo>
                <a:lnTo>
                  <a:pt x="1387338" y="295125"/>
                </a:lnTo>
                <a:lnTo>
                  <a:pt x="0" y="295125"/>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8" name="Freeform 8"/>
          <p:cNvSpPr/>
          <p:nvPr/>
        </p:nvSpPr>
        <p:spPr>
          <a:xfrm>
            <a:off x="10813781" y="4178844"/>
            <a:ext cx="5548699" cy="5439901"/>
          </a:xfrm>
          <a:custGeom>
            <a:avLst/>
            <a:gdLst/>
            <a:ahLst/>
            <a:cxnLst/>
            <a:rect l="l" t="t" r="r" b="b"/>
            <a:pathLst>
              <a:path w="5548699" h="5439901">
                <a:moveTo>
                  <a:pt x="0" y="0"/>
                </a:moveTo>
                <a:lnTo>
                  <a:pt x="5548699" y="0"/>
                </a:lnTo>
                <a:lnTo>
                  <a:pt x="5548699" y="5439901"/>
                </a:lnTo>
                <a:lnTo>
                  <a:pt x="0" y="5439901"/>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vi-VN"/>
          </a:p>
        </p:txBody>
      </p:sp>
      <p:sp>
        <p:nvSpPr>
          <p:cNvPr id="9" name="Freeform 9"/>
          <p:cNvSpPr/>
          <p:nvPr/>
        </p:nvSpPr>
        <p:spPr>
          <a:xfrm>
            <a:off x="1925520" y="4178844"/>
            <a:ext cx="5341008" cy="4926747"/>
          </a:xfrm>
          <a:custGeom>
            <a:avLst/>
            <a:gdLst/>
            <a:ahLst/>
            <a:cxnLst/>
            <a:rect l="l" t="t" r="r" b="b"/>
            <a:pathLst>
              <a:path w="5341008" h="4926747">
                <a:moveTo>
                  <a:pt x="0" y="0"/>
                </a:moveTo>
                <a:lnTo>
                  <a:pt x="5341008" y="0"/>
                </a:lnTo>
                <a:lnTo>
                  <a:pt x="5341008" y="4926746"/>
                </a:lnTo>
                <a:lnTo>
                  <a:pt x="0" y="4926746"/>
                </a:lnTo>
                <a:lnTo>
                  <a:pt x="0" y="0"/>
                </a:lnTo>
                <a:close/>
              </a:path>
            </a:pathLst>
          </a:custGeom>
          <a:blipFill>
            <a:blip r:embed="rId12" cstate="email">
              <a:extLst>
                <a:ext uri="{28A0092B-C50C-407E-A947-70E740481C1C}">
                  <a14:useLocalDpi xmlns:a14="http://schemas.microsoft.com/office/drawing/2010/main"/>
                </a:ext>
              </a:extLst>
            </a:blip>
            <a:stretch>
              <a:fillRect/>
            </a:stretch>
          </a:blipFill>
        </p:spPr>
        <p:txBody>
          <a:bodyPr/>
          <a:lstStyle/>
          <a:p>
            <a:endParaRPr lang="vi-VN"/>
          </a:p>
        </p:txBody>
      </p:sp>
      <p:sp>
        <p:nvSpPr>
          <p:cNvPr id="10" name="Freeform 10"/>
          <p:cNvSpPr/>
          <p:nvPr/>
        </p:nvSpPr>
        <p:spPr>
          <a:xfrm>
            <a:off x="8370818" y="5680947"/>
            <a:ext cx="2275195" cy="1922540"/>
          </a:xfrm>
          <a:custGeom>
            <a:avLst/>
            <a:gdLst/>
            <a:ahLst/>
            <a:cxnLst/>
            <a:rect l="l" t="t" r="r" b="b"/>
            <a:pathLst>
              <a:path w="2275195" h="1922540">
                <a:moveTo>
                  <a:pt x="0" y="0"/>
                </a:moveTo>
                <a:lnTo>
                  <a:pt x="2275195" y="0"/>
                </a:lnTo>
                <a:lnTo>
                  <a:pt x="2275195" y="1922540"/>
                </a:lnTo>
                <a:lnTo>
                  <a:pt x="0" y="19225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pic>
        <p:nvPicPr>
          <p:cNvPr id="12" name="Picture 11">
            <a:extLst>
              <a:ext uri="{FF2B5EF4-FFF2-40B4-BE49-F238E27FC236}">
                <a16:creationId xmlns:a16="http://schemas.microsoft.com/office/drawing/2014/main" id="{DA0F83BF-6E6D-AD84-1C6D-43AE2A7BCE0F}"/>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877" b="89918" l="6561" r="95229">
                        <a14:foregroundMark x1="38171" y1="60700" x2="42942" y2="63169"/>
                        <a14:foregroundMark x1="35785" y1="58848" x2="36382" y2="59671"/>
                        <a14:foregroundMark x1="41750" y1="63580" x2="43141" y2="64403"/>
                        <a14:foregroundMark x1="9940" y1="35597" x2="14712" y2="25309"/>
                        <a14:foregroundMark x1="14712" y1="25309" x2="19483" y2="21399"/>
                        <a14:foregroundMark x1="6759" y1="34979" x2="8549" y2="29630"/>
                        <a14:foregroundMark x1="78556" y1="22106" x2="83698" y2="29630"/>
                        <a14:foregroundMark x1="77932" y1="21193" x2="78253" y2="21663"/>
                        <a14:foregroundMark x1="83698" y1="29630" x2="80716" y2="31481"/>
                        <a14:foregroundMark x1="81447" y1="24955" x2="79125" y2="34568"/>
                        <a14:foregroundMark x1="81635" y1="24178" x2="81476" y2="24834"/>
                        <a14:foregroundMark x1="79125" y1="34568" x2="77932" y2="34568"/>
                        <a14:foregroundMark x1="90917" y1="28756" x2="92790" y2="33772"/>
                        <a14:backgroundMark x1="95957" y1="27692" x2="97614" y2="28807"/>
                        <a14:backgroundMark x1="81710" y1="18107" x2="92076" y2="25081"/>
                        <a14:backgroundMark x1="83300" y1="15844" x2="90457" y2="26749"/>
                        <a14:backgroundMark x1="85487" y1="21605" x2="91849" y2="27984"/>
                        <a14:backgroundMark x1="97018" y1="39712" x2="94953" y2="35274"/>
                        <a14:backgroundMark x1="92445" y1="37449" x2="95030" y2="33333"/>
                        <a14:backgroundMark x1="91849" y1="36831" x2="94036" y2="34362"/>
                        <a14:backgroundMark x1="91451" y1="37037" x2="93439" y2="34979"/>
                        <a14:backgroundMark x1="94433" y1="36008" x2="95626" y2="34362"/>
                        <a14:backgroundMark x1="94235" y1="35597" x2="95427" y2="34362"/>
                        <a14:backgroundMark x1="94433" y1="35391" x2="95229" y2="33951"/>
                      </a14:backgroundRemoval>
                    </a14:imgEffect>
                  </a14:imgLayer>
                </a14:imgProps>
              </a:ext>
            </a:extLst>
          </a:blip>
          <a:stretch>
            <a:fillRect/>
          </a:stretch>
        </p:blipFill>
        <p:spPr>
          <a:xfrm>
            <a:off x="11312887" y="439763"/>
            <a:ext cx="4791075" cy="4629150"/>
          </a:xfrm>
          <a:prstGeom prst="rect">
            <a:avLst/>
          </a:prstGeom>
        </p:spPr>
      </p:pic>
      <p:pic>
        <p:nvPicPr>
          <p:cNvPr id="13" name="Picture 4" descr="Uses of Graphite">
            <a:extLst>
              <a:ext uri="{FF2B5EF4-FFF2-40B4-BE49-F238E27FC236}">
                <a16:creationId xmlns:a16="http://schemas.microsoft.com/office/drawing/2014/main" id="{87FB1C81-A418-2FC6-83D9-B12F7CEDAE11}"/>
              </a:ext>
            </a:extLst>
          </p:cNvPr>
          <p:cNvPicPr>
            <a:picLocks noChangeAspect="1" noChangeArrowheads="1"/>
          </p:cNvPicPr>
          <p:nvPr/>
        </p:nvPicPr>
        <p:blipFill>
          <a:blip r:embed="rId17" cstate="email">
            <a:extLst>
              <a:ext uri="{BEBA8EAE-BF5A-486C-A8C5-ECC9F3942E4B}">
                <a14:imgProps xmlns:a14="http://schemas.microsoft.com/office/drawing/2010/main">
                  <a14:imgLayer r:embed="rId18">
                    <a14:imgEffect>
                      <a14:backgroundRemoval t="10000" b="90833" l="4444" r="95556">
                        <a14:foregroundMark x1="38472" y1="72361" x2="43056" y2="63056"/>
                        <a14:foregroundMark x1="43056" y1="63056" x2="53056" y2="57500"/>
                        <a14:foregroundMark x1="53056" y1="57500" x2="54861" y2="60556"/>
                        <a14:foregroundMark x1="10000" y1="37917" x2="8750" y2="63611"/>
                        <a14:foregroundMark x1="8750" y1="63611" x2="29306" y2="85278"/>
                        <a14:foregroundMark x1="29306" y1="85278" x2="42500" y2="87500"/>
                        <a14:foregroundMark x1="42500" y1="87500" x2="50833" y2="84444"/>
                        <a14:foregroundMark x1="50833" y1="84444" x2="54861" y2="81250"/>
                        <a14:foregroundMark x1="19583" y1="67778" x2="20972" y2="52361"/>
                        <a14:foregroundMark x1="4861" y1="72222" x2="6250" y2="47778"/>
                        <a14:foregroundMark x1="20972" y1="60139" x2="37222" y2="68333"/>
                        <a14:foregroundMark x1="37222" y1="68333" x2="37778" y2="68889"/>
                        <a14:foregroundMark x1="60139" y1="51528" x2="67778" y2="52361"/>
                        <a14:foregroundMark x1="64444" y1="73889" x2="67361" y2="70972"/>
                        <a14:foregroundMark x1="93333" y1="45000" x2="88889" y2="37917"/>
                        <a14:foregroundMark x1="88889" y1="37917" x2="90417" y2="34861"/>
                        <a14:foregroundMark x1="26250" y1="59306" x2="26806" y2="55556"/>
                        <a14:foregroundMark x1="22917" y1="85000" x2="29722" y2="89444"/>
                        <a14:foregroundMark x1="29722" y1="89444" x2="35417" y2="90972"/>
                        <a14:foregroundMark x1="12222" y1="60417" x2="12917" y2="62917"/>
                        <a14:foregroundMark x1="24028" y1="81528" x2="22778" y2="86111"/>
                        <a14:foregroundMark x1="23333" y1="85139" x2="29306" y2="89861"/>
                        <a14:foregroundMark x1="29306" y1="89861" x2="29861" y2="90000"/>
                        <a14:foregroundMark x1="24306" y1="82778" x2="23333" y2="84028"/>
                        <a14:foregroundMark x1="23472" y1="83194" x2="22222" y2="86250"/>
                        <a14:foregroundMark x1="95556" y1="41667" x2="92222" y2="47917"/>
                        <a14:foregroundMark x1="4444" y1="72778" x2="6111" y2="65417"/>
                      </a14:backgroundRemoval>
                    </a14:imgEffect>
                  </a14:imgLayer>
                </a14:imgProps>
              </a:ext>
              <a:ext uri="{28A0092B-C50C-407E-A947-70E740481C1C}">
                <a14:useLocalDpi xmlns:a14="http://schemas.microsoft.com/office/drawing/2010/main"/>
              </a:ext>
            </a:extLst>
          </a:blip>
          <a:srcRect/>
          <a:stretch>
            <a:fillRect/>
          </a:stretch>
        </p:blipFill>
        <p:spPr bwMode="auto">
          <a:xfrm>
            <a:off x="2670882" y="6016"/>
            <a:ext cx="4731810" cy="47318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710">
            <a:off x="-2687131" y="-1258388"/>
            <a:ext cx="7401471" cy="4574175"/>
          </a:xfrm>
          <a:custGeom>
            <a:avLst/>
            <a:gdLst/>
            <a:ahLst/>
            <a:cxnLst/>
            <a:rect l="l" t="t" r="r" b="b"/>
            <a:pathLst>
              <a:path w="7401471" h="4574175">
                <a:moveTo>
                  <a:pt x="0" y="0"/>
                </a:moveTo>
                <a:lnTo>
                  <a:pt x="7401471" y="0"/>
                </a:lnTo>
                <a:lnTo>
                  <a:pt x="7401471" y="4574176"/>
                </a:lnTo>
                <a:lnTo>
                  <a:pt x="0" y="4574176"/>
                </a:lnTo>
                <a:lnTo>
                  <a:pt x="0" y="0"/>
                </a:lnTo>
                <a:close/>
              </a:path>
            </a:pathLst>
          </a:custGeo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t="-106091" r="-76505"/>
            </a:stretch>
          </a:blipFill>
        </p:spPr>
        <p:txBody>
          <a:bodyPr/>
          <a:lstStyle/>
          <a:p>
            <a:endParaRPr lang="vi-VN"/>
          </a:p>
        </p:txBody>
      </p:sp>
      <p:sp>
        <p:nvSpPr>
          <p:cNvPr id="3" name="Freeform 3"/>
          <p:cNvSpPr/>
          <p:nvPr/>
        </p:nvSpPr>
        <p:spPr>
          <a:xfrm rot="594513">
            <a:off x="16818967" y="2627817"/>
            <a:ext cx="3420125" cy="2400306"/>
          </a:xfrm>
          <a:custGeom>
            <a:avLst/>
            <a:gdLst/>
            <a:ahLst/>
            <a:cxnLst/>
            <a:rect l="l" t="t" r="r" b="b"/>
            <a:pathLst>
              <a:path w="3420125" h="2400306">
                <a:moveTo>
                  <a:pt x="0" y="0"/>
                </a:moveTo>
                <a:lnTo>
                  <a:pt x="3420125" y="0"/>
                </a:lnTo>
                <a:lnTo>
                  <a:pt x="3420125" y="2400306"/>
                </a:lnTo>
                <a:lnTo>
                  <a:pt x="0" y="24003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0" y="2927121"/>
            <a:ext cx="11039819" cy="7359879"/>
          </a:xfrm>
          <a:custGeom>
            <a:avLst/>
            <a:gdLst/>
            <a:ahLst/>
            <a:cxnLst/>
            <a:rect l="l" t="t" r="r" b="b"/>
            <a:pathLst>
              <a:path w="11039819" h="7359879">
                <a:moveTo>
                  <a:pt x="0" y="0"/>
                </a:moveTo>
                <a:lnTo>
                  <a:pt x="11039819" y="0"/>
                </a:lnTo>
                <a:lnTo>
                  <a:pt x="11039819" y="7359879"/>
                </a:lnTo>
                <a:lnTo>
                  <a:pt x="0" y="7359879"/>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vi-VN"/>
          </a:p>
        </p:txBody>
      </p:sp>
      <p:sp>
        <p:nvSpPr>
          <p:cNvPr id="5" name="Freeform 5"/>
          <p:cNvSpPr/>
          <p:nvPr/>
        </p:nvSpPr>
        <p:spPr>
          <a:xfrm flipH="1">
            <a:off x="8294581" y="3628885"/>
            <a:ext cx="9993419" cy="6658115"/>
          </a:xfrm>
          <a:custGeom>
            <a:avLst/>
            <a:gdLst/>
            <a:ahLst/>
            <a:cxnLst/>
            <a:rect l="l" t="t" r="r" b="b"/>
            <a:pathLst>
              <a:path w="9993419" h="6658115">
                <a:moveTo>
                  <a:pt x="9993419" y="0"/>
                </a:moveTo>
                <a:lnTo>
                  <a:pt x="0" y="0"/>
                </a:lnTo>
                <a:lnTo>
                  <a:pt x="0" y="6658115"/>
                </a:lnTo>
                <a:lnTo>
                  <a:pt x="9993419" y="6658115"/>
                </a:lnTo>
                <a:lnTo>
                  <a:pt x="9993419" y="0"/>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vi-VN" dirty="0"/>
          </a:p>
        </p:txBody>
      </p:sp>
      <p:sp>
        <p:nvSpPr>
          <p:cNvPr id="6" name="TextBox 6"/>
          <p:cNvSpPr txBox="1"/>
          <p:nvPr/>
        </p:nvSpPr>
        <p:spPr>
          <a:xfrm>
            <a:off x="6153282" y="1335176"/>
            <a:ext cx="9093917" cy="3098165"/>
          </a:xfrm>
          <a:prstGeom prst="rect">
            <a:avLst/>
          </a:prstGeom>
        </p:spPr>
        <p:txBody>
          <a:bodyPr lIns="0" tIns="0" rIns="0" bIns="0" rtlCol="0" anchor="t">
            <a:spAutoFit/>
          </a:bodyPr>
          <a:lstStyle/>
          <a:p>
            <a:pPr algn="ctr">
              <a:lnSpc>
                <a:spcPts val="6160"/>
              </a:lnSpc>
            </a:pPr>
            <a:r>
              <a:rPr lang="en-US" sz="4400" dirty="0" err="1">
                <a:solidFill>
                  <a:srgbClr val="000000"/>
                </a:solidFill>
                <a:latin typeface="Francois One"/>
                <a:ea typeface="Francois One"/>
                <a:cs typeface="Francois One"/>
                <a:sym typeface="Francois One"/>
              </a:rPr>
              <a:t>Hình</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dạng</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và</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tính</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năng</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của</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công</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trình</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công</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trình</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xây</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dựng</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phụ</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thuộc</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vào</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cả</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tính</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chất</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của</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các</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bộ</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phận</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riêng</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lẻ</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và</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mối</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quan</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hệ</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giữa</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chúng</a:t>
            </a:r>
            <a:endParaRPr lang="en-US" sz="4400" dirty="0">
              <a:solidFill>
                <a:srgbClr val="000000"/>
              </a:solidFill>
              <a:latin typeface="Francois One"/>
              <a:ea typeface="Francois One"/>
              <a:cs typeface="Francois One"/>
              <a:sym typeface="Francois On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710">
            <a:off x="-2687131" y="-1258388"/>
            <a:ext cx="7401471" cy="4574175"/>
          </a:xfrm>
          <a:custGeom>
            <a:avLst/>
            <a:gdLst/>
            <a:ahLst/>
            <a:cxnLst/>
            <a:rect l="l" t="t" r="r" b="b"/>
            <a:pathLst>
              <a:path w="7401471" h="4574175">
                <a:moveTo>
                  <a:pt x="0" y="0"/>
                </a:moveTo>
                <a:lnTo>
                  <a:pt x="7401471" y="0"/>
                </a:lnTo>
                <a:lnTo>
                  <a:pt x="7401471" y="4574176"/>
                </a:lnTo>
                <a:lnTo>
                  <a:pt x="0" y="4574176"/>
                </a:lnTo>
                <a:lnTo>
                  <a:pt x="0" y="0"/>
                </a:lnTo>
                <a:close/>
              </a:path>
            </a:pathLst>
          </a:custGeo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t="-106091" r="-76505"/>
            </a:stretch>
          </a:blipFill>
        </p:spPr>
        <p:txBody>
          <a:bodyPr/>
          <a:lstStyle/>
          <a:p>
            <a:endParaRPr lang="vi-VN"/>
          </a:p>
        </p:txBody>
      </p:sp>
      <p:sp>
        <p:nvSpPr>
          <p:cNvPr id="3" name="Freeform 3"/>
          <p:cNvSpPr/>
          <p:nvPr/>
        </p:nvSpPr>
        <p:spPr>
          <a:xfrm rot="594513">
            <a:off x="16818967" y="2627817"/>
            <a:ext cx="3420125" cy="2400306"/>
          </a:xfrm>
          <a:custGeom>
            <a:avLst/>
            <a:gdLst/>
            <a:ahLst/>
            <a:cxnLst/>
            <a:rect l="l" t="t" r="r" b="b"/>
            <a:pathLst>
              <a:path w="3420125" h="2400306">
                <a:moveTo>
                  <a:pt x="0" y="0"/>
                </a:moveTo>
                <a:lnTo>
                  <a:pt x="3420125" y="0"/>
                </a:lnTo>
                <a:lnTo>
                  <a:pt x="3420125" y="2400306"/>
                </a:lnTo>
                <a:lnTo>
                  <a:pt x="0" y="24003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697975" y="5844280"/>
            <a:ext cx="4337688" cy="3903919"/>
          </a:xfrm>
          <a:custGeom>
            <a:avLst/>
            <a:gdLst/>
            <a:ahLst/>
            <a:cxnLst/>
            <a:rect l="l" t="t" r="r" b="b"/>
            <a:pathLst>
              <a:path w="4337688" h="3903919">
                <a:moveTo>
                  <a:pt x="0" y="0"/>
                </a:moveTo>
                <a:lnTo>
                  <a:pt x="4337688" y="0"/>
                </a:lnTo>
                <a:lnTo>
                  <a:pt x="4337688" y="3903919"/>
                </a:lnTo>
                <a:lnTo>
                  <a:pt x="0" y="3903919"/>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vi-VN"/>
          </a:p>
        </p:txBody>
      </p:sp>
      <p:sp>
        <p:nvSpPr>
          <p:cNvPr id="5" name="Freeform 5"/>
          <p:cNvSpPr/>
          <p:nvPr/>
        </p:nvSpPr>
        <p:spPr>
          <a:xfrm>
            <a:off x="2808105" y="1508315"/>
            <a:ext cx="3503782" cy="3772579"/>
          </a:xfrm>
          <a:custGeom>
            <a:avLst/>
            <a:gdLst/>
            <a:ahLst/>
            <a:cxnLst/>
            <a:rect l="l" t="t" r="r" b="b"/>
            <a:pathLst>
              <a:path w="3503782" h="3772579">
                <a:moveTo>
                  <a:pt x="0" y="0"/>
                </a:moveTo>
                <a:lnTo>
                  <a:pt x="3503783" y="0"/>
                </a:lnTo>
                <a:lnTo>
                  <a:pt x="3503783" y="3772579"/>
                </a:lnTo>
                <a:lnTo>
                  <a:pt x="0" y="3772579"/>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vi-VN"/>
          </a:p>
        </p:txBody>
      </p:sp>
      <p:sp>
        <p:nvSpPr>
          <p:cNvPr id="6" name="Freeform 6"/>
          <p:cNvSpPr/>
          <p:nvPr/>
        </p:nvSpPr>
        <p:spPr>
          <a:xfrm>
            <a:off x="11246360" y="1374080"/>
            <a:ext cx="4888477" cy="3263058"/>
          </a:xfrm>
          <a:custGeom>
            <a:avLst/>
            <a:gdLst/>
            <a:ahLst/>
            <a:cxnLst/>
            <a:rect l="l" t="t" r="r" b="b"/>
            <a:pathLst>
              <a:path w="4888477" h="3263058">
                <a:moveTo>
                  <a:pt x="0" y="0"/>
                </a:moveTo>
                <a:lnTo>
                  <a:pt x="4888477" y="0"/>
                </a:lnTo>
                <a:lnTo>
                  <a:pt x="4888477" y="3263058"/>
                </a:lnTo>
                <a:lnTo>
                  <a:pt x="0" y="3263058"/>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txBody>
          <a:bodyPr/>
          <a:lstStyle/>
          <a:p>
            <a:endParaRPr lang="vi-VN" dirty="0"/>
          </a:p>
        </p:txBody>
      </p:sp>
      <p:sp>
        <p:nvSpPr>
          <p:cNvPr id="7" name="Freeform 7"/>
          <p:cNvSpPr/>
          <p:nvPr/>
        </p:nvSpPr>
        <p:spPr>
          <a:xfrm>
            <a:off x="11246360" y="5649862"/>
            <a:ext cx="4888477" cy="3263058"/>
          </a:xfrm>
          <a:custGeom>
            <a:avLst/>
            <a:gdLst/>
            <a:ahLst/>
            <a:cxnLst/>
            <a:rect l="l" t="t" r="r" b="b"/>
            <a:pathLst>
              <a:path w="4888477" h="3263058">
                <a:moveTo>
                  <a:pt x="0" y="0"/>
                </a:moveTo>
                <a:lnTo>
                  <a:pt x="4888477" y="0"/>
                </a:lnTo>
                <a:lnTo>
                  <a:pt x="4888477" y="3263058"/>
                </a:lnTo>
                <a:lnTo>
                  <a:pt x="0" y="3263058"/>
                </a:lnTo>
                <a:lnTo>
                  <a:pt x="0" y="0"/>
                </a:lnTo>
                <a:close/>
              </a:path>
            </a:pathLst>
          </a:custGeom>
          <a:blipFill>
            <a:blip r:embed="rId10" cstate="email">
              <a:extLst>
                <a:ext uri="{28A0092B-C50C-407E-A947-70E740481C1C}">
                  <a14:useLocalDpi xmlns:a14="http://schemas.microsoft.com/office/drawing/2010/main"/>
                </a:ext>
              </a:extLst>
            </a:blip>
            <a:stretch>
              <a:fillRect/>
            </a:stretch>
          </a:blipFill>
        </p:spPr>
        <p:txBody>
          <a:bodyPr/>
          <a:lstStyle/>
          <a:p>
            <a:endParaRPr lang="vi-VN"/>
          </a:p>
        </p:txBody>
      </p:sp>
      <p:sp>
        <p:nvSpPr>
          <p:cNvPr id="8" name="Freeform 8"/>
          <p:cNvSpPr/>
          <p:nvPr/>
        </p:nvSpPr>
        <p:spPr>
          <a:xfrm>
            <a:off x="6816713" y="4275782"/>
            <a:ext cx="3649436" cy="2057400"/>
          </a:xfrm>
          <a:custGeom>
            <a:avLst/>
            <a:gdLst/>
            <a:ahLst/>
            <a:cxnLst/>
            <a:rect l="l" t="t" r="r" b="b"/>
            <a:pathLst>
              <a:path w="3649436" h="2057400">
                <a:moveTo>
                  <a:pt x="0" y="0"/>
                </a:moveTo>
                <a:lnTo>
                  <a:pt x="3649436" y="0"/>
                </a:lnTo>
                <a:lnTo>
                  <a:pt x="3649436" y="2057400"/>
                </a:lnTo>
                <a:lnTo>
                  <a:pt x="0" y="2057400"/>
                </a:lnTo>
                <a:lnTo>
                  <a:pt x="0" y="0"/>
                </a:lnTo>
                <a:close/>
              </a:path>
            </a:pathLst>
          </a:custGeom>
          <a: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p:spPr>
        <p:txBody>
          <a:bodyPr/>
          <a:lstStyle/>
          <a:p>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rot="-10800000">
            <a:off x="280241" y="9026318"/>
            <a:ext cx="3152978" cy="613397"/>
          </a:xfrm>
          <a:custGeom>
            <a:avLst/>
            <a:gdLst/>
            <a:ahLst/>
            <a:cxnLst/>
            <a:rect l="l" t="t" r="r" b="b"/>
            <a:pathLst>
              <a:path w="3152978" h="613397">
                <a:moveTo>
                  <a:pt x="0" y="0"/>
                </a:moveTo>
                <a:lnTo>
                  <a:pt x="3152978" y="0"/>
                </a:lnTo>
                <a:lnTo>
                  <a:pt x="3152978" y="613398"/>
                </a:lnTo>
                <a:lnTo>
                  <a:pt x="0" y="613398"/>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6" name="Freeform 6"/>
          <p:cNvSpPr/>
          <p:nvPr/>
        </p:nvSpPr>
        <p:spPr>
          <a:xfrm>
            <a:off x="4105469" y="2854118"/>
            <a:ext cx="10077061" cy="6172200"/>
          </a:xfrm>
          <a:custGeom>
            <a:avLst/>
            <a:gdLst/>
            <a:ahLst/>
            <a:cxnLst/>
            <a:rect l="l" t="t" r="r" b="b"/>
            <a:pathLst>
              <a:path w="10077061" h="6172200">
                <a:moveTo>
                  <a:pt x="0" y="0"/>
                </a:moveTo>
                <a:lnTo>
                  <a:pt x="10077062" y="0"/>
                </a:lnTo>
                <a:lnTo>
                  <a:pt x="10077062" y="6172200"/>
                </a:lnTo>
                <a:lnTo>
                  <a:pt x="0" y="6172200"/>
                </a:lnTo>
                <a:lnTo>
                  <a:pt x="0" y="0"/>
                </a:lnTo>
                <a:close/>
              </a:path>
            </a:pathLst>
          </a:custGeom>
          <a: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p:spPr>
        <p:txBody>
          <a:bodyPr/>
          <a:lstStyle/>
          <a:p>
            <a:endParaRPr lang="vi-VN"/>
          </a:p>
        </p:txBody>
      </p:sp>
      <p:sp>
        <p:nvSpPr>
          <p:cNvPr id="7" name="TextBox 7"/>
          <p:cNvSpPr txBox="1"/>
          <p:nvPr/>
        </p:nvSpPr>
        <p:spPr>
          <a:xfrm>
            <a:off x="3708371" y="1561235"/>
            <a:ext cx="10871257" cy="705321"/>
          </a:xfrm>
          <a:prstGeom prst="rect">
            <a:avLst/>
          </a:prstGeom>
        </p:spPr>
        <p:txBody>
          <a:bodyPr lIns="0" tIns="0" rIns="0" bIns="0" rtlCol="0" anchor="t">
            <a:spAutoFit/>
          </a:bodyPr>
          <a:lstStyle/>
          <a:p>
            <a:pPr algn="ctr">
              <a:lnSpc>
                <a:spcPts val="5500"/>
              </a:lnSpc>
            </a:pPr>
            <a:r>
              <a:rPr lang="en-US" sz="5000" dirty="0">
                <a:solidFill>
                  <a:srgbClr val="F47769"/>
                </a:solidFill>
                <a:latin typeface="iCiel Crocante"/>
                <a:ea typeface="iCiel Crocante"/>
                <a:cs typeface="iCiel Crocante"/>
                <a:sym typeface="iCiel Crocante"/>
              </a:rPr>
              <a:t>KHÁI NIỆM </a:t>
            </a:r>
            <a:r>
              <a:rPr lang="en-US" sz="5000" dirty="0">
                <a:solidFill>
                  <a:srgbClr val="F43722"/>
                </a:solidFill>
                <a:latin typeface="iCiel Crocante"/>
                <a:ea typeface="iCiel Crocante"/>
                <a:cs typeface="iCiel Crocante"/>
                <a:sym typeface="iCiel Crocante"/>
              </a:rPr>
              <a:t>“LƯỢNG”</a:t>
            </a:r>
          </a:p>
        </p:txBody>
      </p:sp>
      <p:sp>
        <p:nvSpPr>
          <p:cNvPr id="8" name="TextBox 8"/>
          <p:cNvSpPr txBox="1"/>
          <p:nvPr/>
        </p:nvSpPr>
        <p:spPr>
          <a:xfrm>
            <a:off x="4430911" y="4072067"/>
            <a:ext cx="9093917" cy="4251325"/>
          </a:xfrm>
          <a:prstGeom prst="rect">
            <a:avLst/>
          </a:prstGeom>
        </p:spPr>
        <p:txBody>
          <a:bodyPr lIns="0" tIns="0" rIns="0" bIns="0" rtlCol="0" anchor="t">
            <a:spAutoFit/>
          </a:bodyPr>
          <a:lstStyle/>
          <a:p>
            <a:pPr algn="ctr">
              <a:lnSpc>
                <a:spcPts val="5599"/>
              </a:lnSpc>
            </a:pPr>
            <a:r>
              <a:rPr lang="en-US" sz="3999">
                <a:solidFill>
                  <a:srgbClr val="F43722"/>
                </a:solidFill>
                <a:latin typeface="iCiel Cadena"/>
                <a:ea typeface="iCiel Cadena"/>
                <a:cs typeface="iCiel Cadena"/>
                <a:sym typeface="iCiel Cadena"/>
              </a:rPr>
              <a:t>Lượng</a:t>
            </a:r>
            <a:r>
              <a:rPr lang="en-US" sz="3999">
                <a:solidFill>
                  <a:srgbClr val="000000"/>
                </a:solidFill>
                <a:latin typeface="iCiel Cadena"/>
                <a:ea typeface="iCiel Cadena"/>
                <a:cs typeface="iCiel Cadena"/>
                <a:sym typeface="iCiel Cadena"/>
              </a:rPr>
              <a:t> là khái niệm dùng để chỉ tính quy định vốn có của sự vật, hiện tượng về các phương diện như: số lượng, quy mô, tốc độ, nhịp điệu của sự vận động và phát triển của sự vật, hiện tượng cũng như các thuộc tính của nó.</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rot="-10800000">
            <a:off x="280241" y="9026318"/>
            <a:ext cx="3152978" cy="613397"/>
          </a:xfrm>
          <a:custGeom>
            <a:avLst/>
            <a:gdLst/>
            <a:ahLst/>
            <a:cxnLst/>
            <a:rect l="l" t="t" r="r" b="b"/>
            <a:pathLst>
              <a:path w="3152978" h="613397">
                <a:moveTo>
                  <a:pt x="0" y="0"/>
                </a:moveTo>
                <a:lnTo>
                  <a:pt x="3152978" y="0"/>
                </a:lnTo>
                <a:lnTo>
                  <a:pt x="3152978" y="613398"/>
                </a:lnTo>
                <a:lnTo>
                  <a:pt x="0" y="613398"/>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6" name="Freeform 6"/>
          <p:cNvSpPr/>
          <p:nvPr/>
        </p:nvSpPr>
        <p:spPr>
          <a:xfrm>
            <a:off x="4105469" y="2854118"/>
            <a:ext cx="10077061" cy="6172200"/>
          </a:xfrm>
          <a:custGeom>
            <a:avLst/>
            <a:gdLst/>
            <a:ahLst/>
            <a:cxnLst/>
            <a:rect l="l" t="t" r="r" b="b"/>
            <a:pathLst>
              <a:path w="10077061" h="6172200">
                <a:moveTo>
                  <a:pt x="0" y="0"/>
                </a:moveTo>
                <a:lnTo>
                  <a:pt x="10077062" y="0"/>
                </a:lnTo>
                <a:lnTo>
                  <a:pt x="10077062" y="6172200"/>
                </a:lnTo>
                <a:lnTo>
                  <a:pt x="0" y="6172200"/>
                </a:lnTo>
                <a:lnTo>
                  <a:pt x="0" y="0"/>
                </a:lnTo>
                <a:close/>
              </a:path>
            </a:pathLst>
          </a:custGeom>
          <a: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p:spPr>
        <p:txBody>
          <a:bodyPr/>
          <a:lstStyle/>
          <a:p>
            <a:endParaRPr lang="vi-VN"/>
          </a:p>
        </p:txBody>
      </p:sp>
      <p:sp>
        <p:nvSpPr>
          <p:cNvPr id="7" name="TextBox 7"/>
          <p:cNvSpPr txBox="1"/>
          <p:nvPr/>
        </p:nvSpPr>
        <p:spPr>
          <a:xfrm>
            <a:off x="3708371" y="1561235"/>
            <a:ext cx="10871257" cy="705321"/>
          </a:xfrm>
          <a:prstGeom prst="rect">
            <a:avLst/>
          </a:prstGeom>
        </p:spPr>
        <p:txBody>
          <a:bodyPr lIns="0" tIns="0" rIns="0" bIns="0" rtlCol="0" anchor="t">
            <a:spAutoFit/>
          </a:bodyPr>
          <a:lstStyle/>
          <a:p>
            <a:pPr algn="ctr">
              <a:lnSpc>
                <a:spcPts val="5500"/>
              </a:lnSpc>
            </a:pPr>
            <a:r>
              <a:rPr lang="en-US" sz="5000" dirty="0">
                <a:solidFill>
                  <a:srgbClr val="F47769"/>
                </a:solidFill>
                <a:latin typeface="iCiel Crocante"/>
                <a:ea typeface="iCiel Crocante"/>
                <a:cs typeface="iCiel Crocante"/>
                <a:sym typeface="iCiel Crocante"/>
              </a:rPr>
              <a:t>KHÁI NIỆM </a:t>
            </a:r>
            <a:r>
              <a:rPr lang="en-US" sz="5000" dirty="0">
                <a:solidFill>
                  <a:srgbClr val="F43722"/>
                </a:solidFill>
                <a:latin typeface="iCiel Crocante"/>
                <a:ea typeface="iCiel Crocante"/>
                <a:cs typeface="iCiel Crocante"/>
                <a:sym typeface="iCiel Crocante"/>
              </a:rPr>
              <a:t>“LƯỢNG”</a:t>
            </a:r>
          </a:p>
        </p:txBody>
      </p:sp>
      <p:sp>
        <p:nvSpPr>
          <p:cNvPr id="8" name="TextBox 8"/>
          <p:cNvSpPr txBox="1"/>
          <p:nvPr/>
        </p:nvSpPr>
        <p:spPr>
          <a:xfrm>
            <a:off x="4597041" y="5081698"/>
            <a:ext cx="9093917" cy="1583690"/>
          </a:xfrm>
          <a:prstGeom prst="rect">
            <a:avLst/>
          </a:prstGeom>
        </p:spPr>
        <p:txBody>
          <a:bodyPr lIns="0" tIns="0" rIns="0" bIns="0" rtlCol="0" anchor="t">
            <a:spAutoFit/>
          </a:bodyPr>
          <a:lstStyle/>
          <a:p>
            <a:pPr algn="ctr">
              <a:lnSpc>
                <a:spcPts val="6160"/>
              </a:lnSpc>
            </a:pPr>
            <a:r>
              <a:rPr lang="en-US" sz="4400" dirty="0" err="1">
                <a:solidFill>
                  <a:srgbClr val="000000"/>
                </a:solidFill>
                <a:latin typeface="iCiel Cadena"/>
                <a:ea typeface="iCiel Cadena"/>
                <a:cs typeface="iCiel Cadena"/>
                <a:sym typeface="iCiel Cadena"/>
              </a:rPr>
              <a:t>Đặc</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điểm</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cơ</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bản</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của</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lượng</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là</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tính</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khách</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quan</a:t>
            </a:r>
            <a:r>
              <a:rPr lang="en-US" sz="4400" dirty="0">
                <a:solidFill>
                  <a:srgbClr val="000000"/>
                </a:solidFill>
                <a:latin typeface="iCiel Cadena"/>
                <a:ea typeface="iCiel Cadena"/>
                <a:cs typeface="iCiel Cadena"/>
                <a:sym typeface="iCiel Cadena"/>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rot="-10800000">
            <a:off x="280241" y="9026318"/>
            <a:ext cx="3152978" cy="613397"/>
          </a:xfrm>
          <a:custGeom>
            <a:avLst/>
            <a:gdLst/>
            <a:ahLst/>
            <a:cxnLst/>
            <a:rect l="l" t="t" r="r" b="b"/>
            <a:pathLst>
              <a:path w="3152978" h="613397">
                <a:moveTo>
                  <a:pt x="0" y="0"/>
                </a:moveTo>
                <a:lnTo>
                  <a:pt x="3152978" y="0"/>
                </a:lnTo>
                <a:lnTo>
                  <a:pt x="3152978" y="613398"/>
                </a:lnTo>
                <a:lnTo>
                  <a:pt x="0" y="613398"/>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16" name="Freeform 16"/>
          <p:cNvSpPr/>
          <p:nvPr/>
        </p:nvSpPr>
        <p:spPr>
          <a:xfrm>
            <a:off x="5844432" y="3026354"/>
            <a:ext cx="3283421" cy="447739"/>
          </a:xfrm>
          <a:custGeom>
            <a:avLst/>
            <a:gdLst/>
            <a:ahLst/>
            <a:cxnLst/>
            <a:rect l="l" t="t" r="r" b="b"/>
            <a:pathLst>
              <a:path w="3283421" h="447739">
                <a:moveTo>
                  <a:pt x="0" y="0"/>
                </a:moveTo>
                <a:lnTo>
                  <a:pt x="3283422" y="0"/>
                </a:lnTo>
                <a:lnTo>
                  <a:pt x="3283422" y="447740"/>
                </a:lnTo>
                <a:lnTo>
                  <a:pt x="0" y="44774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7" name="Freeform 17"/>
          <p:cNvSpPr/>
          <p:nvPr/>
        </p:nvSpPr>
        <p:spPr>
          <a:xfrm>
            <a:off x="12368933" y="5126132"/>
            <a:ext cx="3559601" cy="3559601"/>
          </a:xfrm>
          <a:custGeom>
            <a:avLst/>
            <a:gdLst/>
            <a:ahLst/>
            <a:cxnLst/>
            <a:rect l="l" t="t" r="r" b="b"/>
            <a:pathLst>
              <a:path w="3559601" h="3559601">
                <a:moveTo>
                  <a:pt x="0" y="0"/>
                </a:moveTo>
                <a:lnTo>
                  <a:pt x="3559601" y="0"/>
                </a:lnTo>
                <a:lnTo>
                  <a:pt x="3559601" y="3559600"/>
                </a:lnTo>
                <a:lnTo>
                  <a:pt x="0" y="35596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8" name="TextBox 18"/>
          <p:cNvSpPr txBox="1"/>
          <p:nvPr/>
        </p:nvSpPr>
        <p:spPr>
          <a:xfrm>
            <a:off x="9661204" y="2782229"/>
            <a:ext cx="5415459" cy="802640"/>
          </a:xfrm>
          <a:prstGeom prst="rect">
            <a:avLst/>
          </a:prstGeom>
        </p:spPr>
        <p:txBody>
          <a:bodyPr lIns="0" tIns="0" rIns="0" bIns="0" rtlCol="0" anchor="t">
            <a:spAutoFit/>
          </a:bodyPr>
          <a:lstStyle/>
          <a:p>
            <a:pPr marL="0" lvl="0" indent="0" algn="ctr">
              <a:lnSpc>
                <a:spcPts val="6160"/>
              </a:lnSpc>
              <a:spcBef>
                <a:spcPct val="0"/>
              </a:spcBef>
            </a:pPr>
            <a:r>
              <a:rPr lang="en-US" sz="4400" dirty="0" err="1">
                <a:solidFill>
                  <a:srgbClr val="F47769"/>
                </a:solidFill>
                <a:latin typeface="iCiel Cadena"/>
                <a:ea typeface="iCiel Cadena"/>
                <a:cs typeface="iCiel Cadena"/>
                <a:sym typeface="iCiel Cadena"/>
              </a:rPr>
              <a:t>L</a:t>
            </a:r>
            <a:r>
              <a:rPr lang="en-US" sz="4400" u="none" strike="noStrike" dirty="0" err="1">
                <a:solidFill>
                  <a:srgbClr val="F47769"/>
                </a:solidFill>
                <a:latin typeface="iCiel Cadena"/>
                <a:ea typeface="iCiel Cadena"/>
                <a:cs typeface="iCiel Cadena"/>
                <a:sym typeface="iCiel Cadena"/>
              </a:rPr>
              <a:t>ượng</a:t>
            </a:r>
            <a:r>
              <a:rPr lang="en-US" sz="4400" u="none" strike="noStrike" dirty="0">
                <a:solidFill>
                  <a:srgbClr val="F47769"/>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nước</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trong</a:t>
            </a:r>
            <a:r>
              <a:rPr lang="en-US" sz="4400" u="none" strike="noStrike" dirty="0">
                <a:solidFill>
                  <a:srgbClr val="000000"/>
                </a:solidFill>
                <a:latin typeface="iCiel Cadena"/>
                <a:ea typeface="iCiel Cadena"/>
                <a:cs typeface="iCiel Cadena"/>
                <a:sym typeface="iCiel Cadena"/>
              </a:rPr>
              <a:t> chai</a:t>
            </a:r>
          </a:p>
        </p:txBody>
      </p:sp>
      <p:sp>
        <p:nvSpPr>
          <p:cNvPr id="19" name="Freeform 19"/>
          <p:cNvSpPr/>
          <p:nvPr/>
        </p:nvSpPr>
        <p:spPr>
          <a:xfrm flipH="1">
            <a:off x="9069659" y="7327882"/>
            <a:ext cx="3283421" cy="447739"/>
          </a:xfrm>
          <a:custGeom>
            <a:avLst/>
            <a:gdLst/>
            <a:ahLst/>
            <a:cxnLst/>
            <a:rect l="l" t="t" r="r" b="b"/>
            <a:pathLst>
              <a:path w="3283421" h="447739">
                <a:moveTo>
                  <a:pt x="3283421" y="0"/>
                </a:moveTo>
                <a:lnTo>
                  <a:pt x="0" y="0"/>
                </a:lnTo>
                <a:lnTo>
                  <a:pt x="0" y="447739"/>
                </a:lnTo>
                <a:lnTo>
                  <a:pt x="3283421" y="447739"/>
                </a:lnTo>
                <a:lnTo>
                  <a:pt x="3283421"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20" name="TextBox 20"/>
          <p:cNvSpPr txBox="1"/>
          <p:nvPr/>
        </p:nvSpPr>
        <p:spPr>
          <a:xfrm>
            <a:off x="8669036" y="8837076"/>
            <a:ext cx="9562902" cy="802640"/>
          </a:xfrm>
          <a:prstGeom prst="rect">
            <a:avLst/>
          </a:prstGeom>
        </p:spPr>
        <p:txBody>
          <a:bodyPr lIns="0" tIns="0" rIns="0" bIns="0" rtlCol="0" anchor="t">
            <a:spAutoFit/>
          </a:bodyPr>
          <a:lstStyle/>
          <a:p>
            <a:pPr marL="0" lvl="0" indent="0" algn="ctr">
              <a:lnSpc>
                <a:spcPts val="6160"/>
              </a:lnSpc>
              <a:spcBef>
                <a:spcPct val="0"/>
              </a:spcBef>
            </a:pPr>
            <a:r>
              <a:rPr lang="en-US" sz="4400" u="none" strike="noStrike">
                <a:solidFill>
                  <a:srgbClr val="000000"/>
                </a:solidFill>
                <a:latin typeface="iCiel Cadena"/>
                <a:ea typeface="iCiel Cadena"/>
                <a:cs typeface="iCiel Cadena"/>
                <a:sym typeface="iCiel Cadena"/>
              </a:rPr>
              <a:t>Doanh thu hàng tháng của một công ty </a:t>
            </a:r>
          </a:p>
        </p:txBody>
      </p:sp>
      <p:sp>
        <p:nvSpPr>
          <p:cNvPr id="21" name="TextBox 21"/>
          <p:cNvSpPr txBox="1"/>
          <p:nvPr/>
        </p:nvSpPr>
        <p:spPr>
          <a:xfrm>
            <a:off x="1764899" y="7083756"/>
            <a:ext cx="6904137" cy="802640"/>
          </a:xfrm>
          <a:prstGeom prst="rect">
            <a:avLst/>
          </a:prstGeom>
        </p:spPr>
        <p:txBody>
          <a:bodyPr lIns="0" tIns="0" rIns="0" bIns="0" rtlCol="0" anchor="t">
            <a:spAutoFit/>
          </a:bodyPr>
          <a:lstStyle/>
          <a:p>
            <a:pPr marL="0" lvl="0" indent="0" algn="ctr">
              <a:lnSpc>
                <a:spcPts val="6160"/>
              </a:lnSpc>
              <a:spcBef>
                <a:spcPct val="0"/>
              </a:spcBef>
            </a:pPr>
            <a:r>
              <a:rPr lang="en-US" sz="4400">
                <a:solidFill>
                  <a:srgbClr val="F47769"/>
                </a:solidFill>
                <a:latin typeface="iCiel Cadena"/>
                <a:ea typeface="iCiel Cadena"/>
                <a:cs typeface="iCiel Cadena"/>
                <a:sym typeface="iCiel Cadena"/>
              </a:rPr>
              <a:t>L</a:t>
            </a:r>
            <a:r>
              <a:rPr lang="en-US" sz="4400" u="none" strike="noStrike">
                <a:solidFill>
                  <a:srgbClr val="F47769"/>
                </a:solidFill>
                <a:latin typeface="iCiel Cadena"/>
                <a:ea typeface="iCiel Cadena"/>
                <a:cs typeface="iCiel Cadena"/>
                <a:sym typeface="iCiel Cadena"/>
              </a:rPr>
              <a:t>ượng </a:t>
            </a:r>
            <a:r>
              <a:rPr lang="en-US" sz="4400" u="none" strike="noStrike">
                <a:solidFill>
                  <a:srgbClr val="000000"/>
                </a:solidFill>
                <a:latin typeface="iCiel Cadena"/>
                <a:ea typeface="iCiel Cadena"/>
                <a:cs typeface="iCiel Cadena"/>
                <a:sym typeface="iCiel Cadena"/>
              </a:rPr>
              <a:t>tiền công ty thu được </a:t>
            </a:r>
          </a:p>
        </p:txBody>
      </p:sp>
      <p:grpSp>
        <p:nvGrpSpPr>
          <p:cNvPr id="23" name="Group 22">
            <a:extLst>
              <a:ext uri="{FF2B5EF4-FFF2-40B4-BE49-F238E27FC236}">
                <a16:creationId xmlns:a16="http://schemas.microsoft.com/office/drawing/2014/main" id="{0210D828-64BF-4EEE-2B60-E26126220C05}"/>
              </a:ext>
            </a:extLst>
          </p:cNvPr>
          <p:cNvGrpSpPr/>
          <p:nvPr/>
        </p:nvGrpSpPr>
        <p:grpSpPr>
          <a:xfrm>
            <a:off x="3743586" y="1714500"/>
            <a:ext cx="1649024" cy="4114800"/>
            <a:chOff x="8608730" y="2096173"/>
            <a:chExt cx="1649024" cy="4114800"/>
          </a:xfrm>
        </p:grpSpPr>
        <p:sp>
          <p:nvSpPr>
            <p:cNvPr id="7" name="Freeform 7"/>
            <p:cNvSpPr/>
            <p:nvPr/>
          </p:nvSpPr>
          <p:spPr>
            <a:xfrm>
              <a:off x="8626797" y="2096173"/>
              <a:ext cx="1630957" cy="4114800"/>
            </a:xfrm>
            <a:custGeom>
              <a:avLst/>
              <a:gdLst/>
              <a:ahLst/>
              <a:cxnLst/>
              <a:rect l="l" t="t" r="r" b="b"/>
              <a:pathLst>
                <a:path w="2174609" h="5486400">
                  <a:moveTo>
                    <a:pt x="0" y="0"/>
                  </a:moveTo>
                  <a:lnTo>
                    <a:pt x="2174609" y="0"/>
                  </a:lnTo>
                  <a:lnTo>
                    <a:pt x="2174609" y="5486400"/>
                  </a:lnTo>
                  <a:lnTo>
                    <a:pt x="0" y="5486400"/>
                  </a:lnTo>
                  <a:lnTo>
                    <a:pt x="0" y="0"/>
                  </a:lnTo>
                  <a:close/>
                </a:path>
              </a:pathLst>
            </a:custGeom>
            <a: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a:blipFill>
          </p:spPr>
          <p:txBody>
            <a:bodyPr/>
            <a:lstStyle/>
            <a:p>
              <a:endParaRPr lang="vi-VN"/>
            </a:p>
          </p:txBody>
        </p:sp>
        <p:sp>
          <p:nvSpPr>
            <p:cNvPr id="22" name="Rectangle 21">
              <a:extLst>
                <a:ext uri="{FF2B5EF4-FFF2-40B4-BE49-F238E27FC236}">
                  <a16:creationId xmlns:a16="http://schemas.microsoft.com/office/drawing/2014/main" id="{C3462B38-4AA3-74F0-8456-13EF23A604D3}"/>
                </a:ext>
              </a:extLst>
            </p:cNvPr>
            <p:cNvSpPr/>
            <p:nvPr/>
          </p:nvSpPr>
          <p:spPr>
            <a:xfrm>
              <a:off x="8771764" y="3565445"/>
              <a:ext cx="1245529" cy="550151"/>
            </a:xfrm>
            <a:prstGeom prst="rect">
              <a:avLst/>
            </a:prstGeom>
            <a:solidFill>
              <a:srgbClr val="3678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extBox 14"/>
            <p:cNvSpPr txBox="1"/>
            <p:nvPr/>
          </p:nvSpPr>
          <p:spPr>
            <a:xfrm>
              <a:off x="8608730" y="3526374"/>
              <a:ext cx="1630957" cy="550151"/>
            </a:xfrm>
            <a:prstGeom prst="rect">
              <a:avLst/>
            </a:prstGeom>
          </p:spPr>
          <p:txBody>
            <a:bodyPr wrap="square" lIns="0" tIns="0" rIns="0" bIns="0" rtlCol="0" anchor="t">
              <a:spAutoFit/>
            </a:bodyPr>
            <a:lstStyle/>
            <a:p>
              <a:pPr algn="ctr">
                <a:lnSpc>
                  <a:spcPts val="4759"/>
                </a:lnSpc>
              </a:pPr>
              <a:r>
                <a:rPr lang="en-US" sz="3399" dirty="0">
                  <a:solidFill>
                    <a:srgbClr val="FEF8F8"/>
                  </a:solidFill>
                  <a:latin typeface="iCiel Cadena"/>
                  <a:ea typeface="iCiel Cadena"/>
                  <a:cs typeface="iCiel Cadena"/>
                  <a:sym typeface="iCiel Cadena"/>
                </a:rPr>
                <a:t>500ml</a:t>
              </a:r>
            </a:p>
          </p:txBody>
        </p:sp>
      </p:grpSp>
      <p:sp>
        <p:nvSpPr>
          <p:cNvPr id="15" name="Freeform 15"/>
          <p:cNvSpPr/>
          <p:nvPr/>
        </p:nvSpPr>
        <p:spPr>
          <a:xfrm>
            <a:off x="3358877" y="2809773"/>
            <a:ext cx="2485555" cy="1328642"/>
          </a:xfrm>
          <a:custGeom>
            <a:avLst/>
            <a:gdLst/>
            <a:ahLst/>
            <a:cxnLst/>
            <a:rect l="l" t="t" r="r" b="b"/>
            <a:pathLst>
              <a:path w="2485555" h="1328642">
                <a:moveTo>
                  <a:pt x="0" y="0"/>
                </a:moveTo>
                <a:lnTo>
                  <a:pt x="2485555" y="0"/>
                </a:lnTo>
                <a:lnTo>
                  <a:pt x="2485555" y="1328642"/>
                </a:lnTo>
                <a:lnTo>
                  <a:pt x="0" y="132864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right)">
                                      <p:cBhvr>
                                        <p:cTn id="36" dur="500"/>
                                        <p:tgtEl>
                                          <p:spTgt spid="19"/>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right)">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animBg="1"/>
      <p:bldP spid="20" grpId="0"/>
      <p:bldP spid="21" grpId="0"/>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3327490" cy="3947356"/>
          </a:xfrm>
          <a:custGeom>
            <a:avLst/>
            <a:gdLst/>
            <a:ahLst/>
            <a:cxnLst/>
            <a:rect l="l" t="t" r="r" b="b"/>
            <a:pathLst>
              <a:path w="3327490" h="3947356">
                <a:moveTo>
                  <a:pt x="0" y="0"/>
                </a:moveTo>
                <a:lnTo>
                  <a:pt x="3327490" y="0"/>
                </a:lnTo>
                <a:lnTo>
                  <a:pt x="3327490" y="3947356"/>
                </a:lnTo>
                <a:lnTo>
                  <a:pt x="0" y="3947356"/>
                </a:lnTo>
                <a:lnTo>
                  <a:pt x="0" y="0"/>
                </a:lnTo>
                <a:close/>
              </a:path>
            </a:pathLst>
          </a:custGeo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l="-153552" r="-113319" b="-123162"/>
            </a:stretch>
          </a:blipFill>
        </p:spPr>
        <p:txBody>
          <a:bodyPr/>
          <a:lstStyle/>
          <a:p>
            <a:endParaRPr lang="vi-VN"/>
          </a:p>
        </p:txBody>
      </p:sp>
      <p:sp>
        <p:nvSpPr>
          <p:cNvPr id="3" name="Freeform 3"/>
          <p:cNvSpPr/>
          <p:nvPr/>
        </p:nvSpPr>
        <p:spPr>
          <a:xfrm>
            <a:off x="6102548" y="2845620"/>
            <a:ext cx="8830823" cy="4260872"/>
          </a:xfrm>
          <a:custGeom>
            <a:avLst/>
            <a:gdLst/>
            <a:ahLst/>
            <a:cxnLst/>
            <a:rect l="l" t="t" r="r" b="b"/>
            <a:pathLst>
              <a:path w="8830823" h="4260872">
                <a:moveTo>
                  <a:pt x="0" y="0"/>
                </a:moveTo>
                <a:lnTo>
                  <a:pt x="8830824" y="0"/>
                </a:lnTo>
                <a:lnTo>
                  <a:pt x="8830824" y="4260872"/>
                </a:lnTo>
                <a:lnTo>
                  <a:pt x="0" y="42608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1028700" y="4855018"/>
            <a:ext cx="4156711" cy="5431982"/>
          </a:xfrm>
          <a:custGeom>
            <a:avLst/>
            <a:gdLst/>
            <a:ahLst/>
            <a:cxnLst/>
            <a:rect l="l" t="t" r="r" b="b"/>
            <a:pathLst>
              <a:path w="4156711" h="5431982">
                <a:moveTo>
                  <a:pt x="0" y="0"/>
                </a:moveTo>
                <a:lnTo>
                  <a:pt x="4156711" y="0"/>
                </a:lnTo>
                <a:lnTo>
                  <a:pt x="4156711" y="5431982"/>
                </a:lnTo>
                <a:lnTo>
                  <a:pt x="0" y="5431982"/>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vi-VN" dirty="0"/>
          </a:p>
        </p:txBody>
      </p:sp>
      <p:sp>
        <p:nvSpPr>
          <p:cNvPr id="5" name="TextBox 5"/>
          <p:cNvSpPr txBox="1"/>
          <p:nvPr/>
        </p:nvSpPr>
        <p:spPr>
          <a:xfrm>
            <a:off x="7528453" y="4177578"/>
            <a:ext cx="5979014" cy="1368355"/>
          </a:xfrm>
          <a:prstGeom prst="rect">
            <a:avLst/>
          </a:prstGeom>
        </p:spPr>
        <p:txBody>
          <a:bodyPr lIns="0" tIns="0" rIns="0" bIns="0" rtlCol="0" anchor="t">
            <a:spAutoFit/>
          </a:bodyPr>
          <a:lstStyle/>
          <a:p>
            <a:pPr algn="ctr">
              <a:lnSpc>
                <a:spcPts val="10470"/>
              </a:lnSpc>
            </a:pPr>
            <a:r>
              <a:rPr lang="en-US" sz="7478" dirty="0">
                <a:solidFill>
                  <a:srgbClr val="683F7C"/>
                </a:solidFill>
                <a:latin typeface="iCiel Cadena"/>
                <a:ea typeface="iCiel Cadena"/>
                <a:cs typeface="iCiel Cadena"/>
                <a:sym typeface="iCiel Cadena"/>
              </a:rPr>
              <a:t>Quy </a:t>
            </a:r>
            <a:r>
              <a:rPr lang="en-US" sz="7478" dirty="0" err="1">
                <a:solidFill>
                  <a:srgbClr val="683F7C"/>
                </a:solidFill>
                <a:latin typeface="iCiel Cadena"/>
                <a:ea typeface="iCiel Cadena"/>
                <a:cs typeface="iCiel Cadena"/>
                <a:sym typeface="iCiel Cadena"/>
              </a:rPr>
              <a:t>luật</a:t>
            </a:r>
            <a:r>
              <a:rPr lang="en-US" sz="7478" dirty="0">
                <a:solidFill>
                  <a:srgbClr val="683F7C"/>
                </a:solidFill>
                <a:latin typeface="iCiel Cadena"/>
                <a:ea typeface="iCiel Cadena"/>
                <a:cs typeface="iCiel Cadena"/>
                <a:sym typeface="iCiel Cadena"/>
              </a:rPr>
              <a:t> </a:t>
            </a:r>
            <a:r>
              <a:rPr lang="en-US" sz="7478" dirty="0" err="1">
                <a:solidFill>
                  <a:srgbClr val="683F7C"/>
                </a:solidFill>
                <a:latin typeface="iCiel Cadena"/>
                <a:ea typeface="iCiel Cadena"/>
                <a:cs typeface="iCiel Cadena"/>
                <a:sym typeface="iCiel Cadena"/>
              </a:rPr>
              <a:t>là</a:t>
            </a:r>
            <a:r>
              <a:rPr lang="en-US" sz="7478" dirty="0">
                <a:solidFill>
                  <a:srgbClr val="683F7C"/>
                </a:solidFill>
                <a:latin typeface="iCiel Cadena"/>
                <a:ea typeface="iCiel Cadena"/>
                <a:cs typeface="iCiel Cadena"/>
                <a:sym typeface="iCiel Cadena"/>
              </a:rPr>
              <a:t> </a:t>
            </a:r>
            <a:r>
              <a:rPr lang="en-US" sz="7478" dirty="0" err="1">
                <a:solidFill>
                  <a:srgbClr val="683F7C"/>
                </a:solidFill>
                <a:latin typeface="iCiel Cadena"/>
                <a:ea typeface="iCiel Cadena"/>
                <a:cs typeface="iCiel Cadena"/>
                <a:sym typeface="iCiel Cadena"/>
              </a:rPr>
              <a:t>gì</a:t>
            </a:r>
            <a:r>
              <a:rPr lang="en-US" sz="7478" dirty="0">
                <a:solidFill>
                  <a:srgbClr val="683F7C"/>
                </a:solidFill>
                <a:latin typeface="iCiel Cadena"/>
                <a:ea typeface="iCiel Cadena"/>
                <a:cs typeface="iCiel Cadena"/>
                <a:sym typeface="iCiel Cadena"/>
              </a:rPr>
              <a:t>?</a:t>
            </a:r>
          </a:p>
        </p:txBody>
      </p:sp>
      <p:sp>
        <p:nvSpPr>
          <p:cNvPr id="6" name="Freeform 6"/>
          <p:cNvSpPr/>
          <p:nvPr/>
        </p:nvSpPr>
        <p:spPr>
          <a:xfrm>
            <a:off x="16155677" y="1084095"/>
            <a:ext cx="951888" cy="889583"/>
          </a:xfrm>
          <a:custGeom>
            <a:avLst/>
            <a:gdLst/>
            <a:ahLst/>
            <a:cxnLst/>
            <a:rect l="l" t="t" r="r" b="b"/>
            <a:pathLst>
              <a:path w="951888" h="889583">
                <a:moveTo>
                  <a:pt x="0" y="0"/>
                </a:moveTo>
                <a:lnTo>
                  <a:pt x="951889" y="0"/>
                </a:lnTo>
                <a:lnTo>
                  <a:pt x="951889" y="889583"/>
                </a:lnTo>
                <a:lnTo>
                  <a:pt x="0" y="889583"/>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7" name="Freeform 7"/>
          <p:cNvSpPr/>
          <p:nvPr/>
        </p:nvSpPr>
        <p:spPr>
          <a:xfrm>
            <a:off x="5376850" y="8323262"/>
            <a:ext cx="835693" cy="1409912"/>
          </a:xfrm>
          <a:custGeom>
            <a:avLst/>
            <a:gdLst/>
            <a:ahLst/>
            <a:cxnLst/>
            <a:rect l="l" t="t" r="r" b="b"/>
            <a:pathLst>
              <a:path w="835693" h="1409912">
                <a:moveTo>
                  <a:pt x="0" y="0"/>
                </a:moveTo>
                <a:lnTo>
                  <a:pt x="835693" y="0"/>
                </a:lnTo>
                <a:lnTo>
                  <a:pt x="835693" y="1409912"/>
                </a:lnTo>
                <a:lnTo>
                  <a:pt x="0" y="1409912"/>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8" name="TextBox 8"/>
          <p:cNvSpPr txBox="1"/>
          <p:nvPr/>
        </p:nvSpPr>
        <p:spPr>
          <a:xfrm>
            <a:off x="3708371" y="1561235"/>
            <a:ext cx="10871257" cy="768350"/>
          </a:xfrm>
          <a:prstGeom prst="rect">
            <a:avLst/>
          </a:prstGeom>
        </p:spPr>
        <p:txBody>
          <a:bodyPr lIns="0" tIns="0" rIns="0" bIns="0" rtlCol="0" anchor="t">
            <a:spAutoFit/>
          </a:bodyPr>
          <a:lstStyle/>
          <a:p>
            <a:pPr algn="ctr">
              <a:lnSpc>
                <a:spcPts val="5500"/>
              </a:lnSpc>
            </a:pPr>
            <a:r>
              <a:rPr lang="en-US" sz="5000" dirty="0">
                <a:solidFill>
                  <a:srgbClr val="F47769"/>
                </a:solidFill>
                <a:latin typeface="iCiel Crocante"/>
                <a:ea typeface="iCiel Crocante"/>
                <a:cs typeface="iCiel Crocante"/>
                <a:sym typeface="iCiel Crocante"/>
              </a:rPr>
              <a:t>KHÁI NIỆM </a:t>
            </a:r>
            <a:r>
              <a:rPr lang="en-US" sz="5000" dirty="0">
                <a:solidFill>
                  <a:srgbClr val="F43722"/>
                </a:solidFill>
                <a:latin typeface="iCiel Crocante"/>
                <a:ea typeface="iCiel Crocante"/>
                <a:cs typeface="iCiel Crocante"/>
                <a:sym typeface="iCiel Crocante"/>
              </a:rPr>
              <a:t>QUY LUẬT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a:off x="4105469" y="2854118"/>
            <a:ext cx="10077061" cy="6172200"/>
          </a:xfrm>
          <a:custGeom>
            <a:avLst/>
            <a:gdLst/>
            <a:ahLst/>
            <a:cxnLst/>
            <a:rect l="l" t="t" r="r" b="b"/>
            <a:pathLst>
              <a:path w="10077061" h="6172200">
                <a:moveTo>
                  <a:pt x="0" y="0"/>
                </a:moveTo>
                <a:lnTo>
                  <a:pt x="10077062" y="0"/>
                </a:lnTo>
                <a:lnTo>
                  <a:pt x="10077062" y="6172200"/>
                </a:lnTo>
                <a:lnTo>
                  <a:pt x="0" y="6172200"/>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6" name="Freeform 6"/>
          <p:cNvSpPr/>
          <p:nvPr/>
        </p:nvSpPr>
        <p:spPr>
          <a:xfrm>
            <a:off x="571811" y="4524755"/>
            <a:ext cx="3533658" cy="1280951"/>
          </a:xfrm>
          <a:custGeom>
            <a:avLst/>
            <a:gdLst/>
            <a:ahLst/>
            <a:cxnLst/>
            <a:rect l="l" t="t" r="r" b="b"/>
            <a:pathLst>
              <a:path w="3533658" h="1280951">
                <a:moveTo>
                  <a:pt x="0" y="0"/>
                </a:moveTo>
                <a:lnTo>
                  <a:pt x="3533658" y="0"/>
                </a:lnTo>
                <a:lnTo>
                  <a:pt x="3533658" y="1280951"/>
                </a:lnTo>
                <a:lnTo>
                  <a:pt x="0" y="1280951"/>
                </a:lnTo>
                <a:lnTo>
                  <a:pt x="0" y="0"/>
                </a:lnTo>
                <a:close/>
              </a:path>
            </a:pathLst>
          </a:custGeom>
          <a: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p:spPr>
        <p:txBody>
          <a:bodyPr/>
          <a:lstStyle/>
          <a:p>
            <a:endParaRPr lang="vi-VN"/>
          </a:p>
        </p:txBody>
      </p:sp>
      <p:sp>
        <p:nvSpPr>
          <p:cNvPr id="7" name="Freeform 7"/>
          <p:cNvSpPr/>
          <p:nvPr/>
        </p:nvSpPr>
        <p:spPr>
          <a:xfrm>
            <a:off x="14332194" y="4119414"/>
            <a:ext cx="3955806" cy="2091633"/>
          </a:xfrm>
          <a:custGeom>
            <a:avLst/>
            <a:gdLst/>
            <a:ahLst/>
            <a:cxnLst/>
            <a:rect l="l" t="t" r="r" b="b"/>
            <a:pathLst>
              <a:path w="3955806" h="2091633">
                <a:moveTo>
                  <a:pt x="0" y="0"/>
                </a:moveTo>
                <a:lnTo>
                  <a:pt x="3955806" y="0"/>
                </a:lnTo>
                <a:lnTo>
                  <a:pt x="3955806" y="2091633"/>
                </a:lnTo>
                <a:lnTo>
                  <a:pt x="0" y="2091633"/>
                </a:lnTo>
                <a:lnTo>
                  <a:pt x="0" y="0"/>
                </a:lnTo>
                <a:close/>
              </a:path>
            </a:pathLst>
          </a:custGeom>
          <a: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a:blipFill>
        </p:spPr>
        <p:txBody>
          <a:bodyPr/>
          <a:lstStyle/>
          <a:p>
            <a:endParaRPr lang="vi-VN"/>
          </a:p>
        </p:txBody>
      </p:sp>
      <p:sp>
        <p:nvSpPr>
          <p:cNvPr id="8" name="Freeform 8"/>
          <p:cNvSpPr/>
          <p:nvPr/>
        </p:nvSpPr>
        <p:spPr>
          <a:xfrm>
            <a:off x="14577701" y="7781049"/>
            <a:ext cx="3710299" cy="2490538"/>
          </a:xfrm>
          <a:custGeom>
            <a:avLst/>
            <a:gdLst/>
            <a:ahLst/>
            <a:cxnLst/>
            <a:rect l="l" t="t" r="r" b="b"/>
            <a:pathLst>
              <a:path w="3710299" h="2490538">
                <a:moveTo>
                  <a:pt x="0" y="0"/>
                </a:moveTo>
                <a:lnTo>
                  <a:pt x="3710299" y="0"/>
                </a:lnTo>
                <a:lnTo>
                  <a:pt x="3710299" y="2490538"/>
                </a:lnTo>
                <a:lnTo>
                  <a:pt x="0" y="2490538"/>
                </a:lnTo>
                <a:lnTo>
                  <a:pt x="0" y="0"/>
                </a:lnTo>
                <a:close/>
              </a:path>
            </a:pathLst>
          </a:custGeom>
          <a: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a:blipFill>
        </p:spPr>
        <p:txBody>
          <a:bodyPr/>
          <a:lstStyle/>
          <a:p>
            <a:endParaRPr lang="vi-VN"/>
          </a:p>
        </p:txBody>
      </p:sp>
      <p:sp>
        <p:nvSpPr>
          <p:cNvPr id="9" name="Freeform 9"/>
          <p:cNvSpPr/>
          <p:nvPr/>
        </p:nvSpPr>
        <p:spPr>
          <a:xfrm>
            <a:off x="0" y="6953505"/>
            <a:ext cx="3961889" cy="3318082"/>
          </a:xfrm>
          <a:custGeom>
            <a:avLst/>
            <a:gdLst/>
            <a:ahLst/>
            <a:cxnLst/>
            <a:rect l="l" t="t" r="r" b="b"/>
            <a:pathLst>
              <a:path w="3961889" h="3318082">
                <a:moveTo>
                  <a:pt x="0" y="0"/>
                </a:moveTo>
                <a:lnTo>
                  <a:pt x="3961889" y="0"/>
                </a:lnTo>
                <a:lnTo>
                  <a:pt x="3961889" y="3318082"/>
                </a:lnTo>
                <a:lnTo>
                  <a:pt x="0" y="3318082"/>
                </a:lnTo>
                <a:lnTo>
                  <a:pt x="0" y="0"/>
                </a:lnTo>
                <a:close/>
              </a:path>
            </a:pathLst>
          </a:custGeom>
          <a:blipFill>
            <a:blip r:embed="rId17" cstate="email">
              <a:extLst>
                <a:ext uri="{28A0092B-C50C-407E-A947-70E740481C1C}">
                  <a14:useLocalDpi xmlns:a14="http://schemas.microsoft.com/office/drawing/2010/main"/>
                </a:ext>
              </a:extLst>
            </a:blip>
            <a:stretch>
              <a:fillRect/>
            </a:stretch>
          </a:blipFill>
        </p:spPr>
        <p:txBody>
          <a:bodyPr/>
          <a:lstStyle/>
          <a:p>
            <a:endParaRPr lang="vi-VN"/>
          </a:p>
        </p:txBody>
      </p:sp>
      <p:sp>
        <p:nvSpPr>
          <p:cNvPr id="10" name="TextBox 10"/>
          <p:cNvSpPr txBox="1"/>
          <p:nvPr/>
        </p:nvSpPr>
        <p:spPr>
          <a:xfrm>
            <a:off x="4430911" y="4286997"/>
            <a:ext cx="9093917" cy="3752850"/>
          </a:xfrm>
          <a:prstGeom prst="rect">
            <a:avLst/>
          </a:prstGeom>
        </p:spPr>
        <p:txBody>
          <a:bodyPr lIns="0" tIns="0" rIns="0" bIns="0" rtlCol="0" anchor="t">
            <a:spAutoFit/>
          </a:bodyPr>
          <a:lstStyle/>
          <a:p>
            <a:pPr algn="just">
              <a:lnSpc>
                <a:spcPts val="4200"/>
              </a:lnSpc>
            </a:pPr>
            <a:r>
              <a:rPr lang="en-US" sz="3000" dirty="0">
                <a:solidFill>
                  <a:srgbClr val="000000"/>
                </a:solidFill>
                <a:latin typeface="iCiel Cadena"/>
                <a:ea typeface="iCiel Cadena"/>
                <a:cs typeface="iCiel Cadena"/>
                <a:sym typeface="iCiel Cadena"/>
              </a:rPr>
              <a:t>Trong </a:t>
            </a:r>
            <a:r>
              <a:rPr lang="en-US" sz="3000" dirty="0" err="1">
                <a:solidFill>
                  <a:srgbClr val="000000"/>
                </a:solidFill>
                <a:latin typeface="iCiel Cadena"/>
                <a:ea typeface="iCiel Cadena"/>
                <a:cs typeface="iCiel Cadena"/>
                <a:sym typeface="iCiel Cadena"/>
              </a:rPr>
              <a:t>sự</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vật</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hiện</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tượng</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có</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nhiều</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loại</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lượng</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khác</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nhau</a:t>
            </a:r>
            <a:r>
              <a:rPr lang="en-US" sz="3000" dirty="0">
                <a:solidFill>
                  <a:srgbClr val="000000"/>
                </a:solidFill>
                <a:latin typeface="iCiel Cadena"/>
                <a:ea typeface="iCiel Cadena"/>
                <a:cs typeface="iCiel Cadena"/>
                <a:sym typeface="iCiel Cadena"/>
              </a:rPr>
              <a:t>:</a:t>
            </a:r>
          </a:p>
          <a:p>
            <a:pPr marL="647700" lvl="1" indent="-323850" algn="just">
              <a:lnSpc>
                <a:spcPts val="4200"/>
              </a:lnSpc>
              <a:buFont typeface="Arial"/>
              <a:buChar char="•"/>
            </a:pPr>
            <a:r>
              <a:rPr lang="en-US" sz="3000" dirty="0" err="1">
                <a:solidFill>
                  <a:srgbClr val="000000"/>
                </a:solidFill>
                <a:latin typeface="iCiel Cadena"/>
                <a:ea typeface="iCiel Cadena"/>
                <a:cs typeface="iCiel Cadena"/>
                <a:sym typeface="iCiel Cadena"/>
              </a:rPr>
              <a:t>Có</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lượng</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là</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yếu</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tố</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quy</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định</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bên</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trong</a:t>
            </a:r>
            <a:endParaRPr lang="en-US" sz="3000" dirty="0">
              <a:solidFill>
                <a:srgbClr val="000000"/>
              </a:solidFill>
              <a:latin typeface="iCiel Cadena"/>
              <a:ea typeface="iCiel Cadena"/>
              <a:cs typeface="iCiel Cadena"/>
              <a:sym typeface="iCiel Cadena"/>
            </a:endParaRPr>
          </a:p>
          <a:p>
            <a:pPr marL="647700" lvl="1" indent="-323850" algn="just">
              <a:lnSpc>
                <a:spcPts val="4200"/>
              </a:lnSpc>
              <a:buFont typeface="Arial"/>
              <a:buChar char="•"/>
            </a:pPr>
            <a:r>
              <a:rPr lang="en-US" sz="3000" dirty="0" err="1">
                <a:solidFill>
                  <a:srgbClr val="000000"/>
                </a:solidFill>
                <a:latin typeface="iCiel Cadena"/>
                <a:ea typeface="iCiel Cadena"/>
                <a:cs typeface="iCiel Cadena"/>
                <a:sym typeface="iCiel Cadena"/>
              </a:rPr>
              <a:t>Có</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lượng</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chỉ</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thể</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hiện</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yếu</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tố</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bên</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ngoài</a:t>
            </a:r>
            <a:endParaRPr lang="en-US" sz="3000" dirty="0">
              <a:solidFill>
                <a:srgbClr val="000000"/>
              </a:solidFill>
              <a:latin typeface="iCiel Cadena"/>
              <a:ea typeface="iCiel Cadena"/>
              <a:cs typeface="iCiel Cadena"/>
              <a:sym typeface="iCiel Cadena"/>
            </a:endParaRPr>
          </a:p>
          <a:p>
            <a:pPr marL="647700" lvl="1" indent="-323850" algn="just">
              <a:lnSpc>
                <a:spcPts val="4200"/>
              </a:lnSpc>
              <a:buFont typeface="Arial"/>
              <a:buChar char="•"/>
            </a:pPr>
            <a:r>
              <a:rPr lang="en-US" sz="3000" dirty="0" err="1">
                <a:solidFill>
                  <a:srgbClr val="000000"/>
                </a:solidFill>
                <a:latin typeface="iCiel Cadena"/>
                <a:ea typeface="iCiel Cadena"/>
                <a:cs typeface="iCiel Cadena"/>
                <a:sym typeface="iCiel Cadena"/>
              </a:rPr>
              <a:t>Lượng</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có</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thể</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đo</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đếm</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được</a:t>
            </a:r>
            <a:endParaRPr lang="en-US" sz="3000" dirty="0">
              <a:solidFill>
                <a:srgbClr val="000000"/>
              </a:solidFill>
              <a:latin typeface="iCiel Cadena"/>
              <a:ea typeface="iCiel Cadena"/>
              <a:cs typeface="iCiel Cadena"/>
              <a:sym typeface="iCiel Cadena"/>
            </a:endParaRPr>
          </a:p>
          <a:p>
            <a:pPr marL="647700" lvl="1" indent="-323850" algn="just">
              <a:lnSpc>
                <a:spcPts val="4200"/>
              </a:lnSpc>
              <a:buFont typeface="Arial"/>
              <a:buChar char="•"/>
            </a:pPr>
            <a:r>
              <a:rPr lang="en-US" sz="3000" dirty="0" err="1">
                <a:solidFill>
                  <a:srgbClr val="000000"/>
                </a:solidFill>
                <a:latin typeface="iCiel Cadena"/>
                <a:ea typeface="iCiel Cadena"/>
                <a:cs typeface="iCiel Cadena"/>
                <a:sym typeface="iCiel Cadena"/>
              </a:rPr>
              <a:t>Lượng</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biểu</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thị</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dưới</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dạng</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khái</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quát</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chỉ</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có</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thể</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nhận</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biết</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được</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bằng</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năng</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lực</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trừu</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tượng</a:t>
            </a:r>
            <a:r>
              <a:rPr lang="en-US" sz="3000" dirty="0">
                <a:solidFill>
                  <a:srgbClr val="000000"/>
                </a:solidFill>
                <a:latin typeface="iCiel Cadena"/>
                <a:ea typeface="iCiel Cadena"/>
                <a:cs typeface="iCiel Cadena"/>
                <a:sym typeface="iCiel Cadena"/>
              </a:rPr>
              <a:t> </a:t>
            </a:r>
            <a:r>
              <a:rPr lang="en-US" sz="3000" dirty="0" err="1">
                <a:solidFill>
                  <a:srgbClr val="000000"/>
                </a:solidFill>
                <a:latin typeface="iCiel Cadena"/>
                <a:ea typeface="iCiel Cadena"/>
                <a:cs typeface="iCiel Cadena"/>
                <a:sym typeface="iCiel Cadena"/>
              </a:rPr>
              <a:t>hóa</a:t>
            </a:r>
            <a:r>
              <a:rPr lang="en-US" sz="3000" dirty="0">
                <a:solidFill>
                  <a:srgbClr val="000000"/>
                </a:solidFill>
                <a:latin typeface="iCiel Cadena"/>
                <a:ea typeface="iCiel Cadena"/>
                <a:cs typeface="iCiel Cadena"/>
                <a:sym typeface="iCiel Cadena"/>
              </a:rPr>
              <a:t> </a:t>
            </a:r>
          </a:p>
        </p:txBody>
      </p:sp>
      <p:sp>
        <p:nvSpPr>
          <p:cNvPr id="11" name="TextBox 11"/>
          <p:cNvSpPr txBox="1"/>
          <p:nvPr/>
        </p:nvSpPr>
        <p:spPr>
          <a:xfrm>
            <a:off x="3708371" y="1561235"/>
            <a:ext cx="10871257" cy="705321"/>
          </a:xfrm>
          <a:prstGeom prst="rect">
            <a:avLst/>
          </a:prstGeom>
        </p:spPr>
        <p:txBody>
          <a:bodyPr lIns="0" tIns="0" rIns="0" bIns="0" rtlCol="0" anchor="t">
            <a:spAutoFit/>
          </a:bodyPr>
          <a:lstStyle/>
          <a:p>
            <a:pPr algn="ctr">
              <a:lnSpc>
                <a:spcPts val="5500"/>
              </a:lnSpc>
            </a:pPr>
            <a:r>
              <a:rPr lang="en-US" sz="5000" dirty="0">
                <a:solidFill>
                  <a:srgbClr val="F47769"/>
                </a:solidFill>
                <a:latin typeface="iCiel Crocante"/>
                <a:ea typeface="iCiel Crocante"/>
                <a:cs typeface="iCiel Crocante"/>
                <a:sym typeface="iCiel Crocante"/>
              </a:rPr>
              <a:t>KHÁI NIỆM </a:t>
            </a:r>
            <a:r>
              <a:rPr lang="en-US" sz="5000" dirty="0">
                <a:solidFill>
                  <a:srgbClr val="F43722"/>
                </a:solidFill>
                <a:latin typeface="iCiel Crocante"/>
                <a:ea typeface="iCiel Crocante"/>
                <a:cs typeface="iCiel Crocante"/>
                <a:sym typeface="iCiel Crocante"/>
              </a:rPr>
              <a:t>“LƯỢNG”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1000"/>
                                        <p:tgtEl>
                                          <p:spTgt spid="10">
                                            <p:txEl>
                                              <p:pRg st="0" end="0"/>
                                            </p:txEl>
                                          </p:spTgt>
                                        </p:tgtEl>
                                      </p:cBhvr>
                                    </p:animEffect>
                                    <p:anim calcmode="lin" valueType="num">
                                      <p:cBhvr>
                                        <p:cTn id="22"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1" end="1"/>
                                            </p:txEl>
                                          </p:spTgt>
                                        </p:tgtEl>
                                        <p:attrNameLst>
                                          <p:attrName>style.visibility</p:attrName>
                                        </p:attrNameLst>
                                      </p:cBhvr>
                                      <p:to>
                                        <p:strVal val="visible"/>
                                      </p:to>
                                    </p:set>
                                    <p:animEffect transition="in" filter="fade">
                                      <p:cBhvr>
                                        <p:cTn id="28" dur="1000"/>
                                        <p:tgtEl>
                                          <p:spTgt spid="10">
                                            <p:txEl>
                                              <p:pRg st="1" end="1"/>
                                            </p:txEl>
                                          </p:spTgt>
                                        </p:tgtEl>
                                      </p:cBhvr>
                                    </p:animEffect>
                                    <p:anim calcmode="lin" valueType="num">
                                      <p:cBhvr>
                                        <p:cTn id="29"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0">
                                            <p:txEl>
                                              <p:pRg st="2" end="2"/>
                                            </p:txEl>
                                          </p:spTgt>
                                        </p:tgtEl>
                                        <p:attrNameLst>
                                          <p:attrName>style.visibility</p:attrName>
                                        </p:attrNameLst>
                                      </p:cBhvr>
                                      <p:to>
                                        <p:strVal val="visible"/>
                                      </p:to>
                                    </p:set>
                                    <p:animEffect transition="in" filter="fade">
                                      <p:cBhvr>
                                        <p:cTn id="40" dur="1000"/>
                                        <p:tgtEl>
                                          <p:spTgt spid="10">
                                            <p:txEl>
                                              <p:pRg st="2" end="2"/>
                                            </p:txEl>
                                          </p:spTgt>
                                        </p:tgtEl>
                                      </p:cBhvr>
                                    </p:animEffect>
                                    <p:anim calcmode="lin" valueType="num">
                                      <p:cBhvr>
                                        <p:cTn id="41"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42"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0">
                                            <p:txEl>
                                              <p:pRg st="3" end="3"/>
                                            </p:txEl>
                                          </p:spTgt>
                                        </p:tgtEl>
                                        <p:attrNameLst>
                                          <p:attrName>style.visibility</p:attrName>
                                        </p:attrNameLst>
                                      </p:cBhvr>
                                      <p:to>
                                        <p:strVal val="visible"/>
                                      </p:to>
                                    </p:set>
                                    <p:animEffect transition="in" filter="fade">
                                      <p:cBhvr>
                                        <p:cTn id="52" dur="1000"/>
                                        <p:tgtEl>
                                          <p:spTgt spid="10">
                                            <p:txEl>
                                              <p:pRg st="3" end="3"/>
                                            </p:txEl>
                                          </p:spTgt>
                                        </p:tgtEl>
                                      </p:cBhvr>
                                    </p:animEffect>
                                    <p:anim calcmode="lin" valueType="num">
                                      <p:cBhvr>
                                        <p:cTn id="53"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54" dur="1000" fill="hold"/>
                                        <p:tgtEl>
                                          <p:spTgt spid="10">
                                            <p:txEl>
                                              <p:pRg st="3" end="3"/>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000"/>
                                        <p:tgtEl>
                                          <p:spTgt spid="8"/>
                                        </p:tgtEl>
                                      </p:cBhvr>
                                    </p:animEffect>
                                    <p:anim calcmode="lin" valueType="num">
                                      <p:cBhvr>
                                        <p:cTn id="58" dur="1000" fill="hold"/>
                                        <p:tgtEl>
                                          <p:spTgt spid="8"/>
                                        </p:tgtEl>
                                        <p:attrNameLst>
                                          <p:attrName>ppt_x</p:attrName>
                                        </p:attrNameLst>
                                      </p:cBhvr>
                                      <p:tavLst>
                                        <p:tav tm="0">
                                          <p:val>
                                            <p:strVal val="#ppt_x"/>
                                          </p:val>
                                        </p:tav>
                                        <p:tav tm="100000">
                                          <p:val>
                                            <p:strVal val="#ppt_x"/>
                                          </p:val>
                                        </p:tav>
                                      </p:tavLst>
                                    </p:anim>
                                    <p:anim calcmode="lin" valueType="num">
                                      <p:cBhvr>
                                        <p:cTn id="5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0">
                                            <p:txEl>
                                              <p:pRg st="4" end="4"/>
                                            </p:txEl>
                                          </p:spTgt>
                                        </p:tgtEl>
                                        <p:attrNameLst>
                                          <p:attrName>style.visibility</p:attrName>
                                        </p:attrNameLst>
                                      </p:cBhvr>
                                      <p:to>
                                        <p:strVal val="visible"/>
                                      </p:to>
                                    </p:set>
                                    <p:animEffect transition="in" filter="fade">
                                      <p:cBhvr>
                                        <p:cTn id="64" dur="1000"/>
                                        <p:tgtEl>
                                          <p:spTgt spid="10">
                                            <p:txEl>
                                              <p:pRg st="4" end="4"/>
                                            </p:txEl>
                                          </p:spTgt>
                                        </p:tgtEl>
                                      </p:cBhvr>
                                    </p:animEffect>
                                    <p:anim calcmode="lin" valueType="num">
                                      <p:cBhvr>
                                        <p:cTn id="65"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66" dur="1000" fill="hold"/>
                                        <p:tgtEl>
                                          <p:spTgt spid="10">
                                            <p:txEl>
                                              <p:pRg st="4" end="4"/>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1000"/>
                                        <p:tgtEl>
                                          <p:spTgt spid="9"/>
                                        </p:tgtEl>
                                      </p:cBhvr>
                                    </p:animEffect>
                                    <p:anim calcmode="lin" valueType="num">
                                      <p:cBhvr>
                                        <p:cTn id="70" dur="1000" fill="hold"/>
                                        <p:tgtEl>
                                          <p:spTgt spid="9"/>
                                        </p:tgtEl>
                                        <p:attrNameLst>
                                          <p:attrName>ppt_x</p:attrName>
                                        </p:attrNameLst>
                                      </p:cBhvr>
                                      <p:tavLst>
                                        <p:tav tm="0">
                                          <p:val>
                                            <p:strVal val="#ppt_x"/>
                                          </p:val>
                                        </p:tav>
                                        <p:tav tm="100000">
                                          <p:val>
                                            <p:strVal val="#ppt_x"/>
                                          </p:val>
                                        </p:tav>
                                      </p:tavLst>
                                    </p:anim>
                                    <p:anim calcmode="lin" valueType="num">
                                      <p:cBhvr>
                                        <p:cTn id="7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5" name="TextBox 5"/>
          <p:cNvSpPr txBox="1"/>
          <p:nvPr/>
        </p:nvSpPr>
        <p:spPr>
          <a:xfrm>
            <a:off x="3906920" y="1205933"/>
            <a:ext cx="10474159" cy="1394460"/>
          </a:xfrm>
          <a:prstGeom prst="rect">
            <a:avLst/>
          </a:prstGeom>
        </p:spPr>
        <p:txBody>
          <a:bodyPr lIns="0" tIns="0" rIns="0" bIns="0" rtlCol="0" anchor="t">
            <a:spAutoFit/>
          </a:bodyPr>
          <a:lstStyle/>
          <a:p>
            <a:pPr algn="ctr">
              <a:lnSpc>
                <a:spcPts val="5280"/>
              </a:lnSpc>
            </a:pPr>
            <a:r>
              <a:rPr lang="en-US" sz="4800" dirty="0">
                <a:solidFill>
                  <a:srgbClr val="F47769"/>
                </a:solidFill>
                <a:latin typeface="iCiel Crocante"/>
                <a:ea typeface="iCiel Crocante"/>
                <a:cs typeface="iCiel Crocante"/>
                <a:sym typeface="iCiel Crocante"/>
              </a:rPr>
              <a:t>SỰ PHÂN BIỆT GIỮA </a:t>
            </a:r>
            <a:r>
              <a:rPr lang="en-US" sz="4800" dirty="0">
                <a:solidFill>
                  <a:srgbClr val="F43722"/>
                </a:solidFill>
                <a:latin typeface="iCiel Crocante"/>
                <a:ea typeface="iCiel Crocante"/>
                <a:cs typeface="iCiel Crocante"/>
                <a:sym typeface="iCiel Crocante"/>
              </a:rPr>
              <a:t>CHẤT </a:t>
            </a:r>
            <a:r>
              <a:rPr lang="en-US" sz="4800" dirty="0">
                <a:solidFill>
                  <a:srgbClr val="F47769"/>
                </a:solidFill>
                <a:latin typeface="iCiel Crocante"/>
                <a:ea typeface="iCiel Crocante"/>
                <a:cs typeface="iCiel Crocante"/>
                <a:sym typeface="iCiel Crocante"/>
              </a:rPr>
              <a:t>VÀ </a:t>
            </a:r>
            <a:r>
              <a:rPr lang="en-US" sz="4800" dirty="0">
                <a:solidFill>
                  <a:srgbClr val="F43722"/>
                </a:solidFill>
                <a:latin typeface="iCiel Crocante"/>
                <a:ea typeface="iCiel Crocante"/>
                <a:cs typeface="iCiel Crocante"/>
                <a:sym typeface="iCiel Crocante"/>
              </a:rPr>
              <a:t>LƯỢNG </a:t>
            </a:r>
            <a:r>
              <a:rPr lang="en-US" sz="4800" dirty="0">
                <a:solidFill>
                  <a:srgbClr val="F47769"/>
                </a:solidFill>
                <a:latin typeface="iCiel Crocante"/>
                <a:ea typeface="iCiel Crocante"/>
                <a:cs typeface="iCiel Crocante"/>
                <a:sym typeface="iCiel Crocante"/>
              </a:rPr>
              <a:t>CHỈ CÓ Ý NGHĨA TƯƠNG ĐỐI</a:t>
            </a:r>
          </a:p>
        </p:txBody>
      </p:sp>
      <p:sp>
        <p:nvSpPr>
          <p:cNvPr id="6" name="Freeform 6"/>
          <p:cNvSpPr/>
          <p:nvPr/>
        </p:nvSpPr>
        <p:spPr>
          <a:xfrm>
            <a:off x="4105469" y="2854118"/>
            <a:ext cx="10077061" cy="6172200"/>
          </a:xfrm>
          <a:custGeom>
            <a:avLst/>
            <a:gdLst/>
            <a:ahLst/>
            <a:cxnLst/>
            <a:rect l="l" t="t" r="r" b="b"/>
            <a:pathLst>
              <a:path w="10077061" h="6172200">
                <a:moveTo>
                  <a:pt x="0" y="0"/>
                </a:moveTo>
                <a:lnTo>
                  <a:pt x="10077062" y="0"/>
                </a:lnTo>
                <a:lnTo>
                  <a:pt x="10077062" y="6172200"/>
                </a:lnTo>
                <a:lnTo>
                  <a:pt x="0" y="6172200"/>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vi-VN"/>
          </a:p>
        </p:txBody>
      </p:sp>
      <p:sp>
        <p:nvSpPr>
          <p:cNvPr id="7" name="TextBox 7"/>
          <p:cNvSpPr txBox="1"/>
          <p:nvPr/>
        </p:nvSpPr>
        <p:spPr>
          <a:xfrm>
            <a:off x="4430911" y="4194731"/>
            <a:ext cx="9093917" cy="3926840"/>
          </a:xfrm>
          <a:prstGeom prst="rect">
            <a:avLst/>
          </a:prstGeom>
        </p:spPr>
        <p:txBody>
          <a:bodyPr lIns="0" tIns="0" rIns="0" bIns="0" rtlCol="0" anchor="t">
            <a:spAutoFit/>
          </a:bodyPr>
          <a:lstStyle/>
          <a:p>
            <a:pPr algn="ctr">
              <a:lnSpc>
                <a:spcPts val="6160"/>
              </a:lnSpc>
            </a:pPr>
            <a:r>
              <a:rPr lang="en-US" sz="4400">
                <a:solidFill>
                  <a:srgbClr val="000000"/>
                </a:solidFill>
                <a:latin typeface="iCiel Cadena"/>
                <a:ea typeface="iCiel Cadena"/>
                <a:cs typeface="iCiel Cadena"/>
                <a:sym typeface="iCiel Cadena"/>
              </a:rPr>
              <a:t>Tùy theo từng mối quan hệ mà xác định đâu là lượng và đâu là chất; cái là lượng trong mối quan hệ này, lại có thể là chất trong mối quan hệ khác.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rot="5400000">
            <a:off x="5333476" y="6208900"/>
            <a:ext cx="7315200" cy="159604"/>
          </a:xfrm>
          <a:custGeom>
            <a:avLst/>
            <a:gdLst/>
            <a:ahLst/>
            <a:cxnLst/>
            <a:rect l="l" t="t" r="r" b="b"/>
            <a:pathLst>
              <a:path w="7315200" h="159604">
                <a:moveTo>
                  <a:pt x="0" y="0"/>
                </a:moveTo>
                <a:lnTo>
                  <a:pt x="7315200" y="0"/>
                </a:lnTo>
                <a:lnTo>
                  <a:pt x="7315200" y="159604"/>
                </a:lnTo>
                <a:lnTo>
                  <a:pt x="0" y="1596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6" name="Freeform 6"/>
          <p:cNvSpPr/>
          <p:nvPr/>
        </p:nvSpPr>
        <p:spPr>
          <a:xfrm>
            <a:off x="701634" y="3585091"/>
            <a:ext cx="4850954" cy="3231948"/>
          </a:xfrm>
          <a:custGeom>
            <a:avLst/>
            <a:gdLst/>
            <a:ahLst/>
            <a:cxnLst/>
            <a:rect l="l" t="t" r="r" b="b"/>
            <a:pathLst>
              <a:path w="4850954" h="3231948">
                <a:moveTo>
                  <a:pt x="0" y="0"/>
                </a:moveTo>
                <a:lnTo>
                  <a:pt x="4850954" y="0"/>
                </a:lnTo>
                <a:lnTo>
                  <a:pt x="4850954" y="3231949"/>
                </a:lnTo>
                <a:lnTo>
                  <a:pt x="0" y="3231949"/>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vi-VN"/>
          </a:p>
        </p:txBody>
      </p:sp>
      <p:sp>
        <p:nvSpPr>
          <p:cNvPr id="7" name="Freeform 7"/>
          <p:cNvSpPr/>
          <p:nvPr/>
        </p:nvSpPr>
        <p:spPr>
          <a:xfrm>
            <a:off x="4011124" y="5583187"/>
            <a:ext cx="4900150" cy="3675113"/>
          </a:xfrm>
          <a:custGeom>
            <a:avLst/>
            <a:gdLst/>
            <a:ahLst/>
            <a:cxnLst/>
            <a:rect l="l" t="t" r="r" b="b"/>
            <a:pathLst>
              <a:path w="4900150" h="3675113">
                <a:moveTo>
                  <a:pt x="0" y="0"/>
                </a:moveTo>
                <a:lnTo>
                  <a:pt x="4900150" y="0"/>
                </a:lnTo>
                <a:lnTo>
                  <a:pt x="4900150" y="3675113"/>
                </a:lnTo>
                <a:lnTo>
                  <a:pt x="0" y="3675113"/>
                </a:lnTo>
                <a:lnTo>
                  <a:pt x="0" y="0"/>
                </a:lnTo>
                <a:close/>
              </a:path>
            </a:pathLst>
          </a:custGeom>
          <a:blipFill>
            <a:blip r:embed="rId12" cstate="email">
              <a:extLst>
                <a:ext uri="{28A0092B-C50C-407E-A947-70E740481C1C}">
                  <a14:useLocalDpi xmlns:a14="http://schemas.microsoft.com/office/drawing/2010/main"/>
                </a:ext>
              </a:extLst>
            </a:blip>
            <a:stretch>
              <a:fillRect/>
            </a:stretch>
          </a:blipFill>
        </p:spPr>
        <p:txBody>
          <a:bodyPr/>
          <a:lstStyle/>
          <a:p>
            <a:endParaRPr lang="vi-VN"/>
          </a:p>
        </p:txBody>
      </p:sp>
      <p:sp>
        <p:nvSpPr>
          <p:cNvPr id="8" name="Freeform 8"/>
          <p:cNvSpPr/>
          <p:nvPr/>
        </p:nvSpPr>
        <p:spPr>
          <a:xfrm>
            <a:off x="14116058" y="3735729"/>
            <a:ext cx="3645918" cy="3436277"/>
          </a:xfrm>
          <a:custGeom>
            <a:avLst/>
            <a:gdLst/>
            <a:ahLst/>
            <a:cxnLst/>
            <a:rect l="l" t="t" r="r" b="b"/>
            <a:pathLst>
              <a:path w="3645918" h="3436277">
                <a:moveTo>
                  <a:pt x="0" y="0"/>
                </a:moveTo>
                <a:lnTo>
                  <a:pt x="3645917" y="0"/>
                </a:lnTo>
                <a:lnTo>
                  <a:pt x="3645917" y="3436277"/>
                </a:lnTo>
                <a:lnTo>
                  <a:pt x="0" y="3436277"/>
                </a:lnTo>
                <a:lnTo>
                  <a:pt x="0" y="0"/>
                </a:lnTo>
                <a:close/>
              </a:path>
            </a:pathLst>
          </a:custGeom>
          <a: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a:blipFill>
        </p:spPr>
        <p:txBody>
          <a:bodyPr/>
          <a:lstStyle/>
          <a:p>
            <a:endParaRPr lang="vi-VN"/>
          </a:p>
        </p:txBody>
      </p:sp>
      <p:sp>
        <p:nvSpPr>
          <p:cNvPr id="9" name="Freeform 9"/>
          <p:cNvSpPr/>
          <p:nvPr/>
        </p:nvSpPr>
        <p:spPr>
          <a:xfrm>
            <a:off x="10066587" y="6024330"/>
            <a:ext cx="3727262" cy="3396467"/>
          </a:xfrm>
          <a:custGeom>
            <a:avLst/>
            <a:gdLst/>
            <a:ahLst/>
            <a:cxnLst/>
            <a:rect l="l" t="t" r="r" b="b"/>
            <a:pathLst>
              <a:path w="3727262" h="3396467">
                <a:moveTo>
                  <a:pt x="0" y="0"/>
                </a:moveTo>
                <a:lnTo>
                  <a:pt x="3727261" y="0"/>
                </a:lnTo>
                <a:lnTo>
                  <a:pt x="3727261" y="3396467"/>
                </a:lnTo>
                <a:lnTo>
                  <a:pt x="0" y="3396467"/>
                </a:lnTo>
                <a:lnTo>
                  <a:pt x="0" y="0"/>
                </a:lnTo>
                <a:close/>
              </a:path>
            </a:pathLst>
          </a:custGeom>
          <a:blipFill>
            <a:blip r:embed="rId15" cstate="email">
              <a:extLst>
                <a:ext uri="{28A0092B-C50C-407E-A947-70E740481C1C}">
                  <a14:useLocalDpi xmlns:a14="http://schemas.microsoft.com/office/drawing/2010/main"/>
                </a:ext>
              </a:extLst>
            </a:blip>
            <a:stretch>
              <a:fillRect/>
            </a:stretch>
          </a:blipFill>
        </p:spPr>
        <p:txBody>
          <a:bodyPr/>
          <a:lstStyle/>
          <a:p>
            <a:endParaRPr lang="vi-VN"/>
          </a:p>
        </p:txBody>
      </p:sp>
      <p:sp>
        <p:nvSpPr>
          <p:cNvPr id="10" name="TextBox 10"/>
          <p:cNvSpPr txBox="1"/>
          <p:nvPr/>
        </p:nvSpPr>
        <p:spPr>
          <a:xfrm>
            <a:off x="3906920" y="1205933"/>
            <a:ext cx="10474159" cy="1394460"/>
          </a:xfrm>
          <a:prstGeom prst="rect">
            <a:avLst/>
          </a:prstGeom>
        </p:spPr>
        <p:txBody>
          <a:bodyPr lIns="0" tIns="0" rIns="0" bIns="0" rtlCol="0" anchor="t">
            <a:spAutoFit/>
          </a:bodyPr>
          <a:lstStyle/>
          <a:p>
            <a:pPr algn="ctr">
              <a:lnSpc>
                <a:spcPts val="5280"/>
              </a:lnSpc>
            </a:pPr>
            <a:r>
              <a:rPr lang="en-US" sz="4800">
                <a:solidFill>
                  <a:srgbClr val="F47769"/>
                </a:solidFill>
                <a:latin typeface="iCiel Crocante"/>
                <a:ea typeface="iCiel Crocante"/>
                <a:cs typeface="iCiel Crocante"/>
                <a:sym typeface="iCiel Crocante"/>
              </a:rPr>
              <a:t>SỰ PHÂN BIỆT GIỮA </a:t>
            </a:r>
            <a:r>
              <a:rPr lang="en-US" sz="4800">
                <a:solidFill>
                  <a:srgbClr val="F43722"/>
                </a:solidFill>
                <a:latin typeface="iCiel Crocante"/>
                <a:ea typeface="iCiel Crocante"/>
                <a:cs typeface="iCiel Crocante"/>
                <a:sym typeface="iCiel Crocante"/>
              </a:rPr>
              <a:t>CHẤT </a:t>
            </a:r>
            <a:r>
              <a:rPr lang="en-US" sz="4800">
                <a:solidFill>
                  <a:srgbClr val="F47769"/>
                </a:solidFill>
                <a:latin typeface="iCiel Crocante"/>
                <a:ea typeface="iCiel Crocante"/>
                <a:cs typeface="iCiel Crocante"/>
                <a:sym typeface="iCiel Crocante"/>
              </a:rPr>
              <a:t>VÀ </a:t>
            </a:r>
            <a:r>
              <a:rPr lang="en-US" sz="4800">
                <a:solidFill>
                  <a:srgbClr val="F43722"/>
                </a:solidFill>
                <a:latin typeface="iCiel Crocante"/>
                <a:ea typeface="iCiel Crocante"/>
                <a:cs typeface="iCiel Crocante"/>
                <a:sym typeface="iCiel Crocante"/>
              </a:rPr>
              <a:t>LƯỢNG </a:t>
            </a:r>
            <a:r>
              <a:rPr lang="en-US" sz="4800">
                <a:solidFill>
                  <a:srgbClr val="F47769"/>
                </a:solidFill>
                <a:latin typeface="iCiel Crocante"/>
                <a:ea typeface="iCiel Crocante"/>
                <a:cs typeface="iCiel Crocante"/>
                <a:sym typeface="iCiel Crocante"/>
              </a:rPr>
              <a:t>CHỈ CÓ Ý NGHĨA TƯƠNG ĐỐI</a:t>
            </a:r>
          </a:p>
        </p:txBody>
      </p:sp>
      <p:sp>
        <p:nvSpPr>
          <p:cNvPr id="11" name="TextBox 11"/>
          <p:cNvSpPr txBox="1"/>
          <p:nvPr/>
        </p:nvSpPr>
        <p:spPr>
          <a:xfrm>
            <a:off x="3127111" y="2816741"/>
            <a:ext cx="1559620" cy="768350"/>
          </a:xfrm>
          <a:prstGeom prst="rect">
            <a:avLst/>
          </a:prstGeom>
        </p:spPr>
        <p:txBody>
          <a:bodyPr lIns="0" tIns="0" rIns="0" bIns="0" rtlCol="0" anchor="t">
            <a:spAutoFit/>
          </a:bodyPr>
          <a:lstStyle/>
          <a:p>
            <a:pPr algn="ctr">
              <a:lnSpc>
                <a:spcPts val="5500"/>
              </a:lnSpc>
              <a:spcBef>
                <a:spcPct val="0"/>
              </a:spcBef>
            </a:pPr>
            <a:r>
              <a:rPr lang="en-US" sz="5000" dirty="0">
                <a:solidFill>
                  <a:srgbClr val="A274BF"/>
                </a:solidFill>
                <a:latin typeface="iCiel Crocante"/>
                <a:ea typeface="iCiel Crocante"/>
                <a:cs typeface="iCiel Crocante"/>
                <a:sym typeface="iCiel Crocante"/>
              </a:rPr>
              <a:t>CHẤT</a:t>
            </a:r>
          </a:p>
        </p:txBody>
      </p:sp>
      <p:sp>
        <p:nvSpPr>
          <p:cNvPr id="12" name="TextBox 12"/>
          <p:cNvSpPr txBox="1"/>
          <p:nvPr/>
        </p:nvSpPr>
        <p:spPr>
          <a:xfrm>
            <a:off x="12591229" y="2816741"/>
            <a:ext cx="1867198" cy="768350"/>
          </a:xfrm>
          <a:prstGeom prst="rect">
            <a:avLst/>
          </a:prstGeom>
        </p:spPr>
        <p:txBody>
          <a:bodyPr lIns="0" tIns="0" rIns="0" bIns="0" rtlCol="0" anchor="t">
            <a:spAutoFit/>
          </a:bodyPr>
          <a:lstStyle/>
          <a:p>
            <a:pPr algn="ctr">
              <a:lnSpc>
                <a:spcPts val="5500"/>
              </a:lnSpc>
              <a:spcBef>
                <a:spcPct val="0"/>
              </a:spcBef>
            </a:pPr>
            <a:r>
              <a:rPr lang="en-US" sz="5000" dirty="0">
                <a:solidFill>
                  <a:srgbClr val="7F9BDF"/>
                </a:solidFill>
                <a:latin typeface="iCiel Crocante"/>
                <a:ea typeface="iCiel Crocante"/>
                <a:cs typeface="iCiel Crocante"/>
                <a:sym typeface="iCiel Crocante"/>
              </a:rPr>
              <a:t>LƯỢNG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rot="5400000">
            <a:off x="5333476" y="6208900"/>
            <a:ext cx="7315200" cy="159604"/>
          </a:xfrm>
          <a:custGeom>
            <a:avLst/>
            <a:gdLst/>
            <a:ahLst/>
            <a:cxnLst/>
            <a:rect l="l" t="t" r="r" b="b"/>
            <a:pathLst>
              <a:path w="7315200" h="159604">
                <a:moveTo>
                  <a:pt x="0" y="0"/>
                </a:moveTo>
                <a:lnTo>
                  <a:pt x="7315200" y="0"/>
                </a:lnTo>
                <a:lnTo>
                  <a:pt x="7315200" y="159604"/>
                </a:lnTo>
                <a:lnTo>
                  <a:pt x="0" y="1596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6" name="Freeform 6"/>
          <p:cNvSpPr/>
          <p:nvPr/>
        </p:nvSpPr>
        <p:spPr>
          <a:xfrm>
            <a:off x="1028700" y="4903167"/>
            <a:ext cx="2367767" cy="2367767"/>
          </a:xfrm>
          <a:custGeom>
            <a:avLst/>
            <a:gdLst/>
            <a:ahLst/>
            <a:cxnLst/>
            <a:rect l="l" t="t" r="r" b="b"/>
            <a:pathLst>
              <a:path w="2367767" h="2367767">
                <a:moveTo>
                  <a:pt x="0" y="0"/>
                </a:moveTo>
                <a:lnTo>
                  <a:pt x="2367767" y="0"/>
                </a:lnTo>
                <a:lnTo>
                  <a:pt x="2367767" y="2367767"/>
                </a:lnTo>
                <a:lnTo>
                  <a:pt x="0" y="2367767"/>
                </a:lnTo>
                <a:lnTo>
                  <a:pt x="0" y="0"/>
                </a:lnTo>
                <a:close/>
              </a:path>
            </a:pathLst>
          </a:custGeom>
          <a: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p:spPr>
        <p:txBody>
          <a:bodyPr/>
          <a:lstStyle/>
          <a:p>
            <a:endParaRPr lang="vi-VN"/>
          </a:p>
        </p:txBody>
      </p:sp>
      <p:sp>
        <p:nvSpPr>
          <p:cNvPr id="7" name="Freeform 7"/>
          <p:cNvSpPr/>
          <p:nvPr/>
        </p:nvSpPr>
        <p:spPr>
          <a:xfrm>
            <a:off x="4877011" y="4903167"/>
            <a:ext cx="2385660" cy="2367767"/>
          </a:xfrm>
          <a:custGeom>
            <a:avLst/>
            <a:gdLst/>
            <a:ahLst/>
            <a:cxnLst/>
            <a:rect l="l" t="t" r="r" b="b"/>
            <a:pathLst>
              <a:path w="2385660" h="2367767">
                <a:moveTo>
                  <a:pt x="0" y="0"/>
                </a:moveTo>
                <a:lnTo>
                  <a:pt x="2385660" y="0"/>
                </a:lnTo>
                <a:lnTo>
                  <a:pt x="2385660" y="2367767"/>
                </a:lnTo>
                <a:lnTo>
                  <a:pt x="0" y="2367767"/>
                </a:lnTo>
                <a:lnTo>
                  <a:pt x="0" y="0"/>
                </a:lnTo>
                <a:close/>
              </a:path>
            </a:pathLst>
          </a:custGeom>
          <a: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a:blipFill>
        </p:spPr>
        <p:txBody>
          <a:bodyPr/>
          <a:lstStyle/>
          <a:p>
            <a:endParaRPr lang="vi-VN"/>
          </a:p>
        </p:txBody>
      </p:sp>
      <p:sp>
        <p:nvSpPr>
          <p:cNvPr id="8" name="Freeform 8"/>
          <p:cNvSpPr/>
          <p:nvPr/>
        </p:nvSpPr>
        <p:spPr>
          <a:xfrm>
            <a:off x="12340945" y="4903167"/>
            <a:ext cx="2367767" cy="2367767"/>
          </a:xfrm>
          <a:custGeom>
            <a:avLst/>
            <a:gdLst/>
            <a:ahLst/>
            <a:cxnLst/>
            <a:rect l="l" t="t" r="r" b="b"/>
            <a:pathLst>
              <a:path w="2367767" h="2367767">
                <a:moveTo>
                  <a:pt x="0" y="0"/>
                </a:moveTo>
                <a:lnTo>
                  <a:pt x="2367767" y="0"/>
                </a:lnTo>
                <a:lnTo>
                  <a:pt x="2367767" y="2367767"/>
                </a:lnTo>
                <a:lnTo>
                  <a:pt x="0" y="2367767"/>
                </a:lnTo>
                <a:lnTo>
                  <a:pt x="0" y="0"/>
                </a:lnTo>
                <a:close/>
              </a:path>
            </a:pathLst>
          </a:custGeom>
          <a: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a:blipFill>
        </p:spPr>
        <p:txBody>
          <a:bodyPr/>
          <a:lstStyle/>
          <a:p>
            <a:endParaRPr lang="vi-VN"/>
          </a:p>
        </p:txBody>
      </p:sp>
      <p:sp>
        <p:nvSpPr>
          <p:cNvPr id="9" name="TextBox 9"/>
          <p:cNvSpPr txBox="1"/>
          <p:nvPr/>
        </p:nvSpPr>
        <p:spPr>
          <a:xfrm>
            <a:off x="3906920" y="1205933"/>
            <a:ext cx="10474159" cy="1394460"/>
          </a:xfrm>
          <a:prstGeom prst="rect">
            <a:avLst/>
          </a:prstGeom>
        </p:spPr>
        <p:txBody>
          <a:bodyPr lIns="0" tIns="0" rIns="0" bIns="0" rtlCol="0" anchor="t">
            <a:spAutoFit/>
          </a:bodyPr>
          <a:lstStyle/>
          <a:p>
            <a:pPr algn="ctr">
              <a:lnSpc>
                <a:spcPts val="5280"/>
              </a:lnSpc>
            </a:pPr>
            <a:r>
              <a:rPr lang="en-US" sz="4800">
                <a:solidFill>
                  <a:srgbClr val="F47769"/>
                </a:solidFill>
                <a:latin typeface="iCiel Crocante"/>
                <a:ea typeface="iCiel Crocante"/>
                <a:cs typeface="iCiel Crocante"/>
                <a:sym typeface="iCiel Crocante"/>
              </a:rPr>
              <a:t>SỰ PHÂN BIỆT GIỮA </a:t>
            </a:r>
            <a:r>
              <a:rPr lang="en-US" sz="4800">
                <a:solidFill>
                  <a:srgbClr val="F43722"/>
                </a:solidFill>
                <a:latin typeface="iCiel Crocante"/>
                <a:ea typeface="iCiel Crocante"/>
                <a:cs typeface="iCiel Crocante"/>
                <a:sym typeface="iCiel Crocante"/>
              </a:rPr>
              <a:t>CHẤT </a:t>
            </a:r>
            <a:r>
              <a:rPr lang="en-US" sz="4800">
                <a:solidFill>
                  <a:srgbClr val="F47769"/>
                </a:solidFill>
                <a:latin typeface="iCiel Crocante"/>
                <a:ea typeface="iCiel Crocante"/>
                <a:cs typeface="iCiel Crocante"/>
                <a:sym typeface="iCiel Crocante"/>
              </a:rPr>
              <a:t>VÀ </a:t>
            </a:r>
            <a:r>
              <a:rPr lang="en-US" sz="4800">
                <a:solidFill>
                  <a:srgbClr val="F43722"/>
                </a:solidFill>
                <a:latin typeface="iCiel Crocante"/>
                <a:ea typeface="iCiel Crocante"/>
                <a:cs typeface="iCiel Crocante"/>
                <a:sym typeface="iCiel Crocante"/>
              </a:rPr>
              <a:t>LƯỢNG </a:t>
            </a:r>
            <a:r>
              <a:rPr lang="en-US" sz="4800">
                <a:solidFill>
                  <a:srgbClr val="F47769"/>
                </a:solidFill>
                <a:latin typeface="iCiel Crocante"/>
                <a:ea typeface="iCiel Crocante"/>
                <a:cs typeface="iCiel Crocante"/>
                <a:sym typeface="iCiel Crocante"/>
              </a:rPr>
              <a:t>CHỈ CÓ Ý NGHĨA TƯƠNG ĐỐI</a:t>
            </a:r>
          </a:p>
        </p:txBody>
      </p:sp>
      <p:sp>
        <p:nvSpPr>
          <p:cNvPr id="10" name="TextBox 10"/>
          <p:cNvSpPr txBox="1"/>
          <p:nvPr/>
        </p:nvSpPr>
        <p:spPr>
          <a:xfrm>
            <a:off x="3127111" y="2816741"/>
            <a:ext cx="1559620" cy="768350"/>
          </a:xfrm>
          <a:prstGeom prst="rect">
            <a:avLst/>
          </a:prstGeom>
        </p:spPr>
        <p:txBody>
          <a:bodyPr lIns="0" tIns="0" rIns="0" bIns="0" rtlCol="0" anchor="t">
            <a:spAutoFit/>
          </a:bodyPr>
          <a:lstStyle/>
          <a:p>
            <a:pPr algn="ctr">
              <a:lnSpc>
                <a:spcPts val="5500"/>
              </a:lnSpc>
              <a:spcBef>
                <a:spcPct val="0"/>
              </a:spcBef>
            </a:pPr>
            <a:r>
              <a:rPr lang="en-US" sz="5000">
                <a:solidFill>
                  <a:srgbClr val="A274BF"/>
                </a:solidFill>
                <a:latin typeface="iCiel Crocante"/>
                <a:ea typeface="iCiel Crocante"/>
                <a:cs typeface="iCiel Crocante"/>
                <a:sym typeface="iCiel Crocante"/>
              </a:rPr>
              <a:t>CHẤT</a:t>
            </a:r>
          </a:p>
        </p:txBody>
      </p:sp>
      <p:sp>
        <p:nvSpPr>
          <p:cNvPr id="11" name="TextBox 11"/>
          <p:cNvSpPr txBox="1"/>
          <p:nvPr/>
        </p:nvSpPr>
        <p:spPr>
          <a:xfrm>
            <a:off x="12591229" y="2816741"/>
            <a:ext cx="1867198" cy="768350"/>
          </a:xfrm>
          <a:prstGeom prst="rect">
            <a:avLst/>
          </a:prstGeom>
        </p:spPr>
        <p:txBody>
          <a:bodyPr lIns="0" tIns="0" rIns="0" bIns="0" rtlCol="0" anchor="t">
            <a:spAutoFit/>
          </a:bodyPr>
          <a:lstStyle/>
          <a:p>
            <a:pPr algn="ctr">
              <a:lnSpc>
                <a:spcPts val="5500"/>
              </a:lnSpc>
              <a:spcBef>
                <a:spcPct val="0"/>
              </a:spcBef>
            </a:pPr>
            <a:r>
              <a:rPr lang="en-US" sz="5000">
                <a:solidFill>
                  <a:srgbClr val="7F9BDF"/>
                </a:solidFill>
                <a:latin typeface="iCiel Crocante"/>
                <a:ea typeface="iCiel Crocante"/>
                <a:cs typeface="iCiel Crocante"/>
                <a:sym typeface="iCiel Crocante"/>
              </a:rPr>
              <a:t>LƯỢNG</a:t>
            </a:r>
          </a:p>
        </p:txBody>
      </p:sp>
      <p:sp>
        <p:nvSpPr>
          <p:cNvPr id="12" name="TextBox 12"/>
          <p:cNvSpPr txBox="1"/>
          <p:nvPr/>
        </p:nvSpPr>
        <p:spPr>
          <a:xfrm>
            <a:off x="808071" y="8455660"/>
            <a:ext cx="6197700" cy="802640"/>
          </a:xfrm>
          <a:prstGeom prst="rect">
            <a:avLst/>
          </a:prstGeom>
        </p:spPr>
        <p:txBody>
          <a:bodyPr lIns="0" tIns="0" rIns="0" bIns="0" rtlCol="0" anchor="t">
            <a:spAutoFit/>
          </a:bodyPr>
          <a:lstStyle/>
          <a:p>
            <a:pPr marL="0" lvl="0" indent="0" algn="ctr">
              <a:lnSpc>
                <a:spcPts val="6160"/>
              </a:lnSpc>
              <a:spcBef>
                <a:spcPct val="0"/>
              </a:spcBef>
            </a:pPr>
            <a:r>
              <a:rPr lang="en-US" sz="4400" u="none" strike="noStrike">
                <a:solidFill>
                  <a:srgbClr val="000000"/>
                </a:solidFill>
                <a:latin typeface="iCiel Cadena"/>
                <a:ea typeface="iCiel Cadena"/>
                <a:cs typeface="iCiel Cadena"/>
                <a:sym typeface="iCiel Cadena"/>
              </a:rPr>
              <a:t>12:00 trưa ngày 1 tháng 1</a:t>
            </a:r>
          </a:p>
        </p:txBody>
      </p:sp>
      <p:sp>
        <p:nvSpPr>
          <p:cNvPr id="13" name="TextBox 13"/>
          <p:cNvSpPr txBox="1"/>
          <p:nvPr/>
        </p:nvSpPr>
        <p:spPr>
          <a:xfrm>
            <a:off x="12352517" y="8501530"/>
            <a:ext cx="2367767" cy="710900"/>
          </a:xfrm>
          <a:prstGeom prst="rect">
            <a:avLst/>
          </a:prstGeom>
        </p:spPr>
        <p:txBody>
          <a:bodyPr wrap="square" lIns="0" tIns="0" rIns="0" bIns="0" rtlCol="0" anchor="t">
            <a:spAutoFit/>
          </a:bodyPr>
          <a:lstStyle/>
          <a:p>
            <a:pPr marL="0" lvl="0" indent="0" algn="ctr">
              <a:lnSpc>
                <a:spcPts val="6160"/>
              </a:lnSpc>
              <a:spcBef>
                <a:spcPct val="0"/>
              </a:spcBef>
            </a:pPr>
            <a:r>
              <a:rPr lang="en-US" sz="4400" dirty="0" err="1">
                <a:solidFill>
                  <a:srgbClr val="000000"/>
                </a:solidFill>
                <a:latin typeface="iCiel Cadena"/>
                <a:ea typeface="iCiel Cadena"/>
                <a:cs typeface="iCiel Cadena"/>
                <a:sym typeface="iCiel Cadena"/>
              </a:rPr>
              <a:t>Một</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giờ</a:t>
            </a:r>
            <a:endParaRPr lang="en-US" sz="4400" dirty="0">
              <a:solidFill>
                <a:srgbClr val="000000"/>
              </a:solidFill>
              <a:latin typeface="iCiel Cadena"/>
              <a:ea typeface="iCiel Cadena"/>
              <a:cs typeface="iCiel Cadena"/>
              <a:sym typeface="iCiel Caden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rot="5400000">
            <a:off x="5333476" y="6208900"/>
            <a:ext cx="7315200" cy="159604"/>
          </a:xfrm>
          <a:custGeom>
            <a:avLst/>
            <a:gdLst/>
            <a:ahLst/>
            <a:cxnLst/>
            <a:rect l="l" t="t" r="r" b="b"/>
            <a:pathLst>
              <a:path w="7315200" h="159604">
                <a:moveTo>
                  <a:pt x="0" y="0"/>
                </a:moveTo>
                <a:lnTo>
                  <a:pt x="7315200" y="0"/>
                </a:lnTo>
                <a:lnTo>
                  <a:pt x="7315200" y="159604"/>
                </a:lnTo>
                <a:lnTo>
                  <a:pt x="0" y="1596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6" name="Freeform 6"/>
          <p:cNvSpPr/>
          <p:nvPr/>
        </p:nvSpPr>
        <p:spPr>
          <a:xfrm>
            <a:off x="1149155" y="4324553"/>
            <a:ext cx="2692460" cy="3928299"/>
          </a:xfrm>
          <a:custGeom>
            <a:avLst/>
            <a:gdLst/>
            <a:ahLst/>
            <a:cxnLst/>
            <a:rect l="l" t="t" r="r" b="b"/>
            <a:pathLst>
              <a:path w="2692460" h="3928299">
                <a:moveTo>
                  <a:pt x="0" y="0"/>
                </a:moveTo>
                <a:lnTo>
                  <a:pt x="2692460" y="0"/>
                </a:lnTo>
                <a:lnTo>
                  <a:pt x="2692460" y="3928299"/>
                </a:lnTo>
                <a:lnTo>
                  <a:pt x="0" y="3928299"/>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vi-VN"/>
          </a:p>
        </p:txBody>
      </p:sp>
      <p:sp>
        <p:nvSpPr>
          <p:cNvPr id="7" name="Freeform 7"/>
          <p:cNvSpPr/>
          <p:nvPr/>
        </p:nvSpPr>
        <p:spPr>
          <a:xfrm>
            <a:off x="5046998" y="4324553"/>
            <a:ext cx="2779348" cy="3928299"/>
          </a:xfrm>
          <a:custGeom>
            <a:avLst/>
            <a:gdLst/>
            <a:ahLst/>
            <a:cxnLst/>
            <a:rect l="l" t="t" r="r" b="b"/>
            <a:pathLst>
              <a:path w="2779348" h="3928299">
                <a:moveTo>
                  <a:pt x="0" y="0"/>
                </a:moveTo>
                <a:lnTo>
                  <a:pt x="2779348" y="0"/>
                </a:lnTo>
                <a:lnTo>
                  <a:pt x="2779348" y="3928299"/>
                </a:lnTo>
                <a:lnTo>
                  <a:pt x="0" y="3928299"/>
                </a:lnTo>
                <a:lnTo>
                  <a:pt x="0" y="0"/>
                </a:lnTo>
                <a:close/>
              </a:path>
            </a:pathLst>
          </a:custGeom>
          <a:blipFill>
            <a:blip r:embed="rId12" cstate="email">
              <a:extLst>
                <a:ext uri="{28A0092B-C50C-407E-A947-70E740481C1C}">
                  <a14:useLocalDpi xmlns:a14="http://schemas.microsoft.com/office/drawing/2010/main"/>
                </a:ext>
              </a:extLst>
            </a:blip>
            <a:stretch>
              <a:fillRect/>
            </a:stretch>
          </a:blipFill>
        </p:spPr>
        <p:txBody>
          <a:bodyPr/>
          <a:lstStyle/>
          <a:p>
            <a:endParaRPr lang="vi-VN"/>
          </a:p>
        </p:txBody>
      </p:sp>
      <p:sp>
        <p:nvSpPr>
          <p:cNvPr id="8" name="Freeform 8"/>
          <p:cNvSpPr/>
          <p:nvPr/>
        </p:nvSpPr>
        <p:spPr>
          <a:xfrm>
            <a:off x="10280554" y="4076119"/>
            <a:ext cx="6641902" cy="4425167"/>
          </a:xfrm>
          <a:custGeom>
            <a:avLst/>
            <a:gdLst/>
            <a:ahLst/>
            <a:cxnLst/>
            <a:rect l="l" t="t" r="r" b="b"/>
            <a:pathLst>
              <a:path w="6641902" h="4425167">
                <a:moveTo>
                  <a:pt x="0" y="0"/>
                </a:moveTo>
                <a:lnTo>
                  <a:pt x="6641902" y="0"/>
                </a:lnTo>
                <a:lnTo>
                  <a:pt x="6641902" y="4425167"/>
                </a:lnTo>
                <a:lnTo>
                  <a:pt x="0" y="4425167"/>
                </a:lnTo>
                <a:lnTo>
                  <a:pt x="0" y="0"/>
                </a:lnTo>
                <a:close/>
              </a:path>
            </a:pathLst>
          </a:custGeom>
          <a:blipFill>
            <a:blip r:embed="rId13" cstate="email">
              <a:extLst>
                <a:ext uri="{28A0092B-C50C-407E-A947-70E740481C1C}">
                  <a14:useLocalDpi xmlns:a14="http://schemas.microsoft.com/office/drawing/2010/main"/>
                </a:ext>
              </a:extLst>
            </a:blip>
            <a:stretch>
              <a:fillRect/>
            </a:stretch>
          </a:blipFill>
        </p:spPr>
        <p:txBody>
          <a:bodyPr/>
          <a:lstStyle/>
          <a:p>
            <a:endParaRPr lang="vi-VN" dirty="0"/>
          </a:p>
        </p:txBody>
      </p:sp>
      <p:sp>
        <p:nvSpPr>
          <p:cNvPr id="9" name="TextBox 9"/>
          <p:cNvSpPr txBox="1"/>
          <p:nvPr/>
        </p:nvSpPr>
        <p:spPr>
          <a:xfrm>
            <a:off x="3906920" y="1205933"/>
            <a:ext cx="10474159" cy="1394460"/>
          </a:xfrm>
          <a:prstGeom prst="rect">
            <a:avLst/>
          </a:prstGeom>
        </p:spPr>
        <p:txBody>
          <a:bodyPr lIns="0" tIns="0" rIns="0" bIns="0" rtlCol="0" anchor="t">
            <a:spAutoFit/>
          </a:bodyPr>
          <a:lstStyle/>
          <a:p>
            <a:pPr algn="ctr">
              <a:lnSpc>
                <a:spcPts val="5280"/>
              </a:lnSpc>
            </a:pPr>
            <a:r>
              <a:rPr lang="en-US" sz="4800">
                <a:solidFill>
                  <a:srgbClr val="F47769"/>
                </a:solidFill>
                <a:latin typeface="iCiel Crocante"/>
                <a:ea typeface="iCiel Crocante"/>
                <a:cs typeface="iCiel Crocante"/>
                <a:sym typeface="iCiel Crocante"/>
              </a:rPr>
              <a:t>SỰ PHÂN BIỆT GIỮA </a:t>
            </a:r>
            <a:r>
              <a:rPr lang="en-US" sz="4800">
                <a:solidFill>
                  <a:srgbClr val="F43722"/>
                </a:solidFill>
                <a:latin typeface="iCiel Crocante"/>
                <a:ea typeface="iCiel Crocante"/>
                <a:cs typeface="iCiel Crocante"/>
                <a:sym typeface="iCiel Crocante"/>
              </a:rPr>
              <a:t>CHẤT </a:t>
            </a:r>
            <a:r>
              <a:rPr lang="en-US" sz="4800">
                <a:solidFill>
                  <a:srgbClr val="F47769"/>
                </a:solidFill>
                <a:latin typeface="iCiel Crocante"/>
                <a:ea typeface="iCiel Crocante"/>
                <a:cs typeface="iCiel Crocante"/>
                <a:sym typeface="iCiel Crocante"/>
              </a:rPr>
              <a:t>VÀ </a:t>
            </a:r>
            <a:r>
              <a:rPr lang="en-US" sz="4800">
                <a:solidFill>
                  <a:srgbClr val="F43722"/>
                </a:solidFill>
                <a:latin typeface="iCiel Crocante"/>
                <a:ea typeface="iCiel Crocante"/>
                <a:cs typeface="iCiel Crocante"/>
                <a:sym typeface="iCiel Crocante"/>
              </a:rPr>
              <a:t>LƯỢNG </a:t>
            </a:r>
            <a:r>
              <a:rPr lang="en-US" sz="4800">
                <a:solidFill>
                  <a:srgbClr val="F47769"/>
                </a:solidFill>
                <a:latin typeface="iCiel Crocante"/>
                <a:ea typeface="iCiel Crocante"/>
                <a:cs typeface="iCiel Crocante"/>
                <a:sym typeface="iCiel Crocante"/>
              </a:rPr>
              <a:t>CHỈ CÓ Ý NGHĨA TƯƠNG ĐỐI</a:t>
            </a:r>
          </a:p>
        </p:txBody>
      </p:sp>
      <p:sp>
        <p:nvSpPr>
          <p:cNvPr id="10" name="TextBox 10"/>
          <p:cNvSpPr txBox="1"/>
          <p:nvPr/>
        </p:nvSpPr>
        <p:spPr>
          <a:xfrm>
            <a:off x="3127111" y="2816741"/>
            <a:ext cx="1559620" cy="768350"/>
          </a:xfrm>
          <a:prstGeom prst="rect">
            <a:avLst/>
          </a:prstGeom>
        </p:spPr>
        <p:txBody>
          <a:bodyPr lIns="0" tIns="0" rIns="0" bIns="0" rtlCol="0" anchor="t">
            <a:spAutoFit/>
          </a:bodyPr>
          <a:lstStyle/>
          <a:p>
            <a:pPr algn="ctr">
              <a:lnSpc>
                <a:spcPts val="5500"/>
              </a:lnSpc>
              <a:spcBef>
                <a:spcPct val="0"/>
              </a:spcBef>
            </a:pPr>
            <a:r>
              <a:rPr lang="en-US" sz="5000">
                <a:solidFill>
                  <a:srgbClr val="A274BF"/>
                </a:solidFill>
                <a:latin typeface="iCiel Crocante"/>
                <a:ea typeface="iCiel Crocante"/>
                <a:cs typeface="iCiel Crocante"/>
                <a:sym typeface="iCiel Crocante"/>
              </a:rPr>
              <a:t>CHẤT</a:t>
            </a:r>
          </a:p>
        </p:txBody>
      </p:sp>
      <p:sp>
        <p:nvSpPr>
          <p:cNvPr id="11" name="TextBox 11"/>
          <p:cNvSpPr txBox="1"/>
          <p:nvPr/>
        </p:nvSpPr>
        <p:spPr>
          <a:xfrm>
            <a:off x="12591229" y="2816741"/>
            <a:ext cx="1867198" cy="768350"/>
          </a:xfrm>
          <a:prstGeom prst="rect">
            <a:avLst/>
          </a:prstGeom>
        </p:spPr>
        <p:txBody>
          <a:bodyPr lIns="0" tIns="0" rIns="0" bIns="0" rtlCol="0" anchor="t">
            <a:spAutoFit/>
          </a:bodyPr>
          <a:lstStyle/>
          <a:p>
            <a:pPr algn="ctr">
              <a:lnSpc>
                <a:spcPts val="5500"/>
              </a:lnSpc>
              <a:spcBef>
                <a:spcPct val="0"/>
              </a:spcBef>
            </a:pPr>
            <a:r>
              <a:rPr lang="en-US" sz="5000">
                <a:solidFill>
                  <a:srgbClr val="7F9BDF"/>
                </a:solidFill>
                <a:latin typeface="iCiel Crocante"/>
                <a:ea typeface="iCiel Crocante"/>
                <a:cs typeface="iCiel Crocante"/>
                <a:sym typeface="iCiel Crocante"/>
              </a:rPr>
              <a:t>LƯỢNG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57475" y="3534413"/>
            <a:ext cx="13773051" cy="2970524"/>
          </a:xfrm>
          <a:prstGeom prst="rect">
            <a:avLst/>
          </a:prstGeom>
        </p:spPr>
        <p:txBody>
          <a:bodyPr lIns="0" tIns="0" rIns="0" bIns="0" rtlCol="0" anchor="t">
            <a:spAutoFit/>
          </a:bodyPr>
          <a:lstStyle/>
          <a:p>
            <a:pPr algn="ctr">
              <a:lnSpc>
                <a:spcPts val="11620"/>
              </a:lnSpc>
            </a:pPr>
            <a:r>
              <a:rPr lang="en-US" sz="8300" spc="116" dirty="0" err="1">
                <a:solidFill>
                  <a:srgbClr val="F47769"/>
                </a:solidFill>
                <a:latin typeface="iCiel Crocante"/>
                <a:ea typeface="iCiel Crocante"/>
                <a:cs typeface="iCiel Crocante"/>
                <a:sym typeface="iCiel Crocante"/>
              </a:rPr>
              <a:t>Mối</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quan</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hệ</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biện</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chứng</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giữa</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chất</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và</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lượng</a:t>
            </a:r>
            <a:endParaRPr lang="en-US" sz="8300" spc="116" dirty="0">
              <a:solidFill>
                <a:srgbClr val="F47769"/>
              </a:solidFill>
              <a:latin typeface="iCiel Crocante"/>
              <a:ea typeface="iCiel Crocante"/>
              <a:cs typeface="iCiel Crocante"/>
              <a:sym typeface="iCiel Crocante"/>
            </a:endParaRPr>
          </a:p>
        </p:txBody>
      </p:sp>
      <p:sp>
        <p:nvSpPr>
          <p:cNvPr id="3" name="Freeform 3"/>
          <p:cNvSpPr/>
          <p:nvPr/>
        </p:nvSpPr>
        <p:spPr>
          <a:xfrm rot="571673">
            <a:off x="-1803495" y="-1340207"/>
            <a:ext cx="7401471" cy="4574175"/>
          </a:xfrm>
          <a:custGeom>
            <a:avLst/>
            <a:gdLst/>
            <a:ahLst/>
            <a:cxnLst/>
            <a:rect l="l" t="t" r="r" b="b"/>
            <a:pathLst>
              <a:path w="7401471" h="4574175">
                <a:moveTo>
                  <a:pt x="0" y="0"/>
                </a:moveTo>
                <a:lnTo>
                  <a:pt x="7401471" y="0"/>
                </a:lnTo>
                <a:lnTo>
                  <a:pt x="7401471" y="4574175"/>
                </a:lnTo>
                <a:lnTo>
                  <a:pt x="0" y="4574175"/>
                </a:lnTo>
                <a:lnTo>
                  <a:pt x="0" y="0"/>
                </a:lnTo>
                <a:close/>
              </a:path>
            </a:pathLst>
          </a:custGeo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t="-106091" r="-76505"/>
            </a:stretch>
          </a:blipFill>
        </p:spPr>
        <p:txBody>
          <a:bodyPr/>
          <a:lstStyle/>
          <a:p>
            <a:endParaRPr lang="vi-VN"/>
          </a:p>
        </p:txBody>
      </p:sp>
      <p:sp>
        <p:nvSpPr>
          <p:cNvPr id="4" name="Freeform 4"/>
          <p:cNvSpPr/>
          <p:nvPr/>
        </p:nvSpPr>
        <p:spPr>
          <a:xfrm>
            <a:off x="-2510011" y="5538277"/>
            <a:ext cx="4500567" cy="4768813"/>
          </a:xfrm>
          <a:custGeom>
            <a:avLst/>
            <a:gdLst/>
            <a:ahLst/>
            <a:cxnLst/>
            <a:rect l="l" t="t" r="r" b="b"/>
            <a:pathLst>
              <a:path w="4500567" h="4768813">
                <a:moveTo>
                  <a:pt x="0" y="0"/>
                </a:moveTo>
                <a:lnTo>
                  <a:pt x="4500567" y="0"/>
                </a:lnTo>
                <a:lnTo>
                  <a:pt x="4500567" y="4768813"/>
                </a:lnTo>
                <a:lnTo>
                  <a:pt x="0" y="4768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1733944" y="5451235"/>
            <a:ext cx="2104902" cy="1967127"/>
          </a:xfrm>
          <a:custGeom>
            <a:avLst/>
            <a:gdLst/>
            <a:ahLst/>
            <a:cxnLst/>
            <a:rect l="l" t="t" r="r" b="b"/>
            <a:pathLst>
              <a:path w="2104902" h="1967127">
                <a:moveTo>
                  <a:pt x="0" y="0"/>
                </a:moveTo>
                <a:lnTo>
                  <a:pt x="2104903" y="0"/>
                </a:lnTo>
                <a:lnTo>
                  <a:pt x="2104903" y="1967127"/>
                </a:lnTo>
                <a:lnTo>
                  <a:pt x="0" y="1967127"/>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6" name="Freeform 6"/>
          <p:cNvSpPr/>
          <p:nvPr/>
        </p:nvSpPr>
        <p:spPr>
          <a:xfrm rot="-688112">
            <a:off x="-655524" y="9369641"/>
            <a:ext cx="4452704" cy="866253"/>
          </a:xfrm>
          <a:custGeom>
            <a:avLst/>
            <a:gdLst/>
            <a:ahLst/>
            <a:cxnLst/>
            <a:rect l="l" t="t" r="r" b="b"/>
            <a:pathLst>
              <a:path w="4452704" h="866253">
                <a:moveTo>
                  <a:pt x="0" y="0"/>
                </a:moveTo>
                <a:lnTo>
                  <a:pt x="4452704" y="0"/>
                </a:lnTo>
                <a:lnTo>
                  <a:pt x="4452704" y="866254"/>
                </a:lnTo>
                <a:lnTo>
                  <a:pt x="0" y="866254"/>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rot="7486487">
            <a:off x="10836341" y="5688733"/>
            <a:ext cx="9629095" cy="4467900"/>
          </a:xfrm>
          <a:custGeom>
            <a:avLst/>
            <a:gdLst/>
            <a:ahLst/>
            <a:cxnLst/>
            <a:rect l="l" t="t" r="r" b="b"/>
            <a:pathLst>
              <a:path w="9629095" h="4467900">
                <a:moveTo>
                  <a:pt x="0" y="0"/>
                </a:moveTo>
                <a:lnTo>
                  <a:pt x="9629096" y="0"/>
                </a:lnTo>
                <a:lnTo>
                  <a:pt x="9629096" y="4467900"/>
                </a:lnTo>
                <a:lnTo>
                  <a:pt x="0" y="44679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8" name="Freeform 8"/>
          <p:cNvSpPr/>
          <p:nvPr/>
        </p:nvSpPr>
        <p:spPr>
          <a:xfrm>
            <a:off x="15650889" y="0"/>
            <a:ext cx="2775191" cy="2646838"/>
          </a:xfrm>
          <a:custGeom>
            <a:avLst/>
            <a:gdLst/>
            <a:ahLst/>
            <a:cxnLst/>
            <a:rect l="l" t="t" r="r" b="b"/>
            <a:pathLst>
              <a:path w="2775191" h="2646838">
                <a:moveTo>
                  <a:pt x="0" y="0"/>
                </a:moveTo>
                <a:lnTo>
                  <a:pt x="2775191" y="0"/>
                </a:lnTo>
                <a:lnTo>
                  <a:pt x="2775191" y="2646838"/>
                </a:lnTo>
                <a:lnTo>
                  <a:pt x="0" y="26468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9" name="Freeform 9"/>
          <p:cNvSpPr/>
          <p:nvPr/>
        </p:nvSpPr>
        <p:spPr>
          <a:xfrm>
            <a:off x="16078186" y="1689941"/>
            <a:ext cx="1181114" cy="1992677"/>
          </a:xfrm>
          <a:custGeom>
            <a:avLst/>
            <a:gdLst/>
            <a:ahLst/>
            <a:cxnLst/>
            <a:rect l="l" t="t" r="r" b="b"/>
            <a:pathLst>
              <a:path w="1181114" h="1992677">
                <a:moveTo>
                  <a:pt x="0" y="0"/>
                </a:moveTo>
                <a:lnTo>
                  <a:pt x="1181114" y="0"/>
                </a:lnTo>
                <a:lnTo>
                  <a:pt x="1181114" y="1992677"/>
                </a:lnTo>
                <a:lnTo>
                  <a:pt x="0" y="1992677"/>
                </a:lnTo>
                <a:lnTo>
                  <a:pt x="0" y="0"/>
                </a:lnTo>
                <a:close/>
              </a:path>
            </a:pathLst>
          </a:custGeom>
          <a: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a:p>
        </p:txBody>
      </p:sp>
      <p:sp>
        <p:nvSpPr>
          <p:cNvPr id="10" name="Freeform 10"/>
          <p:cNvSpPr/>
          <p:nvPr/>
        </p:nvSpPr>
        <p:spPr>
          <a:xfrm>
            <a:off x="13351711" y="432487"/>
            <a:ext cx="4598357" cy="890932"/>
          </a:xfrm>
          <a:custGeom>
            <a:avLst/>
            <a:gdLst/>
            <a:ahLst/>
            <a:cxnLst/>
            <a:rect l="l" t="t" r="r" b="b"/>
            <a:pathLst>
              <a:path w="4598357" h="890932">
                <a:moveTo>
                  <a:pt x="0" y="0"/>
                </a:moveTo>
                <a:lnTo>
                  <a:pt x="4598356" y="0"/>
                </a:lnTo>
                <a:lnTo>
                  <a:pt x="4598356" y="890932"/>
                </a:lnTo>
                <a:lnTo>
                  <a:pt x="0" y="890932"/>
                </a:lnTo>
                <a:lnTo>
                  <a:pt x="0" y="0"/>
                </a:lnTo>
                <a:close/>
              </a:path>
            </a:pathLst>
          </a:custGeom>
          <a: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a:blipFill>
        </p:spPr>
        <p:txBody>
          <a:bodyPr/>
          <a:lstStyle/>
          <a:p>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TextBox 5"/>
          <p:cNvSpPr txBox="1"/>
          <p:nvPr/>
        </p:nvSpPr>
        <p:spPr>
          <a:xfrm>
            <a:off x="3906920" y="1205933"/>
            <a:ext cx="10474159" cy="1394460"/>
          </a:xfrm>
          <a:prstGeom prst="rect">
            <a:avLst/>
          </a:prstGeom>
        </p:spPr>
        <p:txBody>
          <a:bodyPr lIns="0" tIns="0" rIns="0" bIns="0" rtlCol="0" anchor="t">
            <a:spAutoFit/>
          </a:bodyPr>
          <a:lstStyle/>
          <a:p>
            <a:pPr algn="ctr">
              <a:lnSpc>
                <a:spcPts val="5280"/>
              </a:lnSpc>
            </a:pPr>
            <a:r>
              <a:rPr lang="en-US" sz="4800" dirty="0">
                <a:solidFill>
                  <a:srgbClr val="F47769"/>
                </a:solidFill>
                <a:latin typeface="iCiel Crocante"/>
                <a:ea typeface="iCiel Crocante"/>
                <a:cs typeface="iCiel Crocante"/>
                <a:sym typeface="iCiel Crocante"/>
              </a:rPr>
              <a:t>MỐI QUAN HỆ BIỆN CHỨNG GIỮA </a:t>
            </a:r>
          </a:p>
          <a:p>
            <a:pPr algn="ctr">
              <a:lnSpc>
                <a:spcPts val="5280"/>
              </a:lnSpc>
            </a:pPr>
            <a:r>
              <a:rPr lang="en-US" sz="4800" dirty="0">
                <a:solidFill>
                  <a:srgbClr val="F47769"/>
                </a:solidFill>
                <a:latin typeface="iCiel Crocante"/>
                <a:ea typeface="iCiel Crocante"/>
                <a:cs typeface="iCiel Crocante"/>
                <a:sym typeface="iCiel Crocante"/>
              </a:rPr>
              <a:t>CHẤT VÀ LƯỢNG</a:t>
            </a:r>
          </a:p>
        </p:txBody>
      </p:sp>
      <p:sp>
        <p:nvSpPr>
          <p:cNvPr id="6" name="Freeform 6"/>
          <p:cNvSpPr/>
          <p:nvPr/>
        </p:nvSpPr>
        <p:spPr>
          <a:xfrm>
            <a:off x="3253418" y="2630238"/>
            <a:ext cx="11781163" cy="7215962"/>
          </a:xfrm>
          <a:custGeom>
            <a:avLst/>
            <a:gdLst/>
            <a:ahLst/>
            <a:cxnLst/>
            <a:rect l="l" t="t" r="r" b="b"/>
            <a:pathLst>
              <a:path w="11781163" h="7215962">
                <a:moveTo>
                  <a:pt x="0" y="0"/>
                </a:moveTo>
                <a:lnTo>
                  <a:pt x="11781164" y="0"/>
                </a:lnTo>
                <a:lnTo>
                  <a:pt x="11781164" y="7215962"/>
                </a:lnTo>
                <a:lnTo>
                  <a:pt x="0" y="7215962"/>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7" name="TextBox 7"/>
          <p:cNvSpPr txBox="1"/>
          <p:nvPr/>
        </p:nvSpPr>
        <p:spPr>
          <a:xfrm>
            <a:off x="3394251" y="5571370"/>
            <a:ext cx="10770258" cy="1333698"/>
          </a:xfrm>
          <a:prstGeom prst="rect">
            <a:avLst/>
          </a:prstGeom>
        </p:spPr>
        <p:txBody>
          <a:bodyPr lIns="0" tIns="0" rIns="0" bIns="0" rtlCol="0" anchor="t">
            <a:spAutoFit/>
          </a:bodyPr>
          <a:lstStyle/>
          <a:p>
            <a:pPr marL="399417" lvl="1" algn="ctr">
              <a:lnSpc>
                <a:spcPts val="5180"/>
              </a:lnSpc>
            </a:pPr>
            <a:r>
              <a:rPr lang="en-US" sz="4800" dirty="0" err="1">
                <a:solidFill>
                  <a:srgbClr val="000000"/>
                </a:solidFill>
                <a:latin typeface="iCiel Cadena"/>
                <a:ea typeface="iCiel Cadena"/>
                <a:cs typeface="iCiel Cadena"/>
                <a:sym typeface="iCiel Cadena"/>
              </a:rPr>
              <a:t>Mọi</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sự</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vật</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hiện</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tượng</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đều</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là</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sự</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thống</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nhất</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giữa</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lượng</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và</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chất</a:t>
            </a:r>
            <a:r>
              <a:rPr lang="en-US" sz="4800" dirty="0">
                <a:solidFill>
                  <a:srgbClr val="000000"/>
                </a:solidFill>
                <a:latin typeface="iCiel Cadena"/>
                <a:ea typeface="iCiel Cadena"/>
                <a:cs typeface="iCiel Cadena"/>
                <a:sym typeface="iCiel Cadena"/>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TextBox 5"/>
          <p:cNvSpPr txBox="1"/>
          <p:nvPr/>
        </p:nvSpPr>
        <p:spPr>
          <a:xfrm>
            <a:off x="3906920" y="1205933"/>
            <a:ext cx="10474159" cy="1394460"/>
          </a:xfrm>
          <a:prstGeom prst="rect">
            <a:avLst/>
          </a:prstGeom>
        </p:spPr>
        <p:txBody>
          <a:bodyPr lIns="0" tIns="0" rIns="0" bIns="0" rtlCol="0" anchor="t">
            <a:spAutoFit/>
          </a:bodyPr>
          <a:lstStyle/>
          <a:p>
            <a:pPr algn="ctr">
              <a:lnSpc>
                <a:spcPts val="5280"/>
              </a:lnSpc>
            </a:pPr>
            <a:r>
              <a:rPr lang="en-US" sz="4800" dirty="0">
                <a:solidFill>
                  <a:srgbClr val="F47769"/>
                </a:solidFill>
                <a:latin typeface="iCiel Crocante"/>
                <a:ea typeface="iCiel Crocante"/>
                <a:cs typeface="iCiel Crocante"/>
                <a:sym typeface="iCiel Crocante"/>
              </a:rPr>
              <a:t>MỐI QUAN HỆ BIỆN CHỨNG GIỮA </a:t>
            </a:r>
          </a:p>
          <a:p>
            <a:pPr algn="ctr">
              <a:lnSpc>
                <a:spcPts val="5280"/>
              </a:lnSpc>
            </a:pPr>
            <a:r>
              <a:rPr lang="en-US" sz="4800" dirty="0">
                <a:solidFill>
                  <a:srgbClr val="F47769"/>
                </a:solidFill>
                <a:latin typeface="iCiel Crocante"/>
                <a:ea typeface="iCiel Crocante"/>
                <a:cs typeface="iCiel Crocante"/>
                <a:sym typeface="iCiel Crocante"/>
              </a:rPr>
              <a:t>CHẤT VÀ LƯỢNG</a:t>
            </a:r>
          </a:p>
        </p:txBody>
      </p:sp>
      <p:sp>
        <p:nvSpPr>
          <p:cNvPr id="6" name="Freeform 6"/>
          <p:cNvSpPr/>
          <p:nvPr/>
        </p:nvSpPr>
        <p:spPr>
          <a:xfrm>
            <a:off x="3253418" y="2630238"/>
            <a:ext cx="11781163" cy="7215962"/>
          </a:xfrm>
          <a:custGeom>
            <a:avLst/>
            <a:gdLst/>
            <a:ahLst/>
            <a:cxnLst/>
            <a:rect l="l" t="t" r="r" b="b"/>
            <a:pathLst>
              <a:path w="11781163" h="7215962">
                <a:moveTo>
                  <a:pt x="0" y="0"/>
                </a:moveTo>
                <a:lnTo>
                  <a:pt x="11781164" y="0"/>
                </a:lnTo>
                <a:lnTo>
                  <a:pt x="11781164" y="7215962"/>
                </a:lnTo>
                <a:lnTo>
                  <a:pt x="0" y="7215962"/>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7" name="TextBox 7"/>
          <p:cNvSpPr txBox="1"/>
          <p:nvPr/>
        </p:nvSpPr>
        <p:spPr>
          <a:xfrm>
            <a:off x="3380396" y="5443477"/>
            <a:ext cx="10770258" cy="2000548"/>
          </a:xfrm>
          <a:prstGeom prst="rect">
            <a:avLst/>
          </a:prstGeom>
        </p:spPr>
        <p:txBody>
          <a:bodyPr lIns="0" tIns="0" rIns="0" bIns="0" rtlCol="0" anchor="t">
            <a:spAutoFit/>
          </a:bodyPr>
          <a:lstStyle/>
          <a:p>
            <a:pPr marL="399417" lvl="1" algn="ctr">
              <a:lnSpc>
                <a:spcPts val="5180"/>
              </a:lnSpc>
            </a:pPr>
            <a:r>
              <a:rPr lang="en-US" sz="4800" dirty="0" err="1">
                <a:solidFill>
                  <a:srgbClr val="000000"/>
                </a:solidFill>
                <a:latin typeface="iCiel Cadena"/>
                <a:ea typeface="iCiel Cadena"/>
                <a:cs typeface="iCiel Cadena"/>
                <a:sym typeface="iCiel Cadena"/>
              </a:rPr>
              <a:t>Sự</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thay</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đổi</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dần</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dần</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về</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số</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lượng</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trong</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khuôn</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khổ</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của</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nút</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sẽ</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làm</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thay</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đổi</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chất</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của</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sự</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vật</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thông</a:t>
            </a:r>
            <a:r>
              <a:rPr lang="en-US" sz="4800" dirty="0">
                <a:solidFill>
                  <a:srgbClr val="000000"/>
                </a:solidFill>
                <a:latin typeface="iCiel Cadena"/>
                <a:ea typeface="iCiel Cadena"/>
                <a:cs typeface="iCiel Cadena"/>
                <a:sym typeface="iCiel Cadena"/>
              </a:rPr>
              <a:t> qua </a:t>
            </a:r>
            <a:r>
              <a:rPr lang="en-US" sz="4800" dirty="0" err="1">
                <a:solidFill>
                  <a:srgbClr val="000000"/>
                </a:solidFill>
                <a:latin typeface="iCiel Cadena"/>
                <a:ea typeface="iCiel Cadena"/>
                <a:cs typeface="iCiel Cadena"/>
                <a:sym typeface="iCiel Cadena"/>
              </a:rPr>
              <a:t>bước</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nhảy</a:t>
            </a:r>
            <a:r>
              <a:rPr lang="en-US" sz="4800" dirty="0">
                <a:solidFill>
                  <a:srgbClr val="000000"/>
                </a:solidFill>
                <a:latin typeface="iCiel Cadena"/>
                <a:ea typeface="iCiel Cadena"/>
                <a:cs typeface="iCiel Cadena"/>
                <a:sym typeface="iCiel Cadena"/>
              </a:rPr>
              <a:t>.</a:t>
            </a:r>
          </a:p>
        </p:txBody>
      </p:sp>
    </p:spTree>
    <p:extLst>
      <p:ext uri="{BB962C8B-B14F-4D97-AF65-F5344CB8AC3E}">
        <p14:creationId xmlns:p14="http://schemas.microsoft.com/office/powerpoint/2010/main" val="299005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5" name="Freeform 5"/>
          <p:cNvSpPr/>
          <p:nvPr/>
        </p:nvSpPr>
        <p:spPr>
          <a:xfrm>
            <a:off x="6438093" y="6558687"/>
            <a:ext cx="5415165" cy="118872"/>
          </a:xfrm>
          <a:custGeom>
            <a:avLst/>
            <a:gdLst/>
            <a:ahLst/>
            <a:cxnLst/>
            <a:rect l="l" t="t" r="r" b="b"/>
            <a:pathLst>
              <a:path w="5415165" h="118872">
                <a:moveTo>
                  <a:pt x="0" y="0"/>
                </a:moveTo>
                <a:lnTo>
                  <a:pt x="5415165" y="0"/>
                </a:lnTo>
                <a:lnTo>
                  <a:pt x="5415165" y="118872"/>
                </a:lnTo>
                <a:lnTo>
                  <a:pt x="0" y="118872"/>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l="-4124" r="-30963"/>
            </a:stretch>
          </a:blipFill>
        </p:spPr>
        <p:txBody>
          <a:bodyPr/>
          <a:lstStyle/>
          <a:p>
            <a:endParaRPr lang="vi-VN"/>
          </a:p>
        </p:txBody>
      </p:sp>
      <p:sp>
        <p:nvSpPr>
          <p:cNvPr id="6" name="Freeform 6"/>
          <p:cNvSpPr/>
          <p:nvPr/>
        </p:nvSpPr>
        <p:spPr>
          <a:xfrm>
            <a:off x="2981623" y="6558687"/>
            <a:ext cx="3457574" cy="118872"/>
          </a:xfrm>
          <a:custGeom>
            <a:avLst/>
            <a:gdLst/>
            <a:ahLst/>
            <a:cxnLst/>
            <a:rect l="l" t="t" r="r" b="b"/>
            <a:pathLst>
              <a:path w="3457574" h="118872">
                <a:moveTo>
                  <a:pt x="0" y="0"/>
                </a:moveTo>
                <a:lnTo>
                  <a:pt x="3457574" y="0"/>
                </a:lnTo>
                <a:lnTo>
                  <a:pt x="3457574" y="118872"/>
                </a:lnTo>
                <a:lnTo>
                  <a:pt x="0" y="118872"/>
                </a:lnTo>
                <a:lnTo>
                  <a:pt x="0" y="0"/>
                </a:lnTo>
                <a:close/>
              </a:path>
            </a:pathLst>
          </a:custGeom>
          <a: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r="-111570"/>
            </a:stretch>
          </a:blipFill>
        </p:spPr>
        <p:txBody>
          <a:bodyPr/>
          <a:lstStyle/>
          <a:p>
            <a:endParaRPr lang="vi-VN"/>
          </a:p>
        </p:txBody>
      </p:sp>
      <p:sp>
        <p:nvSpPr>
          <p:cNvPr id="7" name="Freeform 7"/>
          <p:cNvSpPr/>
          <p:nvPr/>
        </p:nvSpPr>
        <p:spPr>
          <a:xfrm flipH="1">
            <a:off x="11848803" y="6558687"/>
            <a:ext cx="3457574" cy="118872"/>
          </a:xfrm>
          <a:custGeom>
            <a:avLst/>
            <a:gdLst/>
            <a:ahLst/>
            <a:cxnLst/>
            <a:rect l="l" t="t" r="r" b="b"/>
            <a:pathLst>
              <a:path w="3457574" h="118872">
                <a:moveTo>
                  <a:pt x="3457574" y="0"/>
                </a:moveTo>
                <a:lnTo>
                  <a:pt x="0" y="0"/>
                </a:lnTo>
                <a:lnTo>
                  <a:pt x="0" y="118872"/>
                </a:lnTo>
                <a:lnTo>
                  <a:pt x="3457574" y="118872"/>
                </a:lnTo>
                <a:lnTo>
                  <a:pt x="3457574" y="0"/>
                </a:lnTo>
                <a:close/>
              </a:path>
            </a:pathLst>
          </a:custGeom>
          <a: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r="-111570"/>
            </a:stretch>
          </a:blipFill>
        </p:spPr>
        <p:txBody>
          <a:bodyPr/>
          <a:lstStyle/>
          <a:p>
            <a:endParaRPr lang="vi-VN"/>
          </a:p>
        </p:txBody>
      </p:sp>
      <p:sp>
        <p:nvSpPr>
          <p:cNvPr id="8" name="Freeform 8"/>
          <p:cNvSpPr/>
          <p:nvPr/>
        </p:nvSpPr>
        <p:spPr>
          <a:xfrm rot="-5400000">
            <a:off x="6074490" y="6540403"/>
            <a:ext cx="727207" cy="155440"/>
          </a:xfrm>
          <a:custGeom>
            <a:avLst/>
            <a:gdLst/>
            <a:ahLst/>
            <a:cxnLst/>
            <a:rect l="l" t="t" r="r" b="b"/>
            <a:pathLst>
              <a:path w="727207" h="155440">
                <a:moveTo>
                  <a:pt x="0" y="0"/>
                </a:moveTo>
                <a:lnTo>
                  <a:pt x="727207" y="0"/>
                </a:lnTo>
                <a:lnTo>
                  <a:pt x="727207" y="155441"/>
                </a:lnTo>
                <a:lnTo>
                  <a:pt x="0" y="15544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vi-VN"/>
          </a:p>
        </p:txBody>
      </p:sp>
      <p:sp>
        <p:nvSpPr>
          <p:cNvPr id="9" name="Freeform 9"/>
          <p:cNvSpPr/>
          <p:nvPr/>
        </p:nvSpPr>
        <p:spPr>
          <a:xfrm rot="-5400000">
            <a:off x="11489655" y="6540403"/>
            <a:ext cx="727207" cy="155440"/>
          </a:xfrm>
          <a:custGeom>
            <a:avLst/>
            <a:gdLst/>
            <a:ahLst/>
            <a:cxnLst/>
            <a:rect l="l" t="t" r="r" b="b"/>
            <a:pathLst>
              <a:path w="727207" h="155440">
                <a:moveTo>
                  <a:pt x="0" y="0"/>
                </a:moveTo>
                <a:lnTo>
                  <a:pt x="727207" y="0"/>
                </a:lnTo>
                <a:lnTo>
                  <a:pt x="727207" y="155441"/>
                </a:lnTo>
                <a:lnTo>
                  <a:pt x="0" y="15544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vi-VN"/>
          </a:p>
        </p:txBody>
      </p:sp>
      <p:sp>
        <p:nvSpPr>
          <p:cNvPr id="10" name="Freeform 10"/>
          <p:cNvSpPr/>
          <p:nvPr/>
        </p:nvSpPr>
        <p:spPr>
          <a:xfrm>
            <a:off x="3577116" y="3998391"/>
            <a:ext cx="2266589" cy="1903934"/>
          </a:xfrm>
          <a:custGeom>
            <a:avLst/>
            <a:gdLst/>
            <a:ahLst/>
            <a:cxnLst/>
            <a:rect l="l" t="t" r="r" b="b"/>
            <a:pathLst>
              <a:path w="2266589" h="1903934">
                <a:moveTo>
                  <a:pt x="0" y="0"/>
                </a:moveTo>
                <a:lnTo>
                  <a:pt x="2266589" y="0"/>
                </a:lnTo>
                <a:lnTo>
                  <a:pt x="2266589" y="1903934"/>
                </a:lnTo>
                <a:lnTo>
                  <a:pt x="0" y="1903934"/>
                </a:lnTo>
                <a:lnTo>
                  <a:pt x="0" y="0"/>
                </a:lnTo>
                <a:close/>
              </a:path>
            </a:pathLst>
          </a:custGeom>
          <a:blipFill>
            <a:blip r:embed="rId16" cstate="email">
              <a:extLst>
                <a:ext uri="{28A0092B-C50C-407E-A947-70E740481C1C}">
                  <a14:useLocalDpi xmlns:a14="http://schemas.microsoft.com/office/drawing/2010/main"/>
                </a:ext>
              </a:extLst>
            </a:blip>
            <a:stretch>
              <a:fillRect/>
            </a:stretch>
          </a:blipFill>
        </p:spPr>
        <p:txBody>
          <a:bodyPr/>
          <a:lstStyle/>
          <a:p>
            <a:endParaRPr lang="vi-VN"/>
          </a:p>
        </p:txBody>
      </p:sp>
      <p:sp>
        <p:nvSpPr>
          <p:cNvPr id="11" name="Freeform 11"/>
          <p:cNvSpPr/>
          <p:nvPr/>
        </p:nvSpPr>
        <p:spPr>
          <a:xfrm>
            <a:off x="12770536" y="3858646"/>
            <a:ext cx="2270755" cy="2043680"/>
          </a:xfrm>
          <a:custGeom>
            <a:avLst/>
            <a:gdLst/>
            <a:ahLst/>
            <a:cxnLst/>
            <a:rect l="l" t="t" r="r" b="b"/>
            <a:pathLst>
              <a:path w="2270755" h="2043680">
                <a:moveTo>
                  <a:pt x="0" y="0"/>
                </a:moveTo>
                <a:lnTo>
                  <a:pt x="2270755" y="0"/>
                </a:lnTo>
                <a:lnTo>
                  <a:pt x="2270755" y="2043679"/>
                </a:lnTo>
                <a:lnTo>
                  <a:pt x="0" y="204367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vi-VN"/>
          </a:p>
        </p:txBody>
      </p:sp>
      <p:sp>
        <p:nvSpPr>
          <p:cNvPr id="12" name="Freeform 12"/>
          <p:cNvSpPr/>
          <p:nvPr/>
        </p:nvSpPr>
        <p:spPr>
          <a:xfrm>
            <a:off x="8324357" y="3886753"/>
            <a:ext cx="1642639" cy="2367767"/>
          </a:xfrm>
          <a:custGeom>
            <a:avLst/>
            <a:gdLst/>
            <a:ahLst/>
            <a:cxnLst/>
            <a:rect l="l" t="t" r="r" b="b"/>
            <a:pathLst>
              <a:path w="1642639" h="2367767">
                <a:moveTo>
                  <a:pt x="0" y="0"/>
                </a:moveTo>
                <a:lnTo>
                  <a:pt x="1642638" y="0"/>
                </a:lnTo>
                <a:lnTo>
                  <a:pt x="1642638" y="2367767"/>
                </a:lnTo>
                <a:lnTo>
                  <a:pt x="0" y="2367767"/>
                </a:lnTo>
                <a:lnTo>
                  <a:pt x="0" y="0"/>
                </a:lnTo>
                <a:close/>
              </a:path>
            </a:pathLst>
          </a:custGeom>
          <a: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a:blipFill>
        </p:spPr>
        <p:txBody>
          <a:bodyPr/>
          <a:lstStyle/>
          <a:p>
            <a:endParaRPr lang="vi-VN"/>
          </a:p>
        </p:txBody>
      </p:sp>
      <p:sp>
        <p:nvSpPr>
          <p:cNvPr id="13" name="Freeform 13"/>
          <p:cNvSpPr/>
          <p:nvPr/>
        </p:nvSpPr>
        <p:spPr>
          <a:xfrm>
            <a:off x="5974841" y="8104286"/>
            <a:ext cx="936293" cy="1458814"/>
          </a:xfrm>
          <a:custGeom>
            <a:avLst/>
            <a:gdLst/>
            <a:ahLst/>
            <a:cxnLst/>
            <a:rect l="l" t="t" r="r" b="b"/>
            <a:pathLst>
              <a:path w="936293" h="1458814">
                <a:moveTo>
                  <a:pt x="0" y="0"/>
                </a:moveTo>
                <a:lnTo>
                  <a:pt x="936293" y="0"/>
                </a:lnTo>
                <a:lnTo>
                  <a:pt x="936293" y="1458814"/>
                </a:lnTo>
                <a:lnTo>
                  <a:pt x="0" y="1458814"/>
                </a:lnTo>
                <a:lnTo>
                  <a:pt x="0" y="0"/>
                </a:lnTo>
                <a:close/>
              </a:path>
            </a:pathLst>
          </a:custGeom>
          <a: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a:blipFill>
        </p:spPr>
        <p:txBody>
          <a:bodyPr/>
          <a:lstStyle/>
          <a:p>
            <a:endParaRPr lang="vi-VN"/>
          </a:p>
        </p:txBody>
      </p:sp>
      <p:sp>
        <p:nvSpPr>
          <p:cNvPr id="14" name="Freeform 14"/>
          <p:cNvSpPr/>
          <p:nvPr/>
        </p:nvSpPr>
        <p:spPr>
          <a:xfrm>
            <a:off x="11594564" y="8045352"/>
            <a:ext cx="673707" cy="1458814"/>
          </a:xfrm>
          <a:custGeom>
            <a:avLst/>
            <a:gdLst/>
            <a:ahLst/>
            <a:cxnLst/>
            <a:rect l="l" t="t" r="r" b="b"/>
            <a:pathLst>
              <a:path w="673707" h="1458814">
                <a:moveTo>
                  <a:pt x="0" y="0"/>
                </a:moveTo>
                <a:lnTo>
                  <a:pt x="673707" y="0"/>
                </a:lnTo>
                <a:lnTo>
                  <a:pt x="673707" y="1458814"/>
                </a:lnTo>
                <a:lnTo>
                  <a:pt x="0" y="1458814"/>
                </a:lnTo>
                <a:lnTo>
                  <a:pt x="0" y="0"/>
                </a:lnTo>
                <a:close/>
              </a:path>
            </a:pathLst>
          </a:custGeom>
          <a: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a:blipFill>
        </p:spPr>
        <p:txBody>
          <a:bodyPr/>
          <a:lstStyle/>
          <a:p>
            <a:endParaRPr lang="vi-VN"/>
          </a:p>
        </p:txBody>
      </p:sp>
      <p:sp>
        <p:nvSpPr>
          <p:cNvPr id="15" name="Freeform 15"/>
          <p:cNvSpPr/>
          <p:nvPr/>
        </p:nvSpPr>
        <p:spPr>
          <a:xfrm>
            <a:off x="3215802" y="3455750"/>
            <a:ext cx="2989216" cy="2989216"/>
          </a:xfrm>
          <a:custGeom>
            <a:avLst/>
            <a:gdLst/>
            <a:ahLst/>
            <a:cxnLst/>
            <a:rect l="l" t="t" r="r" b="b"/>
            <a:pathLst>
              <a:path w="2989216" h="2989216">
                <a:moveTo>
                  <a:pt x="0" y="0"/>
                </a:moveTo>
                <a:lnTo>
                  <a:pt x="2989216" y="0"/>
                </a:lnTo>
                <a:lnTo>
                  <a:pt x="2989216" y="2989216"/>
                </a:lnTo>
                <a:lnTo>
                  <a:pt x="0" y="298921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vi-VN"/>
          </a:p>
        </p:txBody>
      </p:sp>
      <p:sp>
        <p:nvSpPr>
          <p:cNvPr id="16" name="TextBox 16"/>
          <p:cNvSpPr txBox="1"/>
          <p:nvPr/>
        </p:nvSpPr>
        <p:spPr>
          <a:xfrm>
            <a:off x="3906920" y="1205933"/>
            <a:ext cx="10474159" cy="1394460"/>
          </a:xfrm>
          <a:prstGeom prst="rect">
            <a:avLst/>
          </a:prstGeom>
        </p:spPr>
        <p:txBody>
          <a:bodyPr lIns="0" tIns="0" rIns="0" bIns="0" rtlCol="0" anchor="t">
            <a:spAutoFit/>
          </a:bodyPr>
          <a:lstStyle/>
          <a:p>
            <a:pPr algn="ctr">
              <a:lnSpc>
                <a:spcPts val="5280"/>
              </a:lnSpc>
            </a:pPr>
            <a:r>
              <a:rPr lang="en-US" sz="4800" dirty="0">
                <a:solidFill>
                  <a:srgbClr val="65A6EB"/>
                </a:solidFill>
                <a:latin typeface="iCiel Crocante"/>
                <a:ea typeface="iCiel Crocante"/>
                <a:cs typeface="iCiel Crocante"/>
                <a:sym typeface="iCiel Crocante"/>
              </a:rPr>
              <a:t>SỰ CHUYỂN TỪ THỂ LỎNG SANG </a:t>
            </a:r>
          </a:p>
          <a:p>
            <a:pPr algn="ctr">
              <a:lnSpc>
                <a:spcPts val="5280"/>
              </a:lnSpc>
            </a:pPr>
            <a:r>
              <a:rPr lang="en-US" sz="4800" dirty="0">
                <a:solidFill>
                  <a:srgbClr val="65A6EB"/>
                </a:solidFill>
                <a:latin typeface="iCiel Crocante"/>
                <a:ea typeface="iCiel Crocante"/>
                <a:cs typeface="iCiel Crocante"/>
                <a:sym typeface="iCiel Crocante"/>
              </a:rPr>
              <a:t>THỂ KHÍ, THỂ RẮN CỦA NƯỚC</a:t>
            </a:r>
          </a:p>
        </p:txBody>
      </p:sp>
      <p:sp>
        <p:nvSpPr>
          <p:cNvPr id="17" name="TextBox 17"/>
          <p:cNvSpPr txBox="1"/>
          <p:nvPr/>
        </p:nvSpPr>
        <p:spPr>
          <a:xfrm>
            <a:off x="5974841" y="7029352"/>
            <a:ext cx="926505" cy="711200"/>
          </a:xfrm>
          <a:prstGeom prst="rect">
            <a:avLst/>
          </a:prstGeom>
        </p:spPr>
        <p:txBody>
          <a:bodyPr lIns="0" tIns="0" rIns="0" bIns="0" rtlCol="0" anchor="t">
            <a:spAutoFit/>
          </a:bodyPr>
          <a:lstStyle/>
          <a:p>
            <a:pPr algn="ctr">
              <a:lnSpc>
                <a:spcPts val="5500"/>
              </a:lnSpc>
              <a:spcBef>
                <a:spcPct val="0"/>
              </a:spcBef>
            </a:pPr>
            <a:r>
              <a:rPr lang="en-US" sz="5000" dirty="0">
                <a:solidFill>
                  <a:srgbClr val="64D4F2"/>
                </a:solidFill>
                <a:latin typeface="Francois One"/>
                <a:ea typeface="Francois One"/>
                <a:cs typeface="Francois One"/>
                <a:sym typeface="Francois One"/>
              </a:rPr>
              <a:t>0°C</a:t>
            </a:r>
          </a:p>
        </p:txBody>
      </p:sp>
      <p:sp>
        <p:nvSpPr>
          <p:cNvPr id="18" name="TextBox 18"/>
          <p:cNvSpPr txBox="1"/>
          <p:nvPr/>
        </p:nvSpPr>
        <p:spPr>
          <a:xfrm>
            <a:off x="11069331" y="7029352"/>
            <a:ext cx="1567855" cy="711200"/>
          </a:xfrm>
          <a:prstGeom prst="rect">
            <a:avLst/>
          </a:prstGeom>
        </p:spPr>
        <p:txBody>
          <a:bodyPr lIns="0" tIns="0" rIns="0" bIns="0" rtlCol="0" anchor="t">
            <a:spAutoFit/>
          </a:bodyPr>
          <a:lstStyle/>
          <a:p>
            <a:pPr algn="ctr">
              <a:lnSpc>
                <a:spcPts val="5500"/>
              </a:lnSpc>
              <a:spcBef>
                <a:spcPct val="0"/>
              </a:spcBef>
            </a:pPr>
            <a:r>
              <a:rPr lang="en-US" sz="5000">
                <a:solidFill>
                  <a:srgbClr val="F43722"/>
                </a:solidFill>
                <a:latin typeface="Francois One"/>
                <a:ea typeface="Francois One"/>
                <a:cs typeface="Francois One"/>
                <a:sym typeface="Francois One"/>
              </a:rPr>
              <a:t>100°C</a:t>
            </a:r>
          </a:p>
        </p:txBody>
      </p:sp>
      <p:sp>
        <p:nvSpPr>
          <p:cNvPr id="19" name="Freeform 19"/>
          <p:cNvSpPr/>
          <p:nvPr/>
        </p:nvSpPr>
        <p:spPr>
          <a:xfrm>
            <a:off x="7649392" y="3455750"/>
            <a:ext cx="2989216" cy="2989216"/>
          </a:xfrm>
          <a:custGeom>
            <a:avLst/>
            <a:gdLst/>
            <a:ahLst/>
            <a:cxnLst/>
            <a:rect l="l" t="t" r="r" b="b"/>
            <a:pathLst>
              <a:path w="2989216" h="2989216">
                <a:moveTo>
                  <a:pt x="0" y="0"/>
                </a:moveTo>
                <a:lnTo>
                  <a:pt x="2989216" y="0"/>
                </a:lnTo>
                <a:lnTo>
                  <a:pt x="2989216" y="2989216"/>
                </a:lnTo>
                <a:lnTo>
                  <a:pt x="0" y="298921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vi-VN"/>
          </a:p>
        </p:txBody>
      </p:sp>
      <p:sp>
        <p:nvSpPr>
          <p:cNvPr id="20" name="Freeform 20"/>
          <p:cNvSpPr/>
          <p:nvPr/>
        </p:nvSpPr>
        <p:spPr>
          <a:xfrm>
            <a:off x="12411305" y="3385877"/>
            <a:ext cx="2989216" cy="2989216"/>
          </a:xfrm>
          <a:custGeom>
            <a:avLst/>
            <a:gdLst/>
            <a:ahLst/>
            <a:cxnLst/>
            <a:rect l="l" t="t" r="r" b="b"/>
            <a:pathLst>
              <a:path w="2989216" h="2989216">
                <a:moveTo>
                  <a:pt x="0" y="0"/>
                </a:moveTo>
                <a:lnTo>
                  <a:pt x="2989216" y="0"/>
                </a:lnTo>
                <a:lnTo>
                  <a:pt x="2989216" y="2989216"/>
                </a:lnTo>
                <a:lnTo>
                  <a:pt x="0" y="298921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vi-VN"/>
          </a:p>
        </p:txBody>
      </p:sp>
      <p:sp>
        <p:nvSpPr>
          <p:cNvPr id="21" name="TextBox 21"/>
          <p:cNvSpPr txBox="1"/>
          <p:nvPr/>
        </p:nvSpPr>
        <p:spPr>
          <a:xfrm>
            <a:off x="16288162" y="4618570"/>
            <a:ext cx="1397441" cy="711200"/>
          </a:xfrm>
          <a:prstGeom prst="rect">
            <a:avLst/>
          </a:prstGeom>
        </p:spPr>
        <p:txBody>
          <a:bodyPr wrap="square" lIns="0" tIns="0" rIns="0" bIns="0" rtlCol="0" anchor="t">
            <a:spAutoFit/>
          </a:bodyPr>
          <a:lstStyle/>
          <a:p>
            <a:pPr algn="ctr">
              <a:lnSpc>
                <a:spcPts val="5500"/>
              </a:lnSpc>
              <a:spcBef>
                <a:spcPct val="0"/>
              </a:spcBef>
            </a:pPr>
            <a:r>
              <a:rPr lang="en-US" sz="5000" dirty="0">
                <a:solidFill>
                  <a:srgbClr val="F43722"/>
                </a:solidFill>
                <a:latin typeface="Francois One"/>
                <a:ea typeface="Francois One"/>
                <a:cs typeface="Francois One"/>
                <a:sym typeface="Francois One"/>
              </a:rPr>
              <a:t>CHẤT</a:t>
            </a:r>
          </a:p>
        </p:txBody>
      </p:sp>
      <p:sp>
        <p:nvSpPr>
          <p:cNvPr id="22" name="Freeform 22"/>
          <p:cNvSpPr/>
          <p:nvPr/>
        </p:nvSpPr>
        <p:spPr>
          <a:xfrm>
            <a:off x="5315981" y="7574926"/>
            <a:ext cx="2399666" cy="2399666"/>
          </a:xfrm>
          <a:custGeom>
            <a:avLst/>
            <a:gdLst/>
            <a:ahLst/>
            <a:cxnLst/>
            <a:rect l="l" t="t" r="r" b="b"/>
            <a:pathLst>
              <a:path w="2399666" h="2399666">
                <a:moveTo>
                  <a:pt x="0" y="0"/>
                </a:moveTo>
                <a:lnTo>
                  <a:pt x="2399665" y="0"/>
                </a:lnTo>
                <a:lnTo>
                  <a:pt x="2399665" y="2399666"/>
                </a:lnTo>
                <a:lnTo>
                  <a:pt x="0" y="239966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vi-VN"/>
          </a:p>
        </p:txBody>
      </p:sp>
      <p:sp>
        <p:nvSpPr>
          <p:cNvPr id="23" name="Freeform 23"/>
          <p:cNvSpPr/>
          <p:nvPr/>
        </p:nvSpPr>
        <p:spPr>
          <a:xfrm>
            <a:off x="10731146" y="7633860"/>
            <a:ext cx="2399666" cy="2399666"/>
          </a:xfrm>
          <a:custGeom>
            <a:avLst/>
            <a:gdLst/>
            <a:ahLst/>
            <a:cxnLst/>
            <a:rect l="l" t="t" r="r" b="b"/>
            <a:pathLst>
              <a:path w="2399666" h="2399666">
                <a:moveTo>
                  <a:pt x="0" y="0"/>
                </a:moveTo>
                <a:lnTo>
                  <a:pt x="2399665" y="0"/>
                </a:lnTo>
                <a:lnTo>
                  <a:pt x="2399665" y="2399666"/>
                </a:lnTo>
                <a:lnTo>
                  <a:pt x="0" y="239966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vi-VN"/>
          </a:p>
        </p:txBody>
      </p:sp>
      <p:sp>
        <p:nvSpPr>
          <p:cNvPr id="24" name="TextBox 24"/>
          <p:cNvSpPr txBox="1"/>
          <p:nvPr/>
        </p:nvSpPr>
        <p:spPr>
          <a:xfrm>
            <a:off x="16084759" y="8442971"/>
            <a:ext cx="1852315" cy="711200"/>
          </a:xfrm>
          <a:prstGeom prst="rect">
            <a:avLst/>
          </a:prstGeom>
        </p:spPr>
        <p:txBody>
          <a:bodyPr lIns="0" tIns="0" rIns="0" bIns="0" rtlCol="0" anchor="t">
            <a:spAutoFit/>
          </a:bodyPr>
          <a:lstStyle/>
          <a:p>
            <a:pPr algn="ctr">
              <a:lnSpc>
                <a:spcPts val="5500"/>
              </a:lnSpc>
              <a:spcBef>
                <a:spcPct val="0"/>
              </a:spcBef>
            </a:pPr>
            <a:r>
              <a:rPr lang="en-US" sz="5000" dirty="0">
                <a:solidFill>
                  <a:srgbClr val="65A6EB"/>
                </a:solidFill>
                <a:latin typeface="Francois One"/>
                <a:ea typeface="Francois One"/>
                <a:cs typeface="Francois One"/>
                <a:sym typeface="Francois One"/>
              </a:rPr>
              <a:t>LƯỢNG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0"/>
                                        <p:tgtEl>
                                          <p:spTgt spid="17"/>
                                        </p:tgtEl>
                                      </p:cBhvr>
                                    </p:animEffect>
                                    <p:anim calcmode="lin" valueType="num">
                                      <p:cBhvr>
                                        <p:cTn id="62" dur="1000" fill="hold"/>
                                        <p:tgtEl>
                                          <p:spTgt spid="17"/>
                                        </p:tgtEl>
                                        <p:attrNameLst>
                                          <p:attrName>ppt_x</p:attrName>
                                        </p:attrNameLst>
                                      </p:cBhvr>
                                      <p:tavLst>
                                        <p:tav tm="0">
                                          <p:val>
                                            <p:strVal val="#ppt_x"/>
                                          </p:val>
                                        </p:tav>
                                        <p:tav tm="100000">
                                          <p:val>
                                            <p:strVal val="#ppt_x"/>
                                          </p:val>
                                        </p:tav>
                                      </p:tavLst>
                                    </p:anim>
                                    <p:anim calcmode="lin" valueType="num">
                                      <p:cBhvr>
                                        <p:cTn id="6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1000"/>
                                        <p:tgtEl>
                                          <p:spTgt spid="14"/>
                                        </p:tgtEl>
                                      </p:cBhvr>
                                    </p:animEffect>
                                    <p:anim calcmode="lin" valueType="num">
                                      <p:cBhvr>
                                        <p:cTn id="69" dur="1000" fill="hold"/>
                                        <p:tgtEl>
                                          <p:spTgt spid="14"/>
                                        </p:tgtEl>
                                        <p:attrNameLst>
                                          <p:attrName>ppt_x</p:attrName>
                                        </p:attrNameLst>
                                      </p:cBhvr>
                                      <p:tavLst>
                                        <p:tav tm="0">
                                          <p:val>
                                            <p:strVal val="#ppt_x"/>
                                          </p:val>
                                        </p:tav>
                                        <p:tav tm="100000">
                                          <p:val>
                                            <p:strVal val="#ppt_x"/>
                                          </p:val>
                                        </p:tav>
                                      </p:tavLst>
                                    </p:anim>
                                    <p:anim calcmode="lin" valueType="num">
                                      <p:cBhvr>
                                        <p:cTn id="70" dur="1000" fill="hold"/>
                                        <p:tgtEl>
                                          <p:spTgt spid="14"/>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1000"/>
                                        <p:tgtEl>
                                          <p:spTgt spid="18"/>
                                        </p:tgtEl>
                                      </p:cBhvr>
                                    </p:animEffect>
                                    <p:anim calcmode="lin" valueType="num">
                                      <p:cBhvr>
                                        <p:cTn id="74" dur="1000" fill="hold"/>
                                        <p:tgtEl>
                                          <p:spTgt spid="18"/>
                                        </p:tgtEl>
                                        <p:attrNameLst>
                                          <p:attrName>ppt_x</p:attrName>
                                        </p:attrNameLst>
                                      </p:cBhvr>
                                      <p:tavLst>
                                        <p:tav tm="0">
                                          <p:val>
                                            <p:strVal val="#ppt_x"/>
                                          </p:val>
                                        </p:tav>
                                        <p:tav tm="100000">
                                          <p:val>
                                            <p:strVal val="#ppt_x"/>
                                          </p:val>
                                        </p:tav>
                                      </p:tavLst>
                                    </p:anim>
                                    <p:anim calcmode="lin" valueType="num">
                                      <p:cBhvr>
                                        <p:cTn id="7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500"/>
                                        <p:tgtEl>
                                          <p:spTgt spid="21"/>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fade">
                                      <p:cBhvr>
                                        <p:cTn id="98" dur="500"/>
                                        <p:tgtEl>
                                          <p:spTgt spid="23"/>
                                        </p:tgtEl>
                                      </p:cBhvr>
                                    </p:animEffect>
                                  </p:childTnLst>
                                </p:cTn>
                              </p:par>
                            </p:childTnLst>
                          </p:cTn>
                        </p:par>
                        <p:par>
                          <p:cTn id="99" fill="hold">
                            <p:stCondLst>
                              <p:cond delay="500"/>
                            </p:stCondLst>
                            <p:childTnLst>
                              <p:par>
                                <p:cTn id="100" presetID="10" presetClass="entr" presetSubtype="0"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fade">
                                      <p:cBhvr>
                                        <p:cTn id="10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p:bldP spid="18" grpId="0"/>
      <p:bldP spid="19" grpId="0" animBg="1"/>
      <p:bldP spid="20" grpId="0" animBg="1"/>
      <p:bldP spid="21" grpId="0"/>
      <p:bldP spid="22" grpId="0" animBg="1"/>
      <p:bldP spid="23" grpId="0" animBg="1"/>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5" name="Freeform 5"/>
          <p:cNvSpPr/>
          <p:nvPr/>
        </p:nvSpPr>
        <p:spPr>
          <a:xfrm>
            <a:off x="6438093" y="6558687"/>
            <a:ext cx="5415165" cy="118872"/>
          </a:xfrm>
          <a:custGeom>
            <a:avLst/>
            <a:gdLst/>
            <a:ahLst/>
            <a:cxnLst/>
            <a:rect l="l" t="t" r="r" b="b"/>
            <a:pathLst>
              <a:path w="5415165" h="118872">
                <a:moveTo>
                  <a:pt x="0" y="0"/>
                </a:moveTo>
                <a:lnTo>
                  <a:pt x="5415165" y="0"/>
                </a:lnTo>
                <a:lnTo>
                  <a:pt x="5415165" y="118872"/>
                </a:lnTo>
                <a:lnTo>
                  <a:pt x="0" y="118872"/>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l="-4124" r="-30963"/>
            </a:stretch>
          </a:blipFill>
        </p:spPr>
        <p:txBody>
          <a:bodyPr/>
          <a:lstStyle/>
          <a:p>
            <a:endParaRPr lang="vi-VN"/>
          </a:p>
        </p:txBody>
      </p:sp>
      <p:sp>
        <p:nvSpPr>
          <p:cNvPr id="6" name="Freeform 6"/>
          <p:cNvSpPr/>
          <p:nvPr/>
        </p:nvSpPr>
        <p:spPr>
          <a:xfrm>
            <a:off x="2981623" y="6558687"/>
            <a:ext cx="3457574" cy="118872"/>
          </a:xfrm>
          <a:custGeom>
            <a:avLst/>
            <a:gdLst/>
            <a:ahLst/>
            <a:cxnLst/>
            <a:rect l="l" t="t" r="r" b="b"/>
            <a:pathLst>
              <a:path w="3457574" h="118872">
                <a:moveTo>
                  <a:pt x="0" y="0"/>
                </a:moveTo>
                <a:lnTo>
                  <a:pt x="3457574" y="0"/>
                </a:lnTo>
                <a:lnTo>
                  <a:pt x="3457574" y="118872"/>
                </a:lnTo>
                <a:lnTo>
                  <a:pt x="0" y="118872"/>
                </a:lnTo>
                <a:lnTo>
                  <a:pt x="0" y="0"/>
                </a:lnTo>
                <a:close/>
              </a:path>
            </a:pathLst>
          </a:custGeom>
          <a: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r="-111570"/>
            </a:stretch>
          </a:blipFill>
        </p:spPr>
        <p:txBody>
          <a:bodyPr/>
          <a:lstStyle/>
          <a:p>
            <a:endParaRPr lang="vi-VN"/>
          </a:p>
        </p:txBody>
      </p:sp>
      <p:sp>
        <p:nvSpPr>
          <p:cNvPr id="7" name="Freeform 7"/>
          <p:cNvSpPr/>
          <p:nvPr/>
        </p:nvSpPr>
        <p:spPr>
          <a:xfrm flipH="1">
            <a:off x="11848803" y="6558687"/>
            <a:ext cx="3457574" cy="118872"/>
          </a:xfrm>
          <a:custGeom>
            <a:avLst/>
            <a:gdLst/>
            <a:ahLst/>
            <a:cxnLst/>
            <a:rect l="l" t="t" r="r" b="b"/>
            <a:pathLst>
              <a:path w="3457574" h="118872">
                <a:moveTo>
                  <a:pt x="3457574" y="0"/>
                </a:moveTo>
                <a:lnTo>
                  <a:pt x="0" y="0"/>
                </a:lnTo>
                <a:lnTo>
                  <a:pt x="0" y="118872"/>
                </a:lnTo>
                <a:lnTo>
                  <a:pt x="3457574" y="118872"/>
                </a:lnTo>
                <a:lnTo>
                  <a:pt x="3457574" y="0"/>
                </a:lnTo>
                <a:close/>
              </a:path>
            </a:pathLst>
          </a:custGeom>
          <a: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r="-111570"/>
            </a:stretch>
          </a:blipFill>
        </p:spPr>
        <p:txBody>
          <a:bodyPr/>
          <a:lstStyle/>
          <a:p>
            <a:endParaRPr lang="vi-VN"/>
          </a:p>
        </p:txBody>
      </p:sp>
      <p:sp>
        <p:nvSpPr>
          <p:cNvPr id="8" name="Freeform 8"/>
          <p:cNvSpPr/>
          <p:nvPr/>
        </p:nvSpPr>
        <p:spPr>
          <a:xfrm rot="-5400000">
            <a:off x="6074490" y="6540403"/>
            <a:ext cx="727207" cy="155440"/>
          </a:xfrm>
          <a:custGeom>
            <a:avLst/>
            <a:gdLst/>
            <a:ahLst/>
            <a:cxnLst/>
            <a:rect l="l" t="t" r="r" b="b"/>
            <a:pathLst>
              <a:path w="727207" h="155440">
                <a:moveTo>
                  <a:pt x="0" y="0"/>
                </a:moveTo>
                <a:lnTo>
                  <a:pt x="727207" y="0"/>
                </a:lnTo>
                <a:lnTo>
                  <a:pt x="727207" y="155441"/>
                </a:lnTo>
                <a:lnTo>
                  <a:pt x="0" y="15544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vi-VN"/>
          </a:p>
        </p:txBody>
      </p:sp>
      <p:sp>
        <p:nvSpPr>
          <p:cNvPr id="9" name="Freeform 9"/>
          <p:cNvSpPr/>
          <p:nvPr/>
        </p:nvSpPr>
        <p:spPr>
          <a:xfrm rot="-5400000">
            <a:off x="11489655" y="6540403"/>
            <a:ext cx="727207" cy="155440"/>
          </a:xfrm>
          <a:custGeom>
            <a:avLst/>
            <a:gdLst/>
            <a:ahLst/>
            <a:cxnLst/>
            <a:rect l="l" t="t" r="r" b="b"/>
            <a:pathLst>
              <a:path w="727207" h="155440">
                <a:moveTo>
                  <a:pt x="0" y="0"/>
                </a:moveTo>
                <a:lnTo>
                  <a:pt x="727207" y="0"/>
                </a:lnTo>
                <a:lnTo>
                  <a:pt x="727207" y="155441"/>
                </a:lnTo>
                <a:lnTo>
                  <a:pt x="0" y="15544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vi-VN"/>
          </a:p>
        </p:txBody>
      </p:sp>
      <p:sp>
        <p:nvSpPr>
          <p:cNvPr id="10" name="Freeform 10"/>
          <p:cNvSpPr/>
          <p:nvPr/>
        </p:nvSpPr>
        <p:spPr>
          <a:xfrm>
            <a:off x="3577116" y="3998391"/>
            <a:ext cx="2266589" cy="1903934"/>
          </a:xfrm>
          <a:custGeom>
            <a:avLst/>
            <a:gdLst/>
            <a:ahLst/>
            <a:cxnLst/>
            <a:rect l="l" t="t" r="r" b="b"/>
            <a:pathLst>
              <a:path w="2266589" h="1903934">
                <a:moveTo>
                  <a:pt x="0" y="0"/>
                </a:moveTo>
                <a:lnTo>
                  <a:pt x="2266589" y="0"/>
                </a:lnTo>
                <a:lnTo>
                  <a:pt x="2266589" y="1903934"/>
                </a:lnTo>
                <a:lnTo>
                  <a:pt x="0" y="1903934"/>
                </a:lnTo>
                <a:lnTo>
                  <a:pt x="0" y="0"/>
                </a:lnTo>
                <a:close/>
              </a:path>
            </a:pathLst>
          </a:custGeom>
          <a:blipFill>
            <a:blip r:embed="rId16" cstate="email">
              <a:extLst>
                <a:ext uri="{28A0092B-C50C-407E-A947-70E740481C1C}">
                  <a14:useLocalDpi xmlns:a14="http://schemas.microsoft.com/office/drawing/2010/main"/>
                </a:ext>
              </a:extLst>
            </a:blip>
            <a:stretch>
              <a:fillRect/>
            </a:stretch>
          </a:blipFill>
        </p:spPr>
        <p:txBody>
          <a:bodyPr/>
          <a:lstStyle/>
          <a:p>
            <a:endParaRPr lang="vi-VN"/>
          </a:p>
        </p:txBody>
      </p:sp>
      <p:sp>
        <p:nvSpPr>
          <p:cNvPr id="11" name="Freeform 11"/>
          <p:cNvSpPr/>
          <p:nvPr/>
        </p:nvSpPr>
        <p:spPr>
          <a:xfrm>
            <a:off x="12770536" y="3858646"/>
            <a:ext cx="2270755" cy="2043680"/>
          </a:xfrm>
          <a:custGeom>
            <a:avLst/>
            <a:gdLst/>
            <a:ahLst/>
            <a:cxnLst/>
            <a:rect l="l" t="t" r="r" b="b"/>
            <a:pathLst>
              <a:path w="2270755" h="2043680">
                <a:moveTo>
                  <a:pt x="0" y="0"/>
                </a:moveTo>
                <a:lnTo>
                  <a:pt x="2270755" y="0"/>
                </a:lnTo>
                <a:lnTo>
                  <a:pt x="2270755" y="2043679"/>
                </a:lnTo>
                <a:lnTo>
                  <a:pt x="0" y="204367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vi-VN"/>
          </a:p>
        </p:txBody>
      </p:sp>
      <p:sp>
        <p:nvSpPr>
          <p:cNvPr id="12" name="Freeform 12"/>
          <p:cNvSpPr/>
          <p:nvPr/>
        </p:nvSpPr>
        <p:spPr>
          <a:xfrm>
            <a:off x="8324357" y="3886753"/>
            <a:ext cx="1642639" cy="2367767"/>
          </a:xfrm>
          <a:custGeom>
            <a:avLst/>
            <a:gdLst/>
            <a:ahLst/>
            <a:cxnLst/>
            <a:rect l="l" t="t" r="r" b="b"/>
            <a:pathLst>
              <a:path w="1642639" h="2367767">
                <a:moveTo>
                  <a:pt x="0" y="0"/>
                </a:moveTo>
                <a:lnTo>
                  <a:pt x="1642638" y="0"/>
                </a:lnTo>
                <a:lnTo>
                  <a:pt x="1642638" y="2367767"/>
                </a:lnTo>
                <a:lnTo>
                  <a:pt x="0" y="2367767"/>
                </a:lnTo>
                <a:lnTo>
                  <a:pt x="0" y="0"/>
                </a:lnTo>
                <a:close/>
              </a:path>
            </a:pathLst>
          </a:custGeom>
          <a: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a:blipFill>
        </p:spPr>
        <p:txBody>
          <a:bodyPr/>
          <a:lstStyle/>
          <a:p>
            <a:endParaRPr lang="vi-VN"/>
          </a:p>
        </p:txBody>
      </p:sp>
      <p:sp>
        <p:nvSpPr>
          <p:cNvPr id="13" name="TextBox 13"/>
          <p:cNvSpPr txBox="1"/>
          <p:nvPr/>
        </p:nvSpPr>
        <p:spPr>
          <a:xfrm>
            <a:off x="3906920" y="1205933"/>
            <a:ext cx="10474159" cy="1394460"/>
          </a:xfrm>
          <a:prstGeom prst="rect">
            <a:avLst/>
          </a:prstGeom>
        </p:spPr>
        <p:txBody>
          <a:bodyPr lIns="0" tIns="0" rIns="0" bIns="0" rtlCol="0" anchor="t">
            <a:spAutoFit/>
          </a:bodyPr>
          <a:lstStyle/>
          <a:p>
            <a:pPr algn="ctr">
              <a:lnSpc>
                <a:spcPts val="5280"/>
              </a:lnSpc>
            </a:pPr>
            <a:r>
              <a:rPr lang="en-US" sz="4800">
                <a:solidFill>
                  <a:srgbClr val="65A6EB"/>
                </a:solidFill>
                <a:latin typeface="iCiel Crocante"/>
                <a:ea typeface="iCiel Crocante"/>
                <a:cs typeface="iCiel Crocante"/>
                <a:sym typeface="iCiel Crocante"/>
              </a:rPr>
              <a:t>SỰ CHUYỂN TỪ THỂ LỎNG SANG </a:t>
            </a:r>
          </a:p>
          <a:p>
            <a:pPr algn="ctr">
              <a:lnSpc>
                <a:spcPts val="5280"/>
              </a:lnSpc>
            </a:pPr>
            <a:r>
              <a:rPr lang="en-US" sz="4800">
                <a:solidFill>
                  <a:srgbClr val="65A6EB"/>
                </a:solidFill>
                <a:latin typeface="iCiel Crocante"/>
                <a:ea typeface="iCiel Crocante"/>
                <a:cs typeface="iCiel Crocante"/>
                <a:sym typeface="iCiel Crocante"/>
              </a:rPr>
              <a:t>THỂ KHÍ, THỂ RẮN CỦA NƯỚC</a:t>
            </a:r>
          </a:p>
        </p:txBody>
      </p:sp>
      <p:sp>
        <p:nvSpPr>
          <p:cNvPr id="14" name="TextBox 14"/>
          <p:cNvSpPr txBox="1"/>
          <p:nvPr/>
        </p:nvSpPr>
        <p:spPr>
          <a:xfrm>
            <a:off x="5974841" y="7029352"/>
            <a:ext cx="926505" cy="711200"/>
          </a:xfrm>
          <a:prstGeom prst="rect">
            <a:avLst/>
          </a:prstGeom>
        </p:spPr>
        <p:txBody>
          <a:bodyPr lIns="0" tIns="0" rIns="0" bIns="0" rtlCol="0" anchor="t">
            <a:spAutoFit/>
          </a:bodyPr>
          <a:lstStyle/>
          <a:p>
            <a:pPr algn="ctr">
              <a:lnSpc>
                <a:spcPts val="5500"/>
              </a:lnSpc>
              <a:spcBef>
                <a:spcPct val="0"/>
              </a:spcBef>
            </a:pPr>
            <a:r>
              <a:rPr lang="en-US" sz="5000">
                <a:solidFill>
                  <a:srgbClr val="64D4F2"/>
                </a:solidFill>
                <a:latin typeface="Francois One"/>
                <a:ea typeface="Francois One"/>
                <a:cs typeface="Francois One"/>
                <a:sym typeface="Francois One"/>
              </a:rPr>
              <a:t>0°C</a:t>
            </a:r>
          </a:p>
        </p:txBody>
      </p:sp>
      <p:sp>
        <p:nvSpPr>
          <p:cNvPr id="15" name="TextBox 15"/>
          <p:cNvSpPr txBox="1"/>
          <p:nvPr/>
        </p:nvSpPr>
        <p:spPr>
          <a:xfrm>
            <a:off x="11069331" y="7029352"/>
            <a:ext cx="1567855" cy="711200"/>
          </a:xfrm>
          <a:prstGeom prst="rect">
            <a:avLst/>
          </a:prstGeom>
        </p:spPr>
        <p:txBody>
          <a:bodyPr lIns="0" tIns="0" rIns="0" bIns="0" rtlCol="0" anchor="t">
            <a:spAutoFit/>
          </a:bodyPr>
          <a:lstStyle/>
          <a:p>
            <a:pPr algn="ctr">
              <a:lnSpc>
                <a:spcPts val="5500"/>
              </a:lnSpc>
              <a:spcBef>
                <a:spcPct val="0"/>
              </a:spcBef>
            </a:pPr>
            <a:r>
              <a:rPr lang="en-US" sz="5000">
                <a:solidFill>
                  <a:srgbClr val="F43722"/>
                </a:solidFill>
                <a:latin typeface="Francois One"/>
                <a:ea typeface="Francois One"/>
                <a:cs typeface="Francois One"/>
                <a:sym typeface="Francois One"/>
              </a:rPr>
              <a:t>100°C</a:t>
            </a:r>
          </a:p>
        </p:txBody>
      </p:sp>
      <p:sp>
        <p:nvSpPr>
          <p:cNvPr id="16" name="Freeform 16"/>
          <p:cNvSpPr/>
          <p:nvPr/>
        </p:nvSpPr>
        <p:spPr>
          <a:xfrm rot="5400000">
            <a:off x="8435489" y="6776471"/>
            <a:ext cx="1805905" cy="760738"/>
          </a:xfrm>
          <a:custGeom>
            <a:avLst/>
            <a:gdLst/>
            <a:ahLst/>
            <a:cxnLst/>
            <a:rect l="l" t="t" r="r" b="b"/>
            <a:pathLst>
              <a:path w="1805905" h="760738">
                <a:moveTo>
                  <a:pt x="0" y="0"/>
                </a:moveTo>
                <a:lnTo>
                  <a:pt x="1805906" y="0"/>
                </a:lnTo>
                <a:lnTo>
                  <a:pt x="1805906" y="760738"/>
                </a:lnTo>
                <a:lnTo>
                  <a:pt x="0" y="76073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vi-VN"/>
          </a:p>
        </p:txBody>
      </p:sp>
      <p:sp>
        <p:nvSpPr>
          <p:cNvPr id="17" name="TextBox 17"/>
          <p:cNvSpPr txBox="1"/>
          <p:nvPr/>
        </p:nvSpPr>
        <p:spPr>
          <a:xfrm>
            <a:off x="8958073" y="8412218"/>
            <a:ext cx="701675" cy="711200"/>
          </a:xfrm>
          <a:prstGeom prst="rect">
            <a:avLst/>
          </a:prstGeom>
        </p:spPr>
        <p:txBody>
          <a:bodyPr lIns="0" tIns="0" rIns="0" bIns="0" rtlCol="0" anchor="t">
            <a:spAutoFit/>
          </a:bodyPr>
          <a:lstStyle/>
          <a:p>
            <a:pPr algn="ctr">
              <a:lnSpc>
                <a:spcPts val="5500"/>
              </a:lnSpc>
              <a:spcBef>
                <a:spcPct val="0"/>
              </a:spcBef>
            </a:pPr>
            <a:r>
              <a:rPr lang="en-US" sz="5000">
                <a:solidFill>
                  <a:srgbClr val="A77CC3"/>
                </a:solidFill>
                <a:latin typeface="Francois One"/>
                <a:ea typeface="Francois One"/>
                <a:cs typeface="Francois One"/>
                <a:sym typeface="Francois One"/>
              </a:rPr>
              <a:t>ĐỘ</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3327490" cy="3947356"/>
          </a:xfrm>
          <a:custGeom>
            <a:avLst/>
            <a:gdLst/>
            <a:ahLst/>
            <a:cxnLst/>
            <a:rect l="l" t="t" r="r" b="b"/>
            <a:pathLst>
              <a:path w="3327490" h="3947356">
                <a:moveTo>
                  <a:pt x="0" y="0"/>
                </a:moveTo>
                <a:lnTo>
                  <a:pt x="3327490" y="0"/>
                </a:lnTo>
                <a:lnTo>
                  <a:pt x="3327490" y="3947356"/>
                </a:lnTo>
                <a:lnTo>
                  <a:pt x="0" y="3947356"/>
                </a:lnTo>
                <a:lnTo>
                  <a:pt x="0" y="0"/>
                </a:lnTo>
                <a:close/>
              </a:path>
            </a:pathLst>
          </a:custGeo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l="-153552" r="-113319" b="-123162"/>
            </a:stretch>
          </a:blipFill>
        </p:spPr>
        <p:txBody>
          <a:bodyPr/>
          <a:lstStyle/>
          <a:p>
            <a:endParaRPr lang="vi-VN"/>
          </a:p>
        </p:txBody>
      </p:sp>
      <p:sp>
        <p:nvSpPr>
          <p:cNvPr id="3" name="Freeform 3"/>
          <p:cNvSpPr/>
          <p:nvPr/>
        </p:nvSpPr>
        <p:spPr>
          <a:xfrm>
            <a:off x="1028700" y="4645424"/>
            <a:ext cx="4348150" cy="5641576"/>
          </a:xfrm>
          <a:custGeom>
            <a:avLst/>
            <a:gdLst/>
            <a:ahLst/>
            <a:cxnLst/>
            <a:rect l="l" t="t" r="r" b="b"/>
            <a:pathLst>
              <a:path w="4348150" h="5641576">
                <a:moveTo>
                  <a:pt x="0" y="0"/>
                </a:moveTo>
                <a:lnTo>
                  <a:pt x="4348150" y="0"/>
                </a:lnTo>
                <a:lnTo>
                  <a:pt x="4348150" y="5641576"/>
                </a:lnTo>
                <a:lnTo>
                  <a:pt x="0" y="5641576"/>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vi-VN"/>
          </a:p>
        </p:txBody>
      </p:sp>
      <p:sp>
        <p:nvSpPr>
          <p:cNvPr id="4" name="Freeform 4"/>
          <p:cNvSpPr/>
          <p:nvPr/>
        </p:nvSpPr>
        <p:spPr>
          <a:xfrm>
            <a:off x="6210466" y="2951925"/>
            <a:ext cx="11048834" cy="6440550"/>
          </a:xfrm>
          <a:custGeom>
            <a:avLst/>
            <a:gdLst/>
            <a:ahLst/>
            <a:cxnLst/>
            <a:rect l="l" t="t" r="r" b="b"/>
            <a:pathLst>
              <a:path w="11048834" h="6440550">
                <a:moveTo>
                  <a:pt x="0" y="0"/>
                </a:moveTo>
                <a:lnTo>
                  <a:pt x="11048834" y="0"/>
                </a:lnTo>
                <a:lnTo>
                  <a:pt x="11048834" y="6440550"/>
                </a:lnTo>
                <a:lnTo>
                  <a:pt x="0" y="6440550"/>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vi-VN"/>
          </a:p>
        </p:txBody>
      </p:sp>
      <p:sp>
        <p:nvSpPr>
          <p:cNvPr id="5" name="TextBox 5"/>
          <p:cNvSpPr txBox="1"/>
          <p:nvPr/>
        </p:nvSpPr>
        <p:spPr>
          <a:xfrm>
            <a:off x="6960559" y="4557856"/>
            <a:ext cx="9548647" cy="3145790"/>
          </a:xfrm>
          <a:prstGeom prst="rect">
            <a:avLst/>
          </a:prstGeom>
        </p:spPr>
        <p:txBody>
          <a:bodyPr lIns="0" tIns="0" rIns="0" bIns="0" rtlCol="0" anchor="t">
            <a:spAutoFit/>
          </a:bodyPr>
          <a:lstStyle/>
          <a:p>
            <a:pPr marL="0" lvl="0" indent="0" algn="ctr">
              <a:lnSpc>
                <a:spcPts val="6160"/>
              </a:lnSpc>
              <a:spcBef>
                <a:spcPct val="0"/>
              </a:spcBef>
            </a:pPr>
            <a:r>
              <a:rPr lang="en-US" sz="4400" u="none" strike="noStrike" dirty="0">
                <a:solidFill>
                  <a:srgbClr val="000000"/>
                </a:solidFill>
                <a:latin typeface="iCiel Cadena"/>
                <a:ea typeface="iCiel Cadena"/>
                <a:cs typeface="iCiel Cadena"/>
                <a:sym typeface="iCiel Cadena"/>
              </a:rPr>
              <a:t>Quy </a:t>
            </a:r>
            <a:r>
              <a:rPr lang="en-US" sz="4400" u="none" strike="noStrike" dirty="0" err="1">
                <a:solidFill>
                  <a:srgbClr val="000000"/>
                </a:solidFill>
                <a:latin typeface="iCiel Cadena"/>
                <a:ea typeface="iCiel Cadena"/>
                <a:cs typeface="iCiel Cadena"/>
                <a:sym typeface="iCiel Cadena"/>
              </a:rPr>
              <a:t>luật</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là</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mối</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liên</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hệ</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phổ</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biến</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khách</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quan</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bản</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chất</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bền</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vững</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tất</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yếu</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giữa</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các</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đối</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tượng</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nhất</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định</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và</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tác</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động</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khi</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có</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các</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điều</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kiện</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phù</a:t>
            </a:r>
            <a:r>
              <a:rPr lang="en-US" sz="4400" u="none" strike="noStrike" dirty="0">
                <a:solidFill>
                  <a:srgbClr val="000000"/>
                </a:solidFill>
                <a:latin typeface="iCiel Cadena"/>
                <a:ea typeface="iCiel Cadena"/>
                <a:cs typeface="iCiel Cadena"/>
                <a:sym typeface="iCiel Cadena"/>
              </a:rPr>
              <a:t> </a:t>
            </a:r>
            <a:r>
              <a:rPr lang="en-US" sz="4400" u="none" strike="noStrike" dirty="0" err="1">
                <a:solidFill>
                  <a:srgbClr val="000000"/>
                </a:solidFill>
                <a:latin typeface="iCiel Cadena"/>
                <a:ea typeface="iCiel Cadena"/>
                <a:cs typeface="iCiel Cadena"/>
                <a:sym typeface="iCiel Cadena"/>
              </a:rPr>
              <a:t>hợp</a:t>
            </a:r>
            <a:r>
              <a:rPr lang="en-US" sz="4400" u="none" strike="noStrike" dirty="0">
                <a:solidFill>
                  <a:srgbClr val="000000"/>
                </a:solidFill>
                <a:latin typeface="iCiel Cadena"/>
                <a:ea typeface="iCiel Cadena"/>
                <a:cs typeface="iCiel Cadena"/>
                <a:sym typeface="iCiel Cadena"/>
              </a:rPr>
              <a:t>.</a:t>
            </a:r>
          </a:p>
        </p:txBody>
      </p:sp>
      <p:sp>
        <p:nvSpPr>
          <p:cNvPr id="6" name="Freeform 6"/>
          <p:cNvSpPr/>
          <p:nvPr/>
        </p:nvSpPr>
        <p:spPr>
          <a:xfrm>
            <a:off x="16155677" y="1084095"/>
            <a:ext cx="951888" cy="889583"/>
          </a:xfrm>
          <a:custGeom>
            <a:avLst/>
            <a:gdLst/>
            <a:ahLst/>
            <a:cxnLst/>
            <a:rect l="l" t="t" r="r" b="b"/>
            <a:pathLst>
              <a:path w="951888" h="889583">
                <a:moveTo>
                  <a:pt x="0" y="0"/>
                </a:moveTo>
                <a:lnTo>
                  <a:pt x="951889" y="0"/>
                </a:lnTo>
                <a:lnTo>
                  <a:pt x="951889" y="889583"/>
                </a:lnTo>
                <a:lnTo>
                  <a:pt x="0" y="889583"/>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7" name="Freeform 7"/>
          <p:cNvSpPr/>
          <p:nvPr/>
        </p:nvSpPr>
        <p:spPr>
          <a:xfrm>
            <a:off x="5376850" y="8323262"/>
            <a:ext cx="835693" cy="1409912"/>
          </a:xfrm>
          <a:custGeom>
            <a:avLst/>
            <a:gdLst/>
            <a:ahLst/>
            <a:cxnLst/>
            <a:rect l="l" t="t" r="r" b="b"/>
            <a:pathLst>
              <a:path w="835693" h="1409912">
                <a:moveTo>
                  <a:pt x="0" y="0"/>
                </a:moveTo>
                <a:lnTo>
                  <a:pt x="835693" y="0"/>
                </a:lnTo>
                <a:lnTo>
                  <a:pt x="835693" y="1409912"/>
                </a:lnTo>
                <a:lnTo>
                  <a:pt x="0" y="1409912"/>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8" name="TextBox 8"/>
          <p:cNvSpPr txBox="1"/>
          <p:nvPr/>
        </p:nvSpPr>
        <p:spPr>
          <a:xfrm>
            <a:off x="3708371" y="1561235"/>
            <a:ext cx="10871257" cy="768350"/>
          </a:xfrm>
          <a:prstGeom prst="rect">
            <a:avLst/>
          </a:prstGeom>
        </p:spPr>
        <p:txBody>
          <a:bodyPr lIns="0" tIns="0" rIns="0" bIns="0" rtlCol="0" anchor="t">
            <a:spAutoFit/>
          </a:bodyPr>
          <a:lstStyle/>
          <a:p>
            <a:pPr algn="ctr">
              <a:lnSpc>
                <a:spcPts val="5500"/>
              </a:lnSpc>
            </a:pPr>
            <a:r>
              <a:rPr lang="en-US" sz="5000">
                <a:solidFill>
                  <a:srgbClr val="F47769"/>
                </a:solidFill>
                <a:latin typeface="iCiel Crocante"/>
                <a:ea typeface="iCiel Crocante"/>
                <a:cs typeface="iCiel Crocante"/>
                <a:sym typeface="iCiel Crocante"/>
              </a:rPr>
              <a:t>KHÁI NIỆM </a:t>
            </a:r>
            <a:r>
              <a:rPr lang="en-US" sz="5000">
                <a:solidFill>
                  <a:srgbClr val="F43722"/>
                </a:solidFill>
                <a:latin typeface="iCiel Crocante"/>
                <a:ea typeface="iCiel Crocante"/>
                <a:cs typeface="iCiel Crocante"/>
                <a:sym typeface="iCiel Crocante"/>
              </a:rPr>
              <a:t>QUY LUẬT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5" name="TextBox 5"/>
          <p:cNvSpPr txBox="1"/>
          <p:nvPr/>
        </p:nvSpPr>
        <p:spPr>
          <a:xfrm>
            <a:off x="3906920" y="1539308"/>
            <a:ext cx="10474159" cy="727710"/>
          </a:xfrm>
          <a:prstGeom prst="rect">
            <a:avLst/>
          </a:prstGeom>
        </p:spPr>
        <p:txBody>
          <a:bodyPr lIns="0" tIns="0" rIns="0" bIns="0" rtlCol="0" anchor="t">
            <a:spAutoFit/>
          </a:bodyPr>
          <a:lstStyle/>
          <a:p>
            <a:pPr algn="ctr">
              <a:lnSpc>
                <a:spcPts val="5280"/>
              </a:lnSpc>
            </a:pPr>
            <a:r>
              <a:rPr lang="en-US" sz="4800">
                <a:solidFill>
                  <a:srgbClr val="A77CC3"/>
                </a:solidFill>
                <a:latin typeface="iCiel Crocante"/>
                <a:ea typeface="iCiel Crocante"/>
                <a:cs typeface="iCiel Crocante"/>
                <a:sym typeface="iCiel Crocante"/>
              </a:rPr>
              <a:t>ĐỘ</a:t>
            </a:r>
          </a:p>
        </p:txBody>
      </p:sp>
      <p:sp>
        <p:nvSpPr>
          <p:cNvPr id="6" name="Freeform 6"/>
          <p:cNvSpPr/>
          <p:nvPr/>
        </p:nvSpPr>
        <p:spPr>
          <a:xfrm>
            <a:off x="4124519" y="2854118"/>
            <a:ext cx="10077061" cy="6172200"/>
          </a:xfrm>
          <a:custGeom>
            <a:avLst/>
            <a:gdLst/>
            <a:ahLst/>
            <a:cxnLst/>
            <a:rect l="l" t="t" r="r" b="b"/>
            <a:pathLst>
              <a:path w="10077061" h="6172200">
                <a:moveTo>
                  <a:pt x="0" y="0"/>
                </a:moveTo>
                <a:lnTo>
                  <a:pt x="10077062" y="0"/>
                </a:lnTo>
                <a:lnTo>
                  <a:pt x="10077062" y="6172200"/>
                </a:lnTo>
                <a:lnTo>
                  <a:pt x="0" y="6172200"/>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vi-VN"/>
          </a:p>
        </p:txBody>
      </p:sp>
      <p:sp>
        <p:nvSpPr>
          <p:cNvPr id="7" name="TextBox 7"/>
          <p:cNvSpPr txBox="1"/>
          <p:nvPr/>
        </p:nvSpPr>
        <p:spPr>
          <a:xfrm>
            <a:off x="4430911" y="4611980"/>
            <a:ext cx="9093917" cy="3145790"/>
          </a:xfrm>
          <a:prstGeom prst="rect">
            <a:avLst/>
          </a:prstGeom>
        </p:spPr>
        <p:txBody>
          <a:bodyPr lIns="0" tIns="0" rIns="0" bIns="0" rtlCol="0" anchor="t">
            <a:spAutoFit/>
          </a:bodyPr>
          <a:lstStyle/>
          <a:p>
            <a:pPr algn="ctr">
              <a:lnSpc>
                <a:spcPts val="6160"/>
              </a:lnSpc>
            </a:pPr>
            <a:r>
              <a:rPr lang="en-US" sz="4400">
                <a:solidFill>
                  <a:srgbClr val="000000"/>
                </a:solidFill>
                <a:latin typeface="iCiel Cadena"/>
                <a:ea typeface="iCiel Cadena"/>
                <a:cs typeface="iCiel Cadena"/>
                <a:sym typeface="iCiel Cadena"/>
              </a:rPr>
              <a:t>Độ là một phạm trù triết học dùng để chỉ khoảng giới hạn mà trong đó, sự thay đổi về lượng đủ để làm thay đổi về chất của sự vật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5" name="Freeform 5"/>
          <p:cNvSpPr/>
          <p:nvPr/>
        </p:nvSpPr>
        <p:spPr>
          <a:xfrm>
            <a:off x="6438093" y="6558687"/>
            <a:ext cx="5415165" cy="118872"/>
          </a:xfrm>
          <a:custGeom>
            <a:avLst/>
            <a:gdLst/>
            <a:ahLst/>
            <a:cxnLst/>
            <a:rect l="l" t="t" r="r" b="b"/>
            <a:pathLst>
              <a:path w="5415165" h="118872">
                <a:moveTo>
                  <a:pt x="0" y="0"/>
                </a:moveTo>
                <a:lnTo>
                  <a:pt x="5415165" y="0"/>
                </a:lnTo>
                <a:lnTo>
                  <a:pt x="5415165" y="118872"/>
                </a:lnTo>
                <a:lnTo>
                  <a:pt x="0" y="118872"/>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l="-4124" r="-30963"/>
            </a:stretch>
          </a:blipFill>
        </p:spPr>
        <p:txBody>
          <a:bodyPr/>
          <a:lstStyle/>
          <a:p>
            <a:endParaRPr lang="vi-VN"/>
          </a:p>
        </p:txBody>
      </p:sp>
      <p:sp>
        <p:nvSpPr>
          <p:cNvPr id="6" name="Freeform 6"/>
          <p:cNvSpPr/>
          <p:nvPr/>
        </p:nvSpPr>
        <p:spPr>
          <a:xfrm>
            <a:off x="2981623" y="6558687"/>
            <a:ext cx="3457574" cy="118872"/>
          </a:xfrm>
          <a:custGeom>
            <a:avLst/>
            <a:gdLst/>
            <a:ahLst/>
            <a:cxnLst/>
            <a:rect l="l" t="t" r="r" b="b"/>
            <a:pathLst>
              <a:path w="3457574" h="118872">
                <a:moveTo>
                  <a:pt x="0" y="0"/>
                </a:moveTo>
                <a:lnTo>
                  <a:pt x="3457574" y="0"/>
                </a:lnTo>
                <a:lnTo>
                  <a:pt x="3457574" y="118872"/>
                </a:lnTo>
                <a:lnTo>
                  <a:pt x="0" y="118872"/>
                </a:lnTo>
                <a:lnTo>
                  <a:pt x="0" y="0"/>
                </a:lnTo>
                <a:close/>
              </a:path>
            </a:pathLst>
          </a:custGeom>
          <a: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r="-111570"/>
            </a:stretch>
          </a:blipFill>
        </p:spPr>
        <p:txBody>
          <a:bodyPr/>
          <a:lstStyle/>
          <a:p>
            <a:endParaRPr lang="vi-VN"/>
          </a:p>
        </p:txBody>
      </p:sp>
      <p:sp>
        <p:nvSpPr>
          <p:cNvPr id="7" name="Freeform 7"/>
          <p:cNvSpPr/>
          <p:nvPr/>
        </p:nvSpPr>
        <p:spPr>
          <a:xfrm flipH="1">
            <a:off x="11848803" y="6558687"/>
            <a:ext cx="3457574" cy="118872"/>
          </a:xfrm>
          <a:custGeom>
            <a:avLst/>
            <a:gdLst/>
            <a:ahLst/>
            <a:cxnLst/>
            <a:rect l="l" t="t" r="r" b="b"/>
            <a:pathLst>
              <a:path w="3457574" h="118872">
                <a:moveTo>
                  <a:pt x="3457574" y="0"/>
                </a:moveTo>
                <a:lnTo>
                  <a:pt x="0" y="0"/>
                </a:lnTo>
                <a:lnTo>
                  <a:pt x="0" y="118872"/>
                </a:lnTo>
                <a:lnTo>
                  <a:pt x="3457574" y="118872"/>
                </a:lnTo>
                <a:lnTo>
                  <a:pt x="3457574" y="0"/>
                </a:lnTo>
                <a:close/>
              </a:path>
            </a:pathLst>
          </a:custGeom>
          <a: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r="-111570"/>
            </a:stretch>
          </a:blipFill>
        </p:spPr>
        <p:txBody>
          <a:bodyPr/>
          <a:lstStyle/>
          <a:p>
            <a:endParaRPr lang="vi-VN"/>
          </a:p>
        </p:txBody>
      </p:sp>
      <p:sp>
        <p:nvSpPr>
          <p:cNvPr id="8" name="Freeform 8"/>
          <p:cNvSpPr/>
          <p:nvPr/>
        </p:nvSpPr>
        <p:spPr>
          <a:xfrm rot="-5400000">
            <a:off x="6074490" y="6540403"/>
            <a:ext cx="727207" cy="155440"/>
          </a:xfrm>
          <a:custGeom>
            <a:avLst/>
            <a:gdLst/>
            <a:ahLst/>
            <a:cxnLst/>
            <a:rect l="l" t="t" r="r" b="b"/>
            <a:pathLst>
              <a:path w="727207" h="155440">
                <a:moveTo>
                  <a:pt x="0" y="0"/>
                </a:moveTo>
                <a:lnTo>
                  <a:pt x="727207" y="0"/>
                </a:lnTo>
                <a:lnTo>
                  <a:pt x="727207" y="155441"/>
                </a:lnTo>
                <a:lnTo>
                  <a:pt x="0" y="15544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vi-VN"/>
          </a:p>
        </p:txBody>
      </p:sp>
      <p:sp>
        <p:nvSpPr>
          <p:cNvPr id="9" name="Freeform 9"/>
          <p:cNvSpPr/>
          <p:nvPr/>
        </p:nvSpPr>
        <p:spPr>
          <a:xfrm rot="-5400000">
            <a:off x="11489655" y="6540403"/>
            <a:ext cx="727207" cy="155440"/>
          </a:xfrm>
          <a:custGeom>
            <a:avLst/>
            <a:gdLst/>
            <a:ahLst/>
            <a:cxnLst/>
            <a:rect l="l" t="t" r="r" b="b"/>
            <a:pathLst>
              <a:path w="727207" h="155440">
                <a:moveTo>
                  <a:pt x="0" y="0"/>
                </a:moveTo>
                <a:lnTo>
                  <a:pt x="727207" y="0"/>
                </a:lnTo>
                <a:lnTo>
                  <a:pt x="727207" y="155441"/>
                </a:lnTo>
                <a:lnTo>
                  <a:pt x="0" y="15544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vi-VN"/>
          </a:p>
        </p:txBody>
      </p:sp>
      <p:sp>
        <p:nvSpPr>
          <p:cNvPr id="10" name="Freeform 10"/>
          <p:cNvSpPr/>
          <p:nvPr/>
        </p:nvSpPr>
        <p:spPr>
          <a:xfrm>
            <a:off x="3577116" y="3998391"/>
            <a:ext cx="2266589" cy="1903934"/>
          </a:xfrm>
          <a:custGeom>
            <a:avLst/>
            <a:gdLst/>
            <a:ahLst/>
            <a:cxnLst/>
            <a:rect l="l" t="t" r="r" b="b"/>
            <a:pathLst>
              <a:path w="2266589" h="1903934">
                <a:moveTo>
                  <a:pt x="0" y="0"/>
                </a:moveTo>
                <a:lnTo>
                  <a:pt x="2266589" y="0"/>
                </a:lnTo>
                <a:lnTo>
                  <a:pt x="2266589" y="1903934"/>
                </a:lnTo>
                <a:lnTo>
                  <a:pt x="0" y="1903934"/>
                </a:lnTo>
                <a:lnTo>
                  <a:pt x="0" y="0"/>
                </a:lnTo>
                <a:close/>
              </a:path>
            </a:pathLst>
          </a:custGeom>
          <a:blipFill>
            <a:blip r:embed="rId16" cstate="email">
              <a:extLst>
                <a:ext uri="{28A0092B-C50C-407E-A947-70E740481C1C}">
                  <a14:useLocalDpi xmlns:a14="http://schemas.microsoft.com/office/drawing/2010/main"/>
                </a:ext>
              </a:extLst>
            </a:blip>
            <a:stretch>
              <a:fillRect/>
            </a:stretch>
          </a:blipFill>
        </p:spPr>
        <p:txBody>
          <a:bodyPr/>
          <a:lstStyle/>
          <a:p>
            <a:endParaRPr lang="vi-VN"/>
          </a:p>
        </p:txBody>
      </p:sp>
      <p:sp>
        <p:nvSpPr>
          <p:cNvPr id="11" name="Freeform 11"/>
          <p:cNvSpPr/>
          <p:nvPr/>
        </p:nvSpPr>
        <p:spPr>
          <a:xfrm>
            <a:off x="12770536" y="3858646"/>
            <a:ext cx="2270755" cy="2043680"/>
          </a:xfrm>
          <a:custGeom>
            <a:avLst/>
            <a:gdLst/>
            <a:ahLst/>
            <a:cxnLst/>
            <a:rect l="l" t="t" r="r" b="b"/>
            <a:pathLst>
              <a:path w="2270755" h="2043680">
                <a:moveTo>
                  <a:pt x="0" y="0"/>
                </a:moveTo>
                <a:lnTo>
                  <a:pt x="2270755" y="0"/>
                </a:lnTo>
                <a:lnTo>
                  <a:pt x="2270755" y="2043679"/>
                </a:lnTo>
                <a:lnTo>
                  <a:pt x="0" y="204367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vi-VN"/>
          </a:p>
        </p:txBody>
      </p:sp>
      <p:sp>
        <p:nvSpPr>
          <p:cNvPr id="12" name="Freeform 12"/>
          <p:cNvSpPr/>
          <p:nvPr/>
        </p:nvSpPr>
        <p:spPr>
          <a:xfrm>
            <a:off x="8324357" y="3886753"/>
            <a:ext cx="1642639" cy="2367767"/>
          </a:xfrm>
          <a:custGeom>
            <a:avLst/>
            <a:gdLst/>
            <a:ahLst/>
            <a:cxnLst/>
            <a:rect l="l" t="t" r="r" b="b"/>
            <a:pathLst>
              <a:path w="1642639" h="2367767">
                <a:moveTo>
                  <a:pt x="0" y="0"/>
                </a:moveTo>
                <a:lnTo>
                  <a:pt x="1642638" y="0"/>
                </a:lnTo>
                <a:lnTo>
                  <a:pt x="1642638" y="2367767"/>
                </a:lnTo>
                <a:lnTo>
                  <a:pt x="0" y="2367767"/>
                </a:lnTo>
                <a:lnTo>
                  <a:pt x="0" y="0"/>
                </a:lnTo>
                <a:close/>
              </a:path>
            </a:pathLst>
          </a:custGeom>
          <a: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a:blipFill>
        </p:spPr>
        <p:txBody>
          <a:bodyPr/>
          <a:lstStyle/>
          <a:p>
            <a:endParaRPr lang="vi-VN"/>
          </a:p>
        </p:txBody>
      </p:sp>
      <p:sp>
        <p:nvSpPr>
          <p:cNvPr id="13" name="TextBox 13"/>
          <p:cNvSpPr txBox="1"/>
          <p:nvPr/>
        </p:nvSpPr>
        <p:spPr>
          <a:xfrm>
            <a:off x="3906920" y="1205933"/>
            <a:ext cx="10474159" cy="1394460"/>
          </a:xfrm>
          <a:prstGeom prst="rect">
            <a:avLst/>
          </a:prstGeom>
        </p:spPr>
        <p:txBody>
          <a:bodyPr lIns="0" tIns="0" rIns="0" bIns="0" rtlCol="0" anchor="t">
            <a:spAutoFit/>
          </a:bodyPr>
          <a:lstStyle/>
          <a:p>
            <a:pPr algn="ctr">
              <a:lnSpc>
                <a:spcPts val="5280"/>
              </a:lnSpc>
            </a:pPr>
            <a:r>
              <a:rPr lang="en-US" sz="4800">
                <a:solidFill>
                  <a:srgbClr val="65A6EB"/>
                </a:solidFill>
                <a:latin typeface="iCiel Crocante"/>
                <a:ea typeface="iCiel Crocante"/>
                <a:cs typeface="iCiel Crocante"/>
                <a:sym typeface="iCiel Crocante"/>
              </a:rPr>
              <a:t>SỰ CHUYỂN TỪ THỂ LỎNG SANG </a:t>
            </a:r>
          </a:p>
          <a:p>
            <a:pPr algn="ctr">
              <a:lnSpc>
                <a:spcPts val="5280"/>
              </a:lnSpc>
            </a:pPr>
            <a:r>
              <a:rPr lang="en-US" sz="4800">
                <a:solidFill>
                  <a:srgbClr val="65A6EB"/>
                </a:solidFill>
                <a:latin typeface="iCiel Crocante"/>
                <a:ea typeface="iCiel Crocante"/>
                <a:cs typeface="iCiel Crocante"/>
                <a:sym typeface="iCiel Crocante"/>
              </a:rPr>
              <a:t>THỂ KHÍ, THỂ RẮN CỦA NƯỚC</a:t>
            </a:r>
          </a:p>
        </p:txBody>
      </p:sp>
      <p:sp>
        <p:nvSpPr>
          <p:cNvPr id="14" name="TextBox 14"/>
          <p:cNvSpPr txBox="1"/>
          <p:nvPr/>
        </p:nvSpPr>
        <p:spPr>
          <a:xfrm>
            <a:off x="5974841" y="5501492"/>
            <a:ext cx="926505" cy="711200"/>
          </a:xfrm>
          <a:prstGeom prst="rect">
            <a:avLst/>
          </a:prstGeom>
        </p:spPr>
        <p:txBody>
          <a:bodyPr lIns="0" tIns="0" rIns="0" bIns="0" rtlCol="0" anchor="t">
            <a:spAutoFit/>
          </a:bodyPr>
          <a:lstStyle/>
          <a:p>
            <a:pPr algn="ctr">
              <a:lnSpc>
                <a:spcPts val="5500"/>
              </a:lnSpc>
              <a:spcBef>
                <a:spcPct val="0"/>
              </a:spcBef>
            </a:pPr>
            <a:r>
              <a:rPr lang="en-US" sz="5000">
                <a:solidFill>
                  <a:srgbClr val="64D4F2"/>
                </a:solidFill>
                <a:latin typeface="Francois One"/>
                <a:ea typeface="Francois One"/>
                <a:cs typeface="Francois One"/>
                <a:sym typeface="Francois One"/>
              </a:rPr>
              <a:t>0°C</a:t>
            </a:r>
          </a:p>
        </p:txBody>
      </p:sp>
      <p:sp>
        <p:nvSpPr>
          <p:cNvPr id="15" name="TextBox 15"/>
          <p:cNvSpPr txBox="1"/>
          <p:nvPr/>
        </p:nvSpPr>
        <p:spPr>
          <a:xfrm>
            <a:off x="11069331" y="5501492"/>
            <a:ext cx="1567855" cy="711200"/>
          </a:xfrm>
          <a:prstGeom prst="rect">
            <a:avLst/>
          </a:prstGeom>
        </p:spPr>
        <p:txBody>
          <a:bodyPr lIns="0" tIns="0" rIns="0" bIns="0" rtlCol="0" anchor="t">
            <a:spAutoFit/>
          </a:bodyPr>
          <a:lstStyle/>
          <a:p>
            <a:pPr algn="ctr">
              <a:lnSpc>
                <a:spcPts val="5500"/>
              </a:lnSpc>
              <a:spcBef>
                <a:spcPct val="0"/>
              </a:spcBef>
            </a:pPr>
            <a:r>
              <a:rPr lang="en-US" sz="5000">
                <a:solidFill>
                  <a:srgbClr val="F43722"/>
                </a:solidFill>
                <a:latin typeface="Francois One"/>
                <a:ea typeface="Francois One"/>
                <a:cs typeface="Francois One"/>
                <a:sym typeface="Francois One"/>
              </a:rPr>
              <a:t>100°C</a:t>
            </a:r>
          </a:p>
        </p:txBody>
      </p:sp>
      <p:sp>
        <p:nvSpPr>
          <p:cNvPr id="16" name="Freeform 16"/>
          <p:cNvSpPr/>
          <p:nvPr/>
        </p:nvSpPr>
        <p:spPr>
          <a:xfrm rot="5400000">
            <a:off x="11028026" y="6735276"/>
            <a:ext cx="1805905" cy="760738"/>
          </a:xfrm>
          <a:custGeom>
            <a:avLst/>
            <a:gdLst/>
            <a:ahLst/>
            <a:cxnLst/>
            <a:rect l="l" t="t" r="r" b="b"/>
            <a:pathLst>
              <a:path w="1805905" h="760738">
                <a:moveTo>
                  <a:pt x="0" y="0"/>
                </a:moveTo>
                <a:lnTo>
                  <a:pt x="1805905" y="0"/>
                </a:lnTo>
                <a:lnTo>
                  <a:pt x="1805905" y="760738"/>
                </a:lnTo>
                <a:lnTo>
                  <a:pt x="0" y="76073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vi-VN"/>
          </a:p>
        </p:txBody>
      </p:sp>
      <p:sp>
        <p:nvSpPr>
          <p:cNvPr id="17" name="Freeform 17"/>
          <p:cNvSpPr/>
          <p:nvPr/>
        </p:nvSpPr>
        <p:spPr>
          <a:xfrm rot="5400000">
            <a:off x="5536245" y="6735276"/>
            <a:ext cx="1805905" cy="760738"/>
          </a:xfrm>
          <a:custGeom>
            <a:avLst/>
            <a:gdLst/>
            <a:ahLst/>
            <a:cxnLst/>
            <a:rect l="l" t="t" r="r" b="b"/>
            <a:pathLst>
              <a:path w="1805905" h="760738">
                <a:moveTo>
                  <a:pt x="0" y="0"/>
                </a:moveTo>
                <a:lnTo>
                  <a:pt x="1805905" y="0"/>
                </a:lnTo>
                <a:lnTo>
                  <a:pt x="1805905" y="760738"/>
                </a:lnTo>
                <a:lnTo>
                  <a:pt x="0" y="760738"/>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vi-VN"/>
          </a:p>
        </p:txBody>
      </p:sp>
      <p:sp>
        <p:nvSpPr>
          <p:cNvPr id="18" name="TextBox 18"/>
          <p:cNvSpPr txBox="1"/>
          <p:nvPr/>
        </p:nvSpPr>
        <p:spPr>
          <a:xfrm>
            <a:off x="10499188" y="8412218"/>
            <a:ext cx="2552700" cy="711200"/>
          </a:xfrm>
          <a:prstGeom prst="rect">
            <a:avLst/>
          </a:prstGeom>
        </p:spPr>
        <p:txBody>
          <a:bodyPr lIns="0" tIns="0" rIns="0" bIns="0" rtlCol="0" anchor="t">
            <a:spAutoFit/>
          </a:bodyPr>
          <a:lstStyle/>
          <a:p>
            <a:pPr algn="ctr">
              <a:lnSpc>
                <a:spcPts val="5500"/>
              </a:lnSpc>
              <a:spcBef>
                <a:spcPct val="0"/>
              </a:spcBef>
            </a:pPr>
            <a:r>
              <a:rPr lang="en-US" sz="5000">
                <a:solidFill>
                  <a:srgbClr val="F43722"/>
                </a:solidFill>
                <a:latin typeface="Francois One"/>
                <a:ea typeface="Francois One"/>
                <a:cs typeface="Francois One"/>
                <a:sym typeface="Francois One"/>
              </a:rPr>
              <a:t>ĐIỂM NÚT</a:t>
            </a:r>
          </a:p>
        </p:txBody>
      </p:sp>
      <p:sp>
        <p:nvSpPr>
          <p:cNvPr id="19" name="TextBox 19"/>
          <p:cNvSpPr txBox="1"/>
          <p:nvPr/>
        </p:nvSpPr>
        <p:spPr>
          <a:xfrm>
            <a:off x="5084023" y="8418648"/>
            <a:ext cx="2552700" cy="711200"/>
          </a:xfrm>
          <a:prstGeom prst="rect">
            <a:avLst/>
          </a:prstGeom>
        </p:spPr>
        <p:txBody>
          <a:bodyPr lIns="0" tIns="0" rIns="0" bIns="0" rtlCol="0" anchor="t">
            <a:spAutoFit/>
          </a:bodyPr>
          <a:lstStyle/>
          <a:p>
            <a:pPr algn="ctr">
              <a:lnSpc>
                <a:spcPts val="5500"/>
              </a:lnSpc>
              <a:spcBef>
                <a:spcPct val="0"/>
              </a:spcBef>
            </a:pPr>
            <a:r>
              <a:rPr lang="en-US" sz="5000">
                <a:solidFill>
                  <a:srgbClr val="64D4F2"/>
                </a:solidFill>
                <a:latin typeface="Francois One"/>
                <a:ea typeface="Francois One"/>
                <a:cs typeface="Francois One"/>
                <a:sym typeface="Francois One"/>
              </a:rPr>
              <a:t>ĐIỂM NÚT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5" name="TextBox 5"/>
          <p:cNvSpPr txBox="1"/>
          <p:nvPr/>
        </p:nvSpPr>
        <p:spPr>
          <a:xfrm>
            <a:off x="3906920" y="1539308"/>
            <a:ext cx="10474159" cy="727710"/>
          </a:xfrm>
          <a:prstGeom prst="rect">
            <a:avLst/>
          </a:prstGeom>
        </p:spPr>
        <p:txBody>
          <a:bodyPr lIns="0" tIns="0" rIns="0" bIns="0" rtlCol="0" anchor="t">
            <a:spAutoFit/>
          </a:bodyPr>
          <a:lstStyle/>
          <a:p>
            <a:pPr algn="ctr">
              <a:lnSpc>
                <a:spcPts val="5280"/>
              </a:lnSpc>
            </a:pPr>
            <a:r>
              <a:rPr lang="en-US" sz="4800">
                <a:solidFill>
                  <a:srgbClr val="F43722"/>
                </a:solidFill>
                <a:latin typeface="iCiel Crocante"/>
                <a:ea typeface="iCiel Crocante"/>
                <a:cs typeface="iCiel Crocante"/>
                <a:sym typeface="iCiel Crocante"/>
              </a:rPr>
              <a:t>ĐIỂM NÚT</a:t>
            </a:r>
          </a:p>
        </p:txBody>
      </p:sp>
      <p:sp>
        <p:nvSpPr>
          <p:cNvPr id="6" name="Freeform 6"/>
          <p:cNvSpPr/>
          <p:nvPr/>
        </p:nvSpPr>
        <p:spPr>
          <a:xfrm>
            <a:off x="4124519" y="2854118"/>
            <a:ext cx="10077061" cy="6172200"/>
          </a:xfrm>
          <a:custGeom>
            <a:avLst/>
            <a:gdLst/>
            <a:ahLst/>
            <a:cxnLst/>
            <a:rect l="l" t="t" r="r" b="b"/>
            <a:pathLst>
              <a:path w="10077061" h="6172200">
                <a:moveTo>
                  <a:pt x="0" y="0"/>
                </a:moveTo>
                <a:lnTo>
                  <a:pt x="10077062" y="0"/>
                </a:lnTo>
                <a:lnTo>
                  <a:pt x="10077062" y="6172200"/>
                </a:lnTo>
                <a:lnTo>
                  <a:pt x="0" y="6172200"/>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vi-VN"/>
          </a:p>
        </p:txBody>
      </p:sp>
      <p:sp>
        <p:nvSpPr>
          <p:cNvPr id="7" name="TextBox 7"/>
          <p:cNvSpPr txBox="1"/>
          <p:nvPr/>
        </p:nvSpPr>
        <p:spPr>
          <a:xfrm>
            <a:off x="4430911" y="4611980"/>
            <a:ext cx="9093917" cy="3145790"/>
          </a:xfrm>
          <a:prstGeom prst="rect">
            <a:avLst/>
          </a:prstGeom>
        </p:spPr>
        <p:txBody>
          <a:bodyPr lIns="0" tIns="0" rIns="0" bIns="0" rtlCol="0" anchor="t">
            <a:spAutoFit/>
          </a:bodyPr>
          <a:lstStyle/>
          <a:p>
            <a:pPr algn="ctr">
              <a:lnSpc>
                <a:spcPts val="6160"/>
              </a:lnSpc>
            </a:pPr>
            <a:r>
              <a:rPr lang="en-US" sz="4400" dirty="0" err="1">
                <a:solidFill>
                  <a:srgbClr val="000000"/>
                </a:solidFill>
                <a:latin typeface="iCiel Cadena"/>
                <a:ea typeface="iCiel Cadena"/>
                <a:cs typeface="iCiel Cadena"/>
                <a:sym typeface="iCiel Cadena"/>
              </a:rPr>
              <a:t>Điểm</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nút</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là</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một</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phạm</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trù</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triết</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học</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dùng</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để</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chỉ</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thời</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điểm</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mà</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tại</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đó</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sự</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thay</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đổi</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về</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lượng</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đủ</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để</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thay</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đổi</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về</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chất</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của</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sự</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vật</a:t>
            </a:r>
            <a:r>
              <a:rPr lang="en-US" sz="4400" dirty="0">
                <a:solidFill>
                  <a:srgbClr val="000000"/>
                </a:solidFill>
                <a:latin typeface="iCiel Cadena"/>
                <a:ea typeface="iCiel Cadena"/>
                <a:cs typeface="iCiel Cadena"/>
                <a:sym typeface="iCiel Cadena"/>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5" name="Freeform 5"/>
          <p:cNvSpPr/>
          <p:nvPr/>
        </p:nvSpPr>
        <p:spPr>
          <a:xfrm>
            <a:off x="6438093" y="6558687"/>
            <a:ext cx="5415165" cy="118872"/>
          </a:xfrm>
          <a:custGeom>
            <a:avLst/>
            <a:gdLst/>
            <a:ahLst/>
            <a:cxnLst/>
            <a:rect l="l" t="t" r="r" b="b"/>
            <a:pathLst>
              <a:path w="5415165" h="118872">
                <a:moveTo>
                  <a:pt x="0" y="0"/>
                </a:moveTo>
                <a:lnTo>
                  <a:pt x="5415165" y="0"/>
                </a:lnTo>
                <a:lnTo>
                  <a:pt x="5415165" y="118872"/>
                </a:lnTo>
                <a:lnTo>
                  <a:pt x="0" y="118872"/>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l="-4124" r="-30963"/>
            </a:stretch>
          </a:blipFill>
        </p:spPr>
        <p:txBody>
          <a:bodyPr/>
          <a:lstStyle/>
          <a:p>
            <a:endParaRPr lang="vi-VN"/>
          </a:p>
        </p:txBody>
      </p:sp>
      <p:sp>
        <p:nvSpPr>
          <p:cNvPr id="6" name="Freeform 6"/>
          <p:cNvSpPr/>
          <p:nvPr/>
        </p:nvSpPr>
        <p:spPr>
          <a:xfrm>
            <a:off x="2981623" y="6558687"/>
            <a:ext cx="3457574" cy="118872"/>
          </a:xfrm>
          <a:custGeom>
            <a:avLst/>
            <a:gdLst/>
            <a:ahLst/>
            <a:cxnLst/>
            <a:rect l="l" t="t" r="r" b="b"/>
            <a:pathLst>
              <a:path w="3457574" h="118872">
                <a:moveTo>
                  <a:pt x="0" y="0"/>
                </a:moveTo>
                <a:lnTo>
                  <a:pt x="3457574" y="0"/>
                </a:lnTo>
                <a:lnTo>
                  <a:pt x="3457574" y="118872"/>
                </a:lnTo>
                <a:lnTo>
                  <a:pt x="0" y="118872"/>
                </a:lnTo>
                <a:lnTo>
                  <a:pt x="0" y="0"/>
                </a:lnTo>
                <a:close/>
              </a:path>
            </a:pathLst>
          </a:custGeom>
          <a: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r="-111570"/>
            </a:stretch>
          </a:blipFill>
        </p:spPr>
        <p:txBody>
          <a:bodyPr/>
          <a:lstStyle/>
          <a:p>
            <a:endParaRPr lang="vi-VN"/>
          </a:p>
        </p:txBody>
      </p:sp>
      <p:sp>
        <p:nvSpPr>
          <p:cNvPr id="7" name="Freeform 7"/>
          <p:cNvSpPr/>
          <p:nvPr/>
        </p:nvSpPr>
        <p:spPr>
          <a:xfrm flipH="1">
            <a:off x="11848803" y="6558687"/>
            <a:ext cx="3457574" cy="118872"/>
          </a:xfrm>
          <a:custGeom>
            <a:avLst/>
            <a:gdLst/>
            <a:ahLst/>
            <a:cxnLst/>
            <a:rect l="l" t="t" r="r" b="b"/>
            <a:pathLst>
              <a:path w="3457574" h="118872">
                <a:moveTo>
                  <a:pt x="3457574" y="0"/>
                </a:moveTo>
                <a:lnTo>
                  <a:pt x="0" y="0"/>
                </a:lnTo>
                <a:lnTo>
                  <a:pt x="0" y="118872"/>
                </a:lnTo>
                <a:lnTo>
                  <a:pt x="3457574" y="118872"/>
                </a:lnTo>
                <a:lnTo>
                  <a:pt x="3457574" y="0"/>
                </a:lnTo>
                <a:close/>
              </a:path>
            </a:pathLst>
          </a:custGeom>
          <a: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r="-111570"/>
            </a:stretch>
          </a:blipFill>
        </p:spPr>
        <p:txBody>
          <a:bodyPr/>
          <a:lstStyle/>
          <a:p>
            <a:endParaRPr lang="vi-VN"/>
          </a:p>
        </p:txBody>
      </p:sp>
      <p:sp>
        <p:nvSpPr>
          <p:cNvPr id="8" name="Freeform 8"/>
          <p:cNvSpPr/>
          <p:nvPr/>
        </p:nvSpPr>
        <p:spPr>
          <a:xfrm rot="-5400000">
            <a:off x="6074490" y="6540403"/>
            <a:ext cx="727207" cy="155440"/>
          </a:xfrm>
          <a:custGeom>
            <a:avLst/>
            <a:gdLst/>
            <a:ahLst/>
            <a:cxnLst/>
            <a:rect l="l" t="t" r="r" b="b"/>
            <a:pathLst>
              <a:path w="727207" h="155440">
                <a:moveTo>
                  <a:pt x="0" y="0"/>
                </a:moveTo>
                <a:lnTo>
                  <a:pt x="727207" y="0"/>
                </a:lnTo>
                <a:lnTo>
                  <a:pt x="727207" y="155441"/>
                </a:lnTo>
                <a:lnTo>
                  <a:pt x="0" y="15544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vi-VN"/>
          </a:p>
        </p:txBody>
      </p:sp>
      <p:sp>
        <p:nvSpPr>
          <p:cNvPr id="9" name="Freeform 9"/>
          <p:cNvSpPr/>
          <p:nvPr/>
        </p:nvSpPr>
        <p:spPr>
          <a:xfrm rot="-5400000">
            <a:off x="11489655" y="6540403"/>
            <a:ext cx="727207" cy="155440"/>
          </a:xfrm>
          <a:custGeom>
            <a:avLst/>
            <a:gdLst/>
            <a:ahLst/>
            <a:cxnLst/>
            <a:rect l="l" t="t" r="r" b="b"/>
            <a:pathLst>
              <a:path w="727207" h="155440">
                <a:moveTo>
                  <a:pt x="0" y="0"/>
                </a:moveTo>
                <a:lnTo>
                  <a:pt x="727207" y="0"/>
                </a:lnTo>
                <a:lnTo>
                  <a:pt x="727207" y="155441"/>
                </a:lnTo>
                <a:lnTo>
                  <a:pt x="0" y="15544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vi-VN"/>
          </a:p>
        </p:txBody>
      </p:sp>
      <p:sp>
        <p:nvSpPr>
          <p:cNvPr id="10" name="Freeform 10"/>
          <p:cNvSpPr/>
          <p:nvPr/>
        </p:nvSpPr>
        <p:spPr>
          <a:xfrm>
            <a:off x="3577116" y="3998391"/>
            <a:ext cx="2266589" cy="1903934"/>
          </a:xfrm>
          <a:custGeom>
            <a:avLst/>
            <a:gdLst/>
            <a:ahLst/>
            <a:cxnLst/>
            <a:rect l="l" t="t" r="r" b="b"/>
            <a:pathLst>
              <a:path w="2266589" h="1903934">
                <a:moveTo>
                  <a:pt x="0" y="0"/>
                </a:moveTo>
                <a:lnTo>
                  <a:pt x="2266589" y="0"/>
                </a:lnTo>
                <a:lnTo>
                  <a:pt x="2266589" y="1903934"/>
                </a:lnTo>
                <a:lnTo>
                  <a:pt x="0" y="1903934"/>
                </a:lnTo>
                <a:lnTo>
                  <a:pt x="0" y="0"/>
                </a:lnTo>
                <a:close/>
              </a:path>
            </a:pathLst>
          </a:custGeom>
          <a:blipFill>
            <a:blip r:embed="rId16" cstate="email">
              <a:extLst>
                <a:ext uri="{28A0092B-C50C-407E-A947-70E740481C1C}">
                  <a14:useLocalDpi xmlns:a14="http://schemas.microsoft.com/office/drawing/2010/main"/>
                </a:ext>
              </a:extLst>
            </a:blip>
            <a:stretch>
              <a:fillRect/>
            </a:stretch>
          </a:blipFill>
        </p:spPr>
        <p:txBody>
          <a:bodyPr/>
          <a:lstStyle/>
          <a:p>
            <a:endParaRPr lang="vi-VN"/>
          </a:p>
        </p:txBody>
      </p:sp>
      <p:sp>
        <p:nvSpPr>
          <p:cNvPr id="11" name="Freeform 11"/>
          <p:cNvSpPr/>
          <p:nvPr/>
        </p:nvSpPr>
        <p:spPr>
          <a:xfrm>
            <a:off x="12770536" y="3858646"/>
            <a:ext cx="2270755" cy="2043680"/>
          </a:xfrm>
          <a:custGeom>
            <a:avLst/>
            <a:gdLst/>
            <a:ahLst/>
            <a:cxnLst/>
            <a:rect l="l" t="t" r="r" b="b"/>
            <a:pathLst>
              <a:path w="2270755" h="2043680">
                <a:moveTo>
                  <a:pt x="0" y="0"/>
                </a:moveTo>
                <a:lnTo>
                  <a:pt x="2270755" y="0"/>
                </a:lnTo>
                <a:lnTo>
                  <a:pt x="2270755" y="2043679"/>
                </a:lnTo>
                <a:lnTo>
                  <a:pt x="0" y="204367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vi-VN"/>
          </a:p>
        </p:txBody>
      </p:sp>
      <p:sp>
        <p:nvSpPr>
          <p:cNvPr id="12" name="Freeform 12"/>
          <p:cNvSpPr/>
          <p:nvPr/>
        </p:nvSpPr>
        <p:spPr>
          <a:xfrm>
            <a:off x="8324357" y="3886753"/>
            <a:ext cx="1642639" cy="2367767"/>
          </a:xfrm>
          <a:custGeom>
            <a:avLst/>
            <a:gdLst/>
            <a:ahLst/>
            <a:cxnLst/>
            <a:rect l="l" t="t" r="r" b="b"/>
            <a:pathLst>
              <a:path w="1642639" h="2367767">
                <a:moveTo>
                  <a:pt x="0" y="0"/>
                </a:moveTo>
                <a:lnTo>
                  <a:pt x="1642638" y="0"/>
                </a:lnTo>
                <a:lnTo>
                  <a:pt x="1642638" y="2367767"/>
                </a:lnTo>
                <a:lnTo>
                  <a:pt x="0" y="2367767"/>
                </a:lnTo>
                <a:lnTo>
                  <a:pt x="0" y="0"/>
                </a:lnTo>
                <a:close/>
              </a:path>
            </a:pathLst>
          </a:custGeom>
          <a: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a:blipFill>
        </p:spPr>
        <p:txBody>
          <a:bodyPr/>
          <a:lstStyle/>
          <a:p>
            <a:endParaRPr lang="vi-VN"/>
          </a:p>
        </p:txBody>
      </p:sp>
      <p:sp>
        <p:nvSpPr>
          <p:cNvPr id="13" name="Freeform 13"/>
          <p:cNvSpPr/>
          <p:nvPr/>
        </p:nvSpPr>
        <p:spPr>
          <a:xfrm>
            <a:off x="11848803" y="5842889"/>
            <a:ext cx="1116255" cy="715798"/>
          </a:xfrm>
          <a:custGeom>
            <a:avLst/>
            <a:gdLst/>
            <a:ahLst/>
            <a:cxnLst/>
            <a:rect l="l" t="t" r="r" b="b"/>
            <a:pathLst>
              <a:path w="1116255" h="715798">
                <a:moveTo>
                  <a:pt x="0" y="0"/>
                </a:moveTo>
                <a:lnTo>
                  <a:pt x="1116254" y="0"/>
                </a:lnTo>
                <a:lnTo>
                  <a:pt x="1116254" y="715798"/>
                </a:lnTo>
                <a:lnTo>
                  <a:pt x="0" y="715798"/>
                </a:lnTo>
                <a:lnTo>
                  <a:pt x="0" y="0"/>
                </a:lnTo>
                <a:close/>
              </a:path>
            </a:pathLst>
          </a:custGeom>
          <a: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a:blipFill>
        </p:spPr>
        <p:txBody>
          <a:bodyPr/>
          <a:lstStyle/>
          <a:p>
            <a:endParaRPr lang="vi-VN"/>
          </a:p>
        </p:txBody>
      </p:sp>
      <p:sp>
        <p:nvSpPr>
          <p:cNvPr id="14" name="TextBox 14"/>
          <p:cNvSpPr txBox="1"/>
          <p:nvPr/>
        </p:nvSpPr>
        <p:spPr>
          <a:xfrm>
            <a:off x="3906920" y="1205933"/>
            <a:ext cx="10474159" cy="1394460"/>
          </a:xfrm>
          <a:prstGeom prst="rect">
            <a:avLst/>
          </a:prstGeom>
        </p:spPr>
        <p:txBody>
          <a:bodyPr lIns="0" tIns="0" rIns="0" bIns="0" rtlCol="0" anchor="t">
            <a:spAutoFit/>
          </a:bodyPr>
          <a:lstStyle/>
          <a:p>
            <a:pPr algn="ctr">
              <a:lnSpc>
                <a:spcPts val="5280"/>
              </a:lnSpc>
            </a:pPr>
            <a:r>
              <a:rPr lang="en-US" sz="4800">
                <a:solidFill>
                  <a:srgbClr val="65A6EB"/>
                </a:solidFill>
                <a:latin typeface="iCiel Crocante"/>
                <a:ea typeface="iCiel Crocante"/>
                <a:cs typeface="iCiel Crocante"/>
                <a:sym typeface="iCiel Crocante"/>
              </a:rPr>
              <a:t>SỰ CHUYỂN TỪ THỂ LỎNG SANG </a:t>
            </a:r>
          </a:p>
          <a:p>
            <a:pPr algn="ctr">
              <a:lnSpc>
                <a:spcPts val="5280"/>
              </a:lnSpc>
            </a:pPr>
            <a:r>
              <a:rPr lang="en-US" sz="4800">
                <a:solidFill>
                  <a:srgbClr val="65A6EB"/>
                </a:solidFill>
                <a:latin typeface="iCiel Crocante"/>
                <a:ea typeface="iCiel Crocante"/>
                <a:cs typeface="iCiel Crocante"/>
                <a:sym typeface="iCiel Crocante"/>
              </a:rPr>
              <a:t>THỂ KHÍ, THỂ RẮN CỦA NƯỚC</a:t>
            </a:r>
          </a:p>
        </p:txBody>
      </p:sp>
      <p:sp>
        <p:nvSpPr>
          <p:cNvPr id="15" name="TextBox 15"/>
          <p:cNvSpPr txBox="1"/>
          <p:nvPr/>
        </p:nvSpPr>
        <p:spPr>
          <a:xfrm>
            <a:off x="5974841" y="7029352"/>
            <a:ext cx="926505" cy="711200"/>
          </a:xfrm>
          <a:prstGeom prst="rect">
            <a:avLst/>
          </a:prstGeom>
        </p:spPr>
        <p:txBody>
          <a:bodyPr lIns="0" tIns="0" rIns="0" bIns="0" rtlCol="0" anchor="t">
            <a:spAutoFit/>
          </a:bodyPr>
          <a:lstStyle/>
          <a:p>
            <a:pPr algn="ctr">
              <a:lnSpc>
                <a:spcPts val="5500"/>
              </a:lnSpc>
              <a:spcBef>
                <a:spcPct val="0"/>
              </a:spcBef>
            </a:pPr>
            <a:r>
              <a:rPr lang="en-US" sz="5000">
                <a:solidFill>
                  <a:srgbClr val="64D4F2"/>
                </a:solidFill>
                <a:latin typeface="Francois One"/>
                <a:ea typeface="Francois One"/>
                <a:cs typeface="Francois One"/>
                <a:sym typeface="Francois One"/>
              </a:rPr>
              <a:t>0°C</a:t>
            </a:r>
          </a:p>
        </p:txBody>
      </p:sp>
      <p:sp>
        <p:nvSpPr>
          <p:cNvPr id="16" name="TextBox 16"/>
          <p:cNvSpPr txBox="1"/>
          <p:nvPr/>
        </p:nvSpPr>
        <p:spPr>
          <a:xfrm>
            <a:off x="11064875" y="7029352"/>
            <a:ext cx="1567855" cy="711200"/>
          </a:xfrm>
          <a:prstGeom prst="rect">
            <a:avLst/>
          </a:prstGeom>
        </p:spPr>
        <p:txBody>
          <a:bodyPr lIns="0" tIns="0" rIns="0" bIns="0" rtlCol="0" anchor="t">
            <a:spAutoFit/>
          </a:bodyPr>
          <a:lstStyle/>
          <a:p>
            <a:pPr algn="ctr">
              <a:lnSpc>
                <a:spcPts val="5500"/>
              </a:lnSpc>
              <a:spcBef>
                <a:spcPct val="0"/>
              </a:spcBef>
            </a:pPr>
            <a:r>
              <a:rPr lang="en-US" sz="5000">
                <a:solidFill>
                  <a:srgbClr val="F43722"/>
                </a:solidFill>
                <a:latin typeface="Francois One"/>
                <a:ea typeface="Francois One"/>
                <a:cs typeface="Francois One"/>
                <a:sym typeface="Francois One"/>
              </a:rPr>
              <a:t>100°C</a:t>
            </a:r>
          </a:p>
        </p:txBody>
      </p:sp>
      <p:sp>
        <p:nvSpPr>
          <p:cNvPr id="17" name="Freeform 17"/>
          <p:cNvSpPr/>
          <p:nvPr/>
        </p:nvSpPr>
        <p:spPr>
          <a:xfrm flipH="1">
            <a:off x="5321839" y="5842889"/>
            <a:ext cx="1116255" cy="715798"/>
          </a:xfrm>
          <a:custGeom>
            <a:avLst/>
            <a:gdLst/>
            <a:ahLst/>
            <a:cxnLst/>
            <a:rect l="l" t="t" r="r" b="b"/>
            <a:pathLst>
              <a:path w="1116255" h="715798">
                <a:moveTo>
                  <a:pt x="1116254" y="0"/>
                </a:moveTo>
                <a:lnTo>
                  <a:pt x="0" y="0"/>
                </a:lnTo>
                <a:lnTo>
                  <a:pt x="0" y="715798"/>
                </a:lnTo>
                <a:lnTo>
                  <a:pt x="1116254" y="715798"/>
                </a:lnTo>
                <a:lnTo>
                  <a:pt x="1116254" y="0"/>
                </a:lnTo>
                <a:close/>
              </a:path>
            </a:pathLst>
          </a:custGeom>
          <a: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a:blipFill>
        </p:spPr>
        <p:txBody>
          <a:bodyPr/>
          <a:lstStyle/>
          <a:p>
            <a:endParaRPr lang="vi-VN"/>
          </a:p>
        </p:txBody>
      </p:sp>
      <p:sp>
        <p:nvSpPr>
          <p:cNvPr id="18" name="Freeform 18"/>
          <p:cNvSpPr/>
          <p:nvPr/>
        </p:nvSpPr>
        <p:spPr>
          <a:xfrm rot="-2071210" flipH="1">
            <a:off x="3336498" y="5829803"/>
            <a:ext cx="3082752" cy="1298609"/>
          </a:xfrm>
          <a:custGeom>
            <a:avLst/>
            <a:gdLst/>
            <a:ahLst/>
            <a:cxnLst/>
            <a:rect l="l" t="t" r="r" b="b"/>
            <a:pathLst>
              <a:path w="3082752" h="1298609">
                <a:moveTo>
                  <a:pt x="3082752" y="0"/>
                </a:moveTo>
                <a:lnTo>
                  <a:pt x="0" y="0"/>
                </a:lnTo>
                <a:lnTo>
                  <a:pt x="0" y="1298609"/>
                </a:lnTo>
                <a:lnTo>
                  <a:pt x="3082752" y="1298609"/>
                </a:lnTo>
                <a:lnTo>
                  <a:pt x="3082752"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vi-VN"/>
          </a:p>
        </p:txBody>
      </p:sp>
      <p:sp>
        <p:nvSpPr>
          <p:cNvPr id="19" name="TextBox 19"/>
          <p:cNvSpPr txBox="1"/>
          <p:nvPr/>
        </p:nvSpPr>
        <p:spPr>
          <a:xfrm>
            <a:off x="2040714" y="7788177"/>
            <a:ext cx="3072805" cy="711200"/>
          </a:xfrm>
          <a:prstGeom prst="rect">
            <a:avLst/>
          </a:prstGeom>
        </p:spPr>
        <p:txBody>
          <a:bodyPr lIns="0" tIns="0" rIns="0" bIns="0" rtlCol="0" anchor="t">
            <a:spAutoFit/>
          </a:bodyPr>
          <a:lstStyle/>
          <a:p>
            <a:pPr algn="ctr">
              <a:lnSpc>
                <a:spcPts val="5500"/>
              </a:lnSpc>
              <a:spcBef>
                <a:spcPct val="0"/>
              </a:spcBef>
            </a:pPr>
            <a:r>
              <a:rPr lang="en-US" sz="5000">
                <a:solidFill>
                  <a:srgbClr val="689F38"/>
                </a:solidFill>
                <a:latin typeface="Francois One"/>
                <a:ea typeface="Francois One"/>
                <a:cs typeface="Francois One"/>
                <a:sym typeface="Francois One"/>
              </a:rPr>
              <a:t>BƯỚC NHẢY</a:t>
            </a:r>
          </a:p>
        </p:txBody>
      </p:sp>
      <p:sp>
        <p:nvSpPr>
          <p:cNvPr id="20" name="Freeform 20"/>
          <p:cNvSpPr/>
          <p:nvPr/>
        </p:nvSpPr>
        <p:spPr>
          <a:xfrm rot="-8100000" flipH="1" flipV="1">
            <a:off x="11783207" y="5970377"/>
            <a:ext cx="3082752" cy="1298609"/>
          </a:xfrm>
          <a:custGeom>
            <a:avLst/>
            <a:gdLst/>
            <a:ahLst/>
            <a:cxnLst/>
            <a:rect l="l" t="t" r="r" b="b"/>
            <a:pathLst>
              <a:path w="3082752" h="1298609">
                <a:moveTo>
                  <a:pt x="3082752" y="1298609"/>
                </a:moveTo>
                <a:lnTo>
                  <a:pt x="0" y="1298609"/>
                </a:lnTo>
                <a:lnTo>
                  <a:pt x="0" y="0"/>
                </a:lnTo>
                <a:lnTo>
                  <a:pt x="3082752" y="0"/>
                </a:lnTo>
                <a:lnTo>
                  <a:pt x="3082752" y="1298609"/>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vi-VN"/>
          </a:p>
        </p:txBody>
      </p:sp>
      <p:sp>
        <p:nvSpPr>
          <p:cNvPr id="21" name="TextBox 21"/>
          <p:cNvSpPr txBox="1"/>
          <p:nvPr/>
        </p:nvSpPr>
        <p:spPr>
          <a:xfrm>
            <a:off x="13324583" y="7982484"/>
            <a:ext cx="3072805" cy="711200"/>
          </a:xfrm>
          <a:prstGeom prst="rect">
            <a:avLst/>
          </a:prstGeom>
        </p:spPr>
        <p:txBody>
          <a:bodyPr lIns="0" tIns="0" rIns="0" bIns="0" rtlCol="0" anchor="t">
            <a:spAutoFit/>
          </a:bodyPr>
          <a:lstStyle/>
          <a:p>
            <a:pPr algn="ctr">
              <a:lnSpc>
                <a:spcPts val="5500"/>
              </a:lnSpc>
              <a:spcBef>
                <a:spcPct val="0"/>
              </a:spcBef>
            </a:pPr>
            <a:r>
              <a:rPr lang="en-US" sz="5000">
                <a:solidFill>
                  <a:srgbClr val="689F38"/>
                </a:solidFill>
                <a:latin typeface="Francois One"/>
                <a:ea typeface="Francois One"/>
                <a:cs typeface="Francois One"/>
                <a:sym typeface="Francois One"/>
              </a:rPr>
              <a:t>BƯỚC NHẢY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500"/>
                                        <p:tgtEl>
                                          <p:spTgt spid="1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animBg="1"/>
      <p:bldP spid="19" grpId="0"/>
      <p:bldP spid="20" grpId="0" animBg="1"/>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TextBox 5"/>
          <p:cNvSpPr txBox="1"/>
          <p:nvPr/>
        </p:nvSpPr>
        <p:spPr>
          <a:xfrm>
            <a:off x="3906920" y="1539308"/>
            <a:ext cx="10474159" cy="727710"/>
          </a:xfrm>
          <a:prstGeom prst="rect">
            <a:avLst/>
          </a:prstGeom>
        </p:spPr>
        <p:txBody>
          <a:bodyPr lIns="0" tIns="0" rIns="0" bIns="0" rtlCol="0" anchor="t">
            <a:spAutoFit/>
          </a:bodyPr>
          <a:lstStyle/>
          <a:p>
            <a:pPr algn="ctr">
              <a:lnSpc>
                <a:spcPts val="5280"/>
              </a:lnSpc>
            </a:pPr>
            <a:r>
              <a:rPr lang="en-US" sz="4800" dirty="0">
                <a:solidFill>
                  <a:srgbClr val="689F38"/>
                </a:solidFill>
                <a:latin typeface="iCiel Crocante"/>
                <a:ea typeface="iCiel Crocante"/>
                <a:cs typeface="iCiel Crocante"/>
                <a:sym typeface="iCiel Crocante"/>
              </a:rPr>
              <a:t>BƯỚC NHẢY</a:t>
            </a:r>
          </a:p>
        </p:txBody>
      </p:sp>
      <p:sp>
        <p:nvSpPr>
          <p:cNvPr id="6" name="Freeform 6"/>
          <p:cNvSpPr/>
          <p:nvPr/>
        </p:nvSpPr>
        <p:spPr>
          <a:xfrm>
            <a:off x="4124519" y="2854118"/>
            <a:ext cx="10077061" cy="6172200"/>
          </a:xfrm>
          <a:custGeom>
            <a:avLst/>
            <a:gdLst/>
            <a:ahLst/>
            <a:cxnLst/>
            <a:rect l="l" t="t" r="r" b="b"/>
            <a:pathLst>
              <a:path w="10077061" h="6172200">
                <a:moveTo>
                  <a:pt x="0" y="0"/>
                </a:moveTo>
                <a:lnTo>
                  <a:pt x="10077062" y="0"/>
                </a:lnTo>
                <a:lnTo>
                  <a:pt x="10077062" y="6172200"/>
                </a:lnTo>
                <a:lnTo>
                  <a:pt x="0" y="6172200"/>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7" name="TextBox 7"/>
          <p:cNvSpPr txBox="1"/>
          <p:nvPr/>
        </p:nvSpPr>
        <p:spPr>
          <a:xfrm>
            <a:off x="4287219" y="4231251"/>
            <a:ext cx="9093917" cy="3930691"/>
          </a:xfrm>
          <a:prstGeom prst="rect">
            <a:avLst/>
          </a:prstGeom>
        </p:spPr>
        <p:txBody>
          <a:bodyPr lIns="0" tIns="0" rIns="0" bIns="0" rtlCol="0" anchor="t">
            <a:spAutoFit/>
          </a:bodyPr>
          <a:lstStyle/>
          <a:p>
            <a:pPr algn="just">
              <a:lnSpc>
                <a:spcPts val="5179"/>
              </a:lnSpc>
            </a:pPr>
            <a:r>
              <a:rPr lang="en-US" sz="3699" dirty="0" err="1">
                <a:solidFill>
                  <a:srgbClr val="000000"/>
                </a:solidFill>
                <a:latin typeface="iCiel Cadena"/>
                <a:ea typeface="iCiel Cadena"/>
                <a:cs typeface="iCiel Cadena"/>
                <a:sym typeface="iCiel Cadena"/>
              </a:rPr>
              <a:t>Bước</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nhảy</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là</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một</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phạm</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trù</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triết</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học</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dùng</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để</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chỉ</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sự</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chuyển</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hóa</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về</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chất</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của</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sự</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vật</a:t>
            </a:r>
            <a:r>
              <a:rPr lang="en-US" sz="3699" dirty="0">
                <a:solidFill>
                  <a:srgbClr val="000000"/>
                </a:solidFill>
                <a:latin typeface="iCiel Cadena"/>
                <a:ea typeface="iCiel Cadena"/>
                <a:cs typeface="iCiel Cadena"/>
                <a:sym typeface="iCiel Cadena"/>
              </a:rPr>
              <a:t>.</a:t>
            </a:r>
          </a:p>
          <a:p>
            <a:pPr algn="just">
              <a:lnSpc>
                <a:spcPts val="5179"/>
              </a:lnSpc>
            </a:pPr>
            <a:r>
              <a:rPr lang="en-US" sz="3699" dirty="0" err="1">
                <a:solidFill>
                  <a:srgbClr val="000000"/>
                </a:solidFill>
                <a:latin typeface="iCiel Cadena"/>
                <a:ea typeface="iCiel Cadena"/>
                <a:cs typeface="iCiel Cadena"/>
                <a:sym typeface="iCiel Cadena"/>
              </a:rPr>
              <a:t>Dựa</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vào</a:t>
            </a:r>
            <a:r>
              <a:rPr lang="en-US" sz="3699" dirty="0">
                <a:solidFill>
                  <a:srgbClr val="000000"/>
                </a:solidFill>
                <a:latin typeface="iCiel Cadena"/>
                <a:ea typeface="iCiel Cadena"/>
                <a:cs typeface="iCiel Cadena"/>
                <a:sym typeface="iCiel Cadena"/>
              </a:rPr>
              <a:t> </a:t>
            </a:r>
            <a:r>
              <a:rPr lang="vi-VN" sz="3699" dirty="0">
                <a:solidFill>
                  <a:srgbClr val="000000"/>
                </a:solidFill>
                <a:latin typeface="iCiel Cadena"/>
                <a:ea typeface="iCiel Cadena"/>
                <a:cs typeface="iCiel Cadena"/>
                <a:sym typeface="iCiel Cadena"/>
              </a:rPr>
              <a:t>thời gian của sự thay đổi về chất </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bước</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nhảy</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đột</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biến</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và</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bước</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nhảy</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dần</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dần</a:t>
            </a:r>
            <a:endParaRPr lang="en-US" sz="3699" dirty="0">
              <a:solidFill>
                <a:srgbClr val="000000"/>
              </a:solidFill>
              <a:latin typeface="iCiel Cadena"/>
              <a:ea typeface="iCiel Cadena"/>
              <a:cs typeface="iCiel Cadena"/>
              <a:sym typeface="iCiel Cadena"/>
            </a:endParaRPr>
          </a:p>
          <a:p>
            <a:pPr algn="just">
              <a:lnSpc>
                <a:spcPts val="5179"/>
              </a:lnSpc>
            </a:pPr>
            <a:r>
              <a:rPr lang="en-US" sz="3699" dirty="0" err="1">
                <a:solidFill>
                  <a:srgbClr val="000000"/>
                </a:solidFill>
                <a:latin typeface="iCiel Cadena"/>
                <a:ea typeface="iCiel Cadena"/>
                <a:cs typeface="iCiel Cadena"/>
                <a:sym typeface="iCiel Cadena"/>
              </a:rPr>
              <a:t>Dựa</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vào</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quy</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mô</a:t>
            </a:r>
            <a:r>
              <a:rPr lang="en-US" sz="3699" dirty="0">
                <a:solidFill>
                  <a:srgbClr val="000000"/>
                </a:solidFill>
                <a:latin typeface="iCiel Cadena"/>
                <a:ea typeface="iCiel Cadena"/>
                <a:cs typeface="iCiel Cadena"/>
                <a:sym typeface="iCiel Cadena"/>
              </a:rPr>
              <a:t> </a:t>
            </a:r>
            <a:r>
              <a:rPr lang="vi-VN" sz="3699" dirty="0">
                <a:solidFill>
                  <a:srgbClr val="000000"/>
                </a:solidFill>
                <a:latin typeface="iCiel Cadena"/>
                <a:ea typeface="iCiel Cadena"/>
                <a:cs typeface="iCiel Cadena"/>
                <a:sym typeface="iCiel Cadena"/>
              </a:rPr>
              <a:t>và</a:t>
            </a:r>
            <a:r>
              <a:rPr lang="en-US" sz="3699" dirty="0">
                <a:solidFill>
                  <a:srgbClr val="000000"/>
                </a:solidFill>
                <a:latin typeface="iCiel Cadena"/>
                <a:ea typeface="iCiel Cadena"/>
                <a:cs typeface="iCiel Cadena"/>
                <a:sym typeface="iCiel Cadena"/>
              </a:rPr>
              <a:t> </a:t>
            </a:r>
            <a:r>
              <a:rPr lang="vi-VN" sz="3699">
                <a:solidFill>
                  <a:srgbClr val="000000"/>
                </a:solidFill>
                <a:latin typeface="iCiel Cadena"/>
                <a:ea typeface="iCiel Cadena"/>
                <a:cs typeface="iCiel Cadena"/>
                <a:sym typeface="iCiel Cadena"/>
              </a:rPr>
              <a:t>nhịp độ</a:t>
            </a:r>
            <a:r>
              <a:rPr lang="en-US" sz="3699">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bước</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nhảy</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toàn</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bộ</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và</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bước</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nhảy</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cục</a:t>
            </a:r>
            <a:r>
              <a:rPr lang="en-US" sz="3699" dirty="0">
                <a:solidFill>
                  <a:srgbClr val="000000"/>
                </a:solidFill>
                <a:latin typeface="iCiel Cadena"/>
                <a:ea typeface="iCiel Cadena"/>
                <a:cs typeface="iCiel Cadena"/>
                <a:sym typeface="iCiel Cadena"/>
              </a:rPr>
              <a:t> </a:t>
            </a:r>
            <a:r>
              <a:rPr lang="en-US" sz="3699" dirty="0" err="1">
                <a:solidFill>
                  <a:srgbClr val="000000"/>
                </a:solidFill>
                <a:latin typeface="iCiel Cadena"/>
                <a:ea typeface="iCiel Cadena"/>
                <a:cs typeface="iCiel Cadena"/>
                <a:sym typeface="iCiel Cadena"/>
              </a:rPr>
              <a:t>bộ</a:t>
            </a:r>
            <a:endParaRPr lang="en-US" sz="3699" dirty="0">
              <a:solidFill>
                <a:srgbClr val="000000"/>
              </a:solidFill>
              <a:latin typeface="iCiel Cadena"/>
              <a:ea typeface="iCiel Cadena"/>
              <a:cs typeface="iCiel Cadena"/>
              <a:sym typeface="iCiel Caden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5" name="Freeform 5"/>
          <p:cNvSpPr/>
          <p:nvPr/>
        </p:nvSpPr>
        <p:spPr>
          <a:xfrm>
            <a:off x="6438093" y="6558687"/>
            <a:ext cx="5415165" cy="118872"/>
          </a:xfrm>
          <a:custGeom>
            <a:avLst/>
            <a:gdLst/>
            <a:ahLst/>
            <a:cxnLst/>
            <a:rect l="l" t="t" r="r" b="b"/>
            <a:pathLst>
              <a:path w="5415165" h="118872">
                <a:moveTo>
                  <a:pt x="0" y="0"/>
                </a:moveTo>
                <a:lnTo>
                  <a:pt x="5415165" y="0"/>
                </a:lnTo>
                <a:lnTo>
                  <a:pt x="5415165" y="118872"/>
                </a:lnTo>
                <a:lnTo>
                  <a:pt x="0" y="118872"/>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l="-4124" r="-30963"/>
            </a:stretch>
          </a:blipFill>
        </p:spPr>
        <p:txBody>
          <a:bodyPr/>
          <a:lstStyle/>
          <a:p>
            <a:endParaRPr lang="vi-VN"/>
          </a:p>
        </p:txBody>
      </p:sp>
      <p:sp>
        <p:nvSpPr>
          <p:cNvPr id="6" name="Freeform 6"/>
          <p:cNvSpPr/>
          <p:nvPr/>
        </p:nvSpPr>
        <p:spPr>
          <a:xfrm>
            <a:off x="2981623" y="6558687"/>
            <a:ext cx="3457574" cy="118872"/>
          </a:xfrm>
          <a:custGeom>
            <a:avLst/>
            <a:gdLst/>
            <a:ahLst/>
            <a:cxnLst/>
            <a:rect l="l" t="t" r="r" b="b"/>
            <a:pathLst>
              <a:path w="3457574" h="118872">
                <a:moveTo>
                  <a:pt x="0" y="0"/>
                </a:moveTo>
                <a:lnTo>
                  <a:pt x="3457574" y="0"/>
                </a:lnTo>
                <a:lnTo>
                  <a:pt x="3457574" y="118872"/>
                </a:lnTo>
                <a:lnTo>
                  <a:pt x="0" y="118872"/>
                </a:lnTo>
                <a:lnTo>
                  <a:pt x="0" y="0"/>
                </a:lnTo>
                <a:close/>
              </a:path>
            </a:pathLst>
          </a:custGeom>
          <a: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r="-111570"/>
            </a:stretch>
          </a:blipFill>
        </p:spPr>
        <p:txBody>
          <a:bodyPr/>
          <a:lstStyle/>
          <a:p>
            <a:endParaRPr lang="vi-VN"/>
          </a:p>
        </p:txBody>
      </p:sp>
      <p:sp>
        <p:nvSpPr>
          <p:cNvPr id="7" name="Freeform 7"/>
          <p:cNvSpPr/>
          <p:nvPr/>
        </p:nvSpPr>
        <p:spPr>
          <a:xfrm flipH="1">
            <a:off x="11848803" y="6558687"/>
            <a:ext cx="3457574" cy="118872"/>
          </a:xfrm>
          <a:custGeom>
            <a:avLst/>
            <a:gdLst/>
            <a:ahLst/>
            <a:cxnLst/>
            <a:rect l="l" t="t" r="r" b="b"/>
            <a:pathLst>
              <a:path w="3457574" h="118872">
                <a:moveTo>
                  <a:pt x="3457574" y="0"/>
                </a:moveTo>
                <a:lnTo>
                  <a:pt x="0" y="0"/>
                </a:lnTo>
                <a:lnTo>
                  <a:pt x="0" y="118872"/>
                </a:lnTo>
                <a:lnTo>
                  <a:pt x="3457574" y="118872"/>
                </a:lnTo>
                <a:lnTo>
                  <a:pt x="3457574" y="0"/>
                </a:lnTo>
                <a:close/>
              </a:path>
            </a:pathLst>
          </a:custGeom>
          <a: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r="-111570"/>
            </a:stretch>
          </a:blipFill>
        </p:spPr>
        <p:txBody>
          <a:bodyPr/>
          <a:lstStyle/>
          <a:p>
            <a:endParaRPr lang="vi-VN"/>
          </a:p>
        </p:txBody>
      </p:sp>
      <p:sp>
        <p:nvSpPr>
          <p:cNvPr id="8" name="Freeform 8"/>
          <p:cNvSpPr/>
          <p:nvPr/>
        </p:nvSpPr>
        <p:spPr>
          <a:xfrm rot="-5400000">
            <a:off x="6074490" y="6540403"/>
            <a:ext cx="727207" cy="155440"/>
          </a:xfrm>
          <a:custGeom>
            <a:avLst/>
            <a:gdLst/>
            <a:ahLst/>
            <a:cxnLst/>
            <a:rect l="l" t="t" r="r" b="b"/>
            <a:pathLst>
              <a:path w="727207" h="155440">
                <a:moveTo>
                  <a:pt x="0" y="0"/>
                </a:moveTo>
                <a:lnTo>
                  <a:pt x="727207" y="0"/>
                </a:lnTo>
                <a:lnTo>
                  <a:pt x="727207" y="155441"/>
                </a:lnTo>
                <a:lnTo>
                  <a:pt x="0" y="15544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vi-VN"/>
          </a:p>
        </p:txBody>
      </p:sp>
      <p:sp>
        <p:nvSpPr>
          <p:cNvPr id="9" name="Freeform 9"/>
          <p:cNvSpPr/>
          <p:nvPr/>
        </p:nvSpPr>
        <p:spPr>
          <a:xfrm rot="-5400000">
            <a:off x="11489655" y="6540403"/>
            <a:ext cx="727207" cy="155440"/>
          </a:xfrm>
          <a:custGeom>
            <a:avLst/>
            <a:gdLst/>
            <a:ahLst/>
            <a:cxnLst/>
            <a:rect l="l" t="t" r="r" b="b"/>
            <a:pathLst>
              <a:path w="727207" h="155440">
                <a:moveTo>
                  <a:pt x="0" y="0"/>
                </a:moveTo>
                <a:lnTo>
                  <a:pt x="727207" y="0"/>
                </a:lnTo>
                <a:lnTo>
                  <a:pt x="727207" y="155441"/>
                </a:lnTo>
                <a:lnTo>
                  <a:pt x="0" y="15544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vi-VN"/>
          </a:p>
        </p:txBody>
      </p:sp>
      <p:sp>
        <p:nvSpPr>
          <p:cNvPr id="10" name="Freeform 10"/>
          <p:cNvSpPr/>
          <p:nvPr/>
        </p:nvSpPr>
        <p:spPr>
          <a:xfrm>
            <a:off x="11848803" y="5842889"/>
            <a:ext cx="1116255" cy="715798"/>
          </a:xfrm>
          <a:custGeom>
            <a:avLst/>
            <a:gdLst/>
            <a:ahLst/>
            <a:cxnLst/>
            <a:rect l="l" t="t" r="r" b="b"/>
            <a:pathLst>
              <a:path w="1116255" h="715798">
                <a:moveTo>
                  <a:pt x="0" y="0"/>
                </a:moveTo>
                <a:lnTo>
                  <a:pt x="1116254" y="0"/>
                </a:lnTo>
                <a:lnTo>
                  <a:pt x="1116254" y="715798"/>
                </a:lnTo>
                <a:lnTo>
                  <a:pt x="0" y="715798"/>
                </a:lnTo>
                <a:lnTo>
                  <a:pt x="0" y="0"/>
                </a:lnTo>
                <a:close/>
              </a:path>
            </a:pathLst>
          </a:custGeom>
          <a: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a:blipFill>
        </p:spPr>
        <p:txBody>
          <a:bodyPr/>
          <a:lstStyle/>
          <a:p>
            <a:endParaRPr lang="vi-VN"/>
          </a:p>
        </p:txBody>
      </p:sp>
      <p:sp>
        <p:nvSpPr>
          <p:cNvPr id="11" name="Freeform 11"/>
          <p:cNvSpPr/>
          <p:nvPr/>
        </p:nvSpPr>
        <p:spPr>
          <a:xfrm>
            <a:off x="5578320" y="2697078"/>
            <a:ext cx="1719547" cy="2756789"/>
          </a:xfrm>
          <a:custGeom>
            <a:avLst/>
            <a:gdLst/>
            <a:ahLst/>
            <a:cxnLst/>
            <a:rect l="l" t="t" r="r" b="b"/>
            <a:pathLst>
              <a:path w="1719547" h="2756789">
                <a:moveTo>
                  <a:pt x="0" y="0"/>
                </a:moveTo>
                <a:lnTo>
                  <a:pt x="1719547" y="0"/>
                </a:lnTo>
                <a:lnTo>
                  <a:pt x="1719547" y="2756789"/>
                </a:lnTo>
                <a:lnTo>
                  <a:pt x="0" y="2756789"/>
                </a:lnTo>
                <a:lnTo>
                  <a:pt x="0" y="0"/>
                </a:lnTo>
                <a:close/>
              </a:path>
            </a:pathLst>
          </a:custGeom>
          <a: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a:blipFill>
        </p:spPr>
        <p:txBody>
          <a:bodyPr/>
          <a:lstStyle/>
          <a:p>
            <a:endParaRPr lang="vi-VN"/>
          </a:p>
        </p:txBody>
      </p:sp>
      <p:sp>
        <p:nvSpPr>
          <p:cNvPr id="12" name="Freeform 12"/>
          <p:cNvSpPr/>
          <p:nvPr/>
        </p:nvSpPr>
        <p:spPr>
          <a:xfrm>
            <a:off x="10920431" y="2054797"/>
            <a:ext cx="1856742" cy="3399071"/>
          </a:xfrm>
          <a:custGeom>
            <a:avLst/>
            <a:gdLst/>
            <a:ahLst/>
            <a:cxnLst/>
            <a:rect l="l" t="t" r="r" b="b"/>
            <a:pathLst>
              <a:path w="1856742" h="3399071">
                <a:moveTo>
                  <a:pt x="0" y="0"/>
                </a:moveTo>
                <a:lnTo>
                  <a:pt x="1856743" y="0"/>
                </a:lnTo>
                <a:lnTo>
                  <a:pt x="1856743" y="3399070"/>
                </a:lnTo>
                <a:lnTo>
                  <a:pt x="0" y="3399070"/>
                </a:lnTo>
                <a:lnTo>
                  <a:pt x="0" y="0"/>
                </a:lnTo>
                <a:close/>
              </a:path>
            </a:pathLst>
          </a:custGeom>
          <a: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a:blipFill>
        </p:spPr>
        <p:txBody>
          <a:bodyPr/>
          <a:lstStyle/>
          <a:p>
            <a:endParaRPr lang="vi-VN"/>
          </a:p>
        </p:txBody>
      </p:sp>
      <p:sp>
        <p:nvSpPr>
          <p:cNvPr id="13" name="Freeform 13"/>
          <p:cNvSpPr/>
          <p:nvPr/>
        </p:nvSpPr>
        <p:spPr>
          <a:xfrm rot="-4514479" flipH="1">
            <a:off x="4512647" y="1686416"/>
            <a:ext cx="1607344" cy="2057400"/>
          </a:xfrm>
          <a:custGeom>
            <a:avLst/>
            <a:gdLst/>
            <a:ahLst/>
            <a:cxnLst/>
            <a:rect l="l" t="t" r="r" b="b"/>
            <a:pathLst>
              <a:path w="1607344" h="2057400">
                <a:moveTo>
                  <a:pt x="1607344" y="0"/>
                </a:moveTo>
                <a:lnTo>
                  <a:pt x="0" y="0"/>
                </a:lnTo>
                <a:lnTo>
                  <a:pt x="0" y="2057400"/>
                </a:lnTo>
                <a:lnTo>
                  <a:pt x="1607344" y="2057400"/>
                </a:lnTo>
                <a:lnTo>
                  <a:pt x="1607344" y="0"/>
                </a:lnTo>
                <a:close/>
              </a:path>
            </a:pathLst>
          </a:custGeom>
          <a: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a:blipFill>
        </p:spPr>
        <p:txBody>
          <a:bodyPr/>
          <a:lstStyle/>
          <a:p>
            <a:endParaRPr lang="vi-VN"/>
          </a:p>
        </p:txBody>
      </p:sp>
      <p:sp>
        <p:nvSpPr>
          <p:cNvPr id="14" name="Freeform 14"/>
          <p:cNvSpPr/>
          <p:nvPr/>
        </p:nvSpPr>
        <p:spPr>
          <a:xfrm rot="-984465" flipH="1">
            <a:off x="10330988" y="185121"/>
            <a:ext cx="1607344" cy="2057400"/>
          </a:xfrm>
          <a:custGeom>
            <a:avLst/>
            <a:gdLst/>
            <a:ahLst/>
            <a:cxnLst/>
            <a:rect l="l" t="t" r="r" b="b"/>
            <a:pathLst>
              <a:path w="1607344" h="2057400">
                <a:moveTo>
                  <a:pt x="1607343" y="0"/>
                </a:moveTo>
                <a:lnTo>
                  <a:pt x="0" y="0"/>
                </a:lnTo>
                <a:lnTo>
                  <a:pt x="0" y="2057400"/>
                </a:lnTo>
                <a:lnTo>
                  <a:pt x="1607343" y="2057400"/>
                </a:lnTo>
                <a:lnTo>
                  <a:pt x="1607343" y="0"/>
                </a:lnTo>
                <a:close/>
              </a:path>
            </a:pathLst>
          </a:custGeom>
          <a: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a:blipFill>
        </p:spPr>
        <p:txBody>
          <a:bodyPr/>
          <a:lstStyle/>
          <a:p>
            <a:endParaRPr lang="vi-VN"/>
          </a:p>
        </p:txBody>
      </p:sp>
      <p:sp>
        <p:nvSpPr>
          <p:cNvPr id="15" name="Freeform 15"/>
          <p:cNvSpPr/>
          <p:nvPr/>
        </p:nvSpPr>
        <p:spPr>
          <a:xfrm rot="-923156" flipH="1">
            <a:off x="11010275" y="5532662"/>
            <a:ext cx="830861" cy="1063502"/>
          </a:xfrm>
          <a:custGeom>
            <a:avLst/>
            <a:gdLst/>
            <a:ahLst/>
            <a:cxnLst/>
            <a:rect l="l" t="t" r="r" b="b"/>
            <a:pathLst>
              <a:path w="830861" h="1063502">
                <a:moveTo>
                  <a:pt x="830860" y="0"/>
                </a:moveTo>
                <a:lnTo>
                  <a:pt x="0" y="0"/>
                </a:lnTo>
                <a:lnTo>
                  <a:pt x="0" y="1063502"/>
                </a:lnTo>
                <a:lnTo>
                  <a:pt x="830860" y="1063502"/>
                </a:lnTo>
                <a:lnTo>
                  <a:pt x="830860" y="0"/>
                </a:lnTo>
                <a:close/>
              </a:path>
            </a:pathLst>
          </a:custGeom>
          <a: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a:blipFill>
        </p:spPr>
        <p:txBody>
          <a:bodyPr/>
          <a:lstStyle/>
          <a:p>
            <a:endParaRPr lang="vi-VN"/>
          </a:p>
        </p:txBody>
      </p:sp>
      <p:sp>
        <p:nvSpPr>
          <p:cNvPr id="16" name="Freeform 16"/>
          <p:cNvSpPr/>
          <p:nvPr/>
        </p:nvSpPr>
        <p:spPr>
          <a:xfrm>
            <a:off x="7207822" y="6981727"/>
            <a:ext cx="2865316" cy="2725632"/>
          </a:xfrm>
          <a:custGeom>
            <a:avLst/>
            <a:gdLst/>
            <a:ahLst/>
            <a:cxnLst/>
            <a:rect l="l" t="t" r="r" b="b"/>
            <a:pathLst>
              <a:path w="2865316" h="2725632">
                <a:moveTo>
                  <a:pt x="0" y="0"/>
                </a:moveTo>
                <a:lnTo>
                  <a:pt x="2865316" y="0"/>
                </a:lnTo>
                <a:lnTo>
                  <a:pt x="2865316" y="2725632"/>
                </a:lnTo>
                <a:lnTo>
                  <a:pt x="0" y="2725632"/>
                </a:lnTo>
                <a:lnTo>
                  <a:pt x="0" y="0"/>
                </a:lnTo>
                <a:close/>
              </a:path>
            </a:pathLst>
          </a:custGeom>
          <a:blipFill>
            <a:blip r:embed="rId24" cstate="email">
              <a:extLst>
                <a:ext uri="{28A0092B-C50C-407E-A947-70E740481C1C}">
                  <a14:useLocalDpi xmlns:a14="http://schemas.microsoft.com/office/drawing/2010/main"/>
                </a:ext>
              </a:extLst>
            </a:blip>
            <a:stretch>
              <a:fillRect/>
            </a:stretch>
          </a:blipFill>
        </p:spPr>
        <p:txBody>
          <a:bodyPr/>
          <a:lstStyle/>
          <a:p>
            <a:endParaRPr lang="vi-VN"/>
          </a:p>
        </p:txBody>
      </p:sp>
      <p:sp>
        <p:nvSpPr>
          <p:cNvPr id="17" name="Freeform 17"/>
          <p:cNvSpPr/>
          <p:nvPr/>
        </p:nvSpPr>
        <p:spPr>
          <a:xfrm rot="-1179601" flipH="1">
            <a:off x="6680517" y="7770340"/>
            <a:ext cx="1054610" cy="1349900"/>
          </a:xfrm>
          <a:custGeom>
            <a:avLst/>
            <a:gdLst/>
            <a:ahLst/>
            <a:cxnLst/>
            <a:rect l="l" t="t" r="r" b="b"/>
            <a:pathLst>
              <a:path w="1054610" h="1349900">
                <a:moveTo>
                  <a:pt x="1054610" y="0"/>
                </a:moveTo>
                <a:lnTo>
                  <a:pt x="0" y="0"/>
                </a:lnTo>
                <a:lnTo>
                  <a:pt x="0" y="1349900"/>
                </a:lnTo>
                <a:lnTo>
                  <a:pt x="1054610" y="1349900"/>
                </a:lnTo>
                <a:lnTo>
                  <a:pt x="1054610" y="0"/>
                </a:lnTo>
                <a:close/>
              </a:path>
            </a:pathLst>
          </a:custGeom>
          <a: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a:blipFill>
        </p:spPr>
        <p:txBody>
          <a:bodyPr/>
          <a:lstStyle/>
          <a:p>
            <a:endParaRPr lang="vi-VN"/>
          </a:p>
        </p:txBody>
      </p:sp>
      <p:sp>
        <p:nvSpPr>
          <p:cNvPr id="18" name="TextBox 18"/>
          <p:cNvSpPr txBox="1"/>
          <p:nvPr/>
        </p:nvSpPr>
        <p:spPr>
          <a:xfrm>
            <a:off x="3381815" y="3743685"/>
            <a:ext cx="2196505" cy="711200"/>
          </a:xfrm>
          <a:prstGeom prst="rect">
            <a:avLst/>
          </a:prstGeom>
        </p:spPr>
        <p:txBody>
          <a:bodyPr lIns="0" tIns="0" rIns="0" bIns="0" rtlCol="0" anchor="t">
            <a:spAutoFit/>
          </a:bodyPr>
          <a:lstStyle/>
          <a:p>
            <a:pPr algn="ctr">
              <a:lnSpc>
                <a:spcPts val="5500"/>
              </a:lnSpc>
              <a:spcBef>
                <a:spcPct val="0"/>
              </a:spcBef>
            </a:pPr>
            <a:r>
              <a:rPr lang="en-US" sz="5000">
                <a:solidFill>
                  <a:srgbClr val="689F38"/>
                </a:solidFill>
                <a:latin typeface="Francois One"/>
                <a:ea typeface="Francois One"/>
                <a:cs typeface="Francois One"/>
                <a:sym typeface="Francois One"/>
              </a:rPr>
              <a:t>CHẤT CŨ</a:t>
            </a:r>
          </a:p>
        </p:txBody>
      </p:sp>
      <p:sp>
        <p:nvSpPr>
          <p:cNvPr id="19" name="TextBox 19"/>
          <p:cNvSpPr txBox="1"/>
          <p:nvPr/>
        </p:nvSpPr>
        <p:spPr>
          <a:xfrm>
            <a:off x="7297867" y="317500"/>
            <a:ext cx="2599134" cy="711200"/>
          </a:xfrm>
          <a:prstGeom prst="rect">
            <a:avLst/>
          </a:prstGeom>
        </p:spPr>
        <p:txBody>
          <a:bodyPr lIns="0" tIns="0" rIns="0" bIns="0" rtlCol="0" anchor="t">
            <a:spAutoFit/>
          </a:bodyPr>
          <a:lstStyle/>
          <a:p>
            <a:pPr algn="ctr">
              <a:lnSpc>
                <a:spcPts val="5500"/>
              </a:lnSpc>
              <a:spcBef>
                <a:spcPct val="0"/>
              </a:spcBef>
            </a:pPr>
            <a:r>
              <a:rPr lang="en-US" sz="5000">
                <a:solidFill>
                  <a:srgbClr val="689F38"/>
                </a:solidFill>
                <a:latin typeface="Francois One"/>
                <a:ea typeface="Francois One"/>
                <a:cs typeface="Francois One"/>
                <a:sym typeface="Francois One"/>
              </a:rPr>
              <a:t>CHẤT MỚI</a:t>
            </a:r>
          </a:p>
        </p:txBody>
      </p:sp>
      <p:sp>
        <p:nvSpPr>
          <p:cNvPr id="20" name="TextBox 20"/>
          <p:cNvSpPr txBox="1"/>
          <p:nvPr/>
        </p:nvSpPr>
        <p:spPr>
          <a:xfrm>
            <a:off x="8589697" y="5450743"/>
            <a:ext cx="2224609" cy="613671"/>
          </a:xfrm>
          <a:prstGeom prst="rect">
            <a:avLst/>
          </a:prstGeom>
        </p:spPr>
        <p:txBody>
          <a:bodyPr lIns="0" tIns="0" rIns="0" bIns="0" rtlCol="0" anchor="t">
            <a:spAutoFit/>
          </a:bodyPr>
          <a:lstStyle/>
          <a:p>
            <a:pPr algn="ctr">
              <a:lnSpc>
                <a:spcPts val="4793"/>
              </a:lnSpc>
              <a:spcBef>
                <a:spcPct val="0"/>
              </a:spcBef>
            </a:pPr>
            <a:r>
              <a:rPr lang="en-US" sz="4357">
                <a:solidFill>
                  <a:srgbClr val="689F38"/>
                </a:solidFill>
                <a:latin typeface="Francois One"/>
                <a:ea typeface="Francois One"/>
                <a:cs typeface="Francois One"/>
                <a:sym typeface="Francois One"/>
              </a:rPr>
              <a:t>ĐIỂM NÚT</a:t>
            </a:r>
          </a:p>
        </p:txBody>
      </p:sp>
      <p:sp>
        <p:nvSpPr>
          <p:cNvPr id="21" name="TextBox 21"/>
          <p:cNvSpPr txBox="1"/>
          <p:nvPr/>
        </p:nvSpPr>
        <p:spPr>
          <a:xfrm>
            <a:off x="4528135" y="7829452"/>
            <a:ext cx="1852315" cy="711200"/>
          </a:xfrm>
          <a:prstGeom prst="rect">
            <a:avLst/>
          </a:prstGeom>
        </p:spPr>
        <p:txBody>
          <a:bodyPr lIns="0" tIns="0" rIns="0" bIns="0" rtlCol="0" anchor="t">
            <a:spAutoFit/>
          </a:bodyPr>
          <a:lstStyle/>
          <a:p>
            <a:pPr algn="ctr">
              <a:lnSpc>
                <a:spcPts val="5500"/>
              </a:lnSpc>
              <a:spcBef>
                <a:spcPct val="0"/>
              </a:spcBef>
            </a:pPr>
            <a:r>
              <a:rPr lang="en-US" sz="5000">
                <a:solidFill>
                  <a:srgbClr val="689F38"/>
                </a:solidFill>
                <a:latin typeface="Francois One"/>
                <a:ea typeface="Francois One"/>
                <a:cs typeface="Francois One"/>
                <a:sym typeface="Francois One"/>
              </a:rPr>
              <a:t>LƯỢNG</a:t>
            </a:r>
          </a:p>
        </p:txBody>
      </p:sp>
      <p:sp>
        <p:nvSpPr>
          <p:cNvPr id="22" name="TextBox 22"/>
          <p:cNvSpPr txBox="1"/>
          <p:nvPr/>
        </p:nvSpPr>
        <p:spPr>
          <a:xfrm>
            <a:off x="10277040" y="7410352"/>
            <a:ext cx="3247788" cy="571179"/>
          </a:xfrm>
          <a:prstGeom prst="rect">
            <a:avLst/>
          </a:prstGeom>
        </p:spPr>
        <p:txBody>
          <a:bodyPr lIns="0" tIns="0" rIns="0" bIns="0" rtlCol="0" anchor="t">
            <a:spAutoFit/>
          </a:bodyPr>
          <a:lstStyle/>
          <a:p>
            <a:pPr algn="ctr">
              <a:lnSpc>
                <a:spcPts val="4416"/>
              </a:lnSpc>
              <a:spcBef>
                <a:spcPct val="0"/>
              </a:spcBef>
            </a:pPr>
            <a:r>
              <a:rPr lang="en-US" sz="4014" dirty="0">
                <a:solidFill>
                  <a:srgbClr val="000000"/>
                </a:solidFill>
                <a:latin typeface="Francois One"/>
                <a:ea typeface="Francois One"/>
                <a:cs typeface="Francois One"/>
                <a:sym typeface="Francois One"/>
              </a:rPr>
              <a:t>THI TỐT NGHIỆP</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42" presetClass="entr" presetSubtype="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42" presetClass="entr" presetSubtype="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anim calcmode="lin" valueType="num">
                                      <p:cBhvr>
                                        <p:cTn id="41" dur="1000" fill="hold"/>
                                        <p:tgtEl>
                                          <p:spTgt spid="12"/>
                                        </p:tgtEl>
                                        <p:attrNameLst>
                                          <p:attrName>ppt_x</p:attrName>
                                        </p:attrNameLst>
                                      </p:cBhvr>
                                      <p:tavLst>
                                        <p:tav tm="0">
                                          <p:val>
                                            <p:strVal val="#ppt_x"/>
                                          </p:val>
                                        </p:tav>
                                        <p:tav tm="100000">
                                          <p:val>
                                            <p:strVal val="#ppt_x"/>
                                          </p:val>
                                        </p:tav>
                                      </p:tavLst>
                                    </p:anim>
                                    <p:anim calcmode="lin" valueType="num">
                                      <p:cBhvr>
                                        <p:cTn id="4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1000"/>
                                        <p:tgtEl>
                                          <p:spTgt spid="10"/>
                                        </p:tgtEl>
                                      </p:cBhvr>
                                    </p:animEffect>
                                    <p:anim calcmode="lin" valueType="num">
                                      <p:cBhvr>
                                        <p:cTn id="54" dur="1000" fill="hold"/>
                                        <p:tgtEl>
                                          <p:spTgt spid="10"/>
                                        </p:tgtEl>
                                        <p:attrNameLst>
                                          <p:attrName>ppt_x</p:attrName>
                                        </p:attrNameLst>
                                      </p:cBhvr>
                                      <p:tavLst>
                                        <p:tav tm="0">
                                          <p:val>
                                            <p:strVal val="#ppt_x"/>
                                          </p:val>
                                        </p:tav>
                                        <p:tav tm="100000">
                                          <p:val>
                                            <p:strVal val="#ppt_x"/>
                                          </p:val>
                                        </p:tav>
                                      </p:tavLst>
                                    </p:anim>
                                    <p:anim calcmode="lin" valueType="num">
                                      <p:cBhvr>
                                        <p:cTn id="5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right)">
                                      <p:cBhvr>
                                        <p:cTn id="60" dur="500"/>
                                        <p:tgtEl>
                                          <p:spTgt spid="13"/>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right)">
                                      <p:cBhvr>
                                        <p:cTn id="63" dur="500"/>
                                        <p:tgtEl>
                                          <p:spTgt spid="18"/>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right)">
                                      <p:cBhvr>
                                        <p:cTn id="66" dur="500"/>
                                        <p:tgtEl>
                                          <p:spTgt spid="14"/>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right)">
                                      <p:cBhvr>
                                        <p:cTn id="69" dur="500"/>
                                        <p:tgtEl>
                                          <p:spTgt spid="19"/>
                                        </p:tgtEl>
                                      </p:cBhvr>
                                    </p:animEffect>
                                  </p:childTnLst>
                                </p:cTn>
                              </p:par>
                              <p:par>
                                <p:cTn id="70" presetID="22" presetClass="entr" presetSubtype="2"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right)">
                                      <p:cBhvr>
                                        <p:cTn id="72" dur="500"/>
                                        <p:tgtEl>
                                          <p:spTgt spid="17"/>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right)">
                                      <p:cBhvr>
                                        <p:cTn id="75" dur="500"/>
                                        <p:tgtEl>
                                          <p:spTgt spid="21"/>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wipe(right)">
                                      <p:cBhvr>
                                        <p:cTn id="78" dur="500"/>
                                        <p:tgtEl>
                                          <p:spTgt spid="20"/>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wipe(right)">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0E507A1A-77E8-77D5-BEA4-D893C46819E2}"/>
              </a:ext>
            </a:extLst>
          </p:cNvPr>
          <p:cNvSpPr/>
          <p:nvPr/>
        </p:nvSpPr>
        <p:spPr>
          <a:xfrm>
            <a:off x="14960510" y="6339644"/>
            <a:ext cx="3327490" cy="3947356"/>
          </a:xfrm>
          <a:custGeom>
            <a:avLst/>
            <a:gdLst/>
            <a:ahLst/>
            <a:cxnLst/>
            <a:rect l="l" t="t" r="r" b="b"/>
            <a:pathLst>
              <a:path w="3327490" h="3947356">
                <a:moveTo>
                  <a:pt x="0" y="0"/>
                </a:moveTo>
                <a:lnTo>
                  <a:pt x="3327490" y="0"/>
                </a:lnTo>
                <a:lnTo>
                  <a:pt x="3327490" y="3947356"/>
                </a:lnTo>
                <a:lnTo>
                  <a:pt x="0" y="3947356"/>
                </a:lnTo>
                <a:lnTo>
                  <a:pt x="0" y="0"/>
                </a:lnTo>
                <a:close/>
              </a:path>
            </a:pathLst>
          </a:custGeo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153552" r="-113319" b="-123162"/>
            </a:stretch>
          </a:blipFill>
        </p:spPr>
        <p:txBody>
          <a:bodyPr/>
          <a:lstStyle/>
          <a:p>
            <a:endParaRPr lang="vi-VN"/>
          </a:p>
        </p:txBody>
      </p:sp>
      <p:sp>
        <p:nvSpPr>
          <p:cNvPr id="3" name="Freeform 3">
            <a:extLst>
              <a:ext uri="{FF2B5EF4-FFF2-40B4-BE49-F238E27FC236}">
                <a16:creationId xmlns:a16="http://schemas.microsoft.com/office/drawing/2014/main" id="{8910AA67-DF7C-8115-E418-86DA919A1B05}"/>
              </a:ext>
            </a:extLst>
          </p:cNvPr>
          <p:cNvSpPr/>
          <p:nvPr/>
        </p:nvSpPr>
        <p:spPr>
          <a:xfrm>
            <a:off x="15388443" y="826466"/>
            <a:ext cx="3324329" cy="644089"/>
          </a:xfrm>
          <a:custGeom>
            <a:avLst/>
            <a:gdLst/>
            <a:ahLst/>
            <a:cxnLst/>
            <a:rect l="l" t="t" r="r" b="b"/>
            <a:pathLst>
              <a:path w="3324329" h="644089">
                <a:moveTo>
                  <a:pt x="0" y="0"/>
                </a:moveTo>
                <a:lnTo>
                  <a:pt x="3324329" y="0"/>
                </a:lnTo>
                <a:lnTo>
                  <a:pt x="3324329" y="644089"/>
                </a:lnTo>
                <a:lnTo>
                  <a:pt x="0" y="644089"/>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a:extLst>
              <a:ext uri="{FF2B5EF4-FFF2-40B4-BE49-F238E27FC236}">
                <a16:creationId xmlns:a16="http://schemas.microsoft.com/office/drawing/2014/main" id="{EB9C1FB6-E0A2-159B-480A-377D0FFEBF29}"/>
              </a:ext>
            </a:extLst>
          </p:cNvPr>
          <p:cNvSpPr/>
          <p:nvPr/>
        </p:nvSpPr>
        <p:spPr>
          <a:xfrm flipH="1">
            <a:off x="-57945" y="1470555"/>
            <a:ext cx="3407483" cy="2576909"/>
          </a:xfrm>
          <a:custGeom>
            <a:avLst/>
            <a:gdLst/>
            <a:ahLst/>
            <a:cxnLst/>
            <a:rect l="l" t="t" r="r" b="b"/>
            <a:pathLst>
              <a:path w="3407483" h="2576909">
                <a:moveTo>
                  <a:pt x="3407483" y="0"/>
                </a:moveTo>
                <a:lnTo>
                  <a:pt x="0" y="0"/>
                </a:lnTo>
                <a:lnTo>
                  <a:pt x="0" y="2576909"/>
                </a:lnTo>
                <a:lnTo>
                  <a:pt x="3407483" y="2576909"/>
                </a:lnTo>
                <a:lnTo>
                  <a:pt x="3407483"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a:extLst>
              <a:ext uri="{FF2B5EF4-FFF2-40B4-BE49-F238E27FC236}">
                <a16:creationId xmlns:a16="http://schemas.microsoft.com/office/drawing/2014/main" id="{757020DD-EEB7-B127-3936-1C1FEEB183C2}"/>
              </a:ext>
            </a:extLst>
          </p:cNvPr>
          <p:cNvSpPr/>
          <p:nvPr/>
        </p:nvSpPr>
        <p:spPr>
          <a:xfrm>
            <a:off x="3763176" y="6773855"/>
            <a:ext cx="11197334" cy="1091740"/>
          </a:xfrm>
          <a:custGeom>
            <a:avLst/>
            <a:gdLst/>
            <a:ahLst/>
            <a:cxnLst/>
            <a:rect l="l" t="t" r="r" b="b"/>
            <a:pathLst>
              <a:path w="11197334" h="1091740">
                <a:moveTo>
                  <a:pt x="0" y="0"/>
                </a:moveTo>
                <a:lnTo>
                  <a:pt x="11197334" y="0"/>
                </a:lnTo>
                <a:lnTo>
                  <a:pt x="11197334" y="1091740"/>
                </a:lnTo>
                <a:lnTo>
                  <a:pt x="0" y="10917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6" name="Freeform 6">
            <a:extLst>
              <a:ext uri="{FF2B5EF4-FFF2-40B4-BE49-F238E27FC236}">
                <a16:creationId xmlns:a16="http://schemas.microsoft.com/office/drawing/2014/main" id="{3F486666-2696-B67D-8F57-CEDF374FBE7F}"/>
              </a:ext>
            </a:extLst>
          </p:cNvPr>
          <p:cNvSpPr/>
          <p:nvPr/>
        </p:nvSpPr>
        <p:spPr>
          <a:xfrm>
            <a:off x="14703993" y="1470555"/>
            <a:ext cx="3407483" cy="2576909"/>
          </a:xfrm>
          <a:custGeom>
            <a:avLst/>
            <a:gdLst/>
            <a:ahLst/>
            <a:cxnLst/>
            <a:rect l="l" t="t" r="r" b="b"/>
            <a:pathLst>
              <a:path w="3407483" h="2576909">
                <a:moveTo>
                  <a:pt x="0" y="0"/>
                </a:moveTo>
                <a:lnTo>
                  <a:pt x="3407483" y="0"/>
                </a:lnTo>
                <a:lnTo>
                  <a:pt x="3407483" y="2576909"/>
                </a:lnTo>
                <a:lnTo>
                  <a:pt x="0" y="2576909"/>
                </a:lnTo>
                <a:lnTo>
                  <a:pt x="0" y="0"/>
                </a:lnTo>
                <a:close/>
              </a:path>
            </a:pathLst>
          </a:custGeom>
          <a: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p:spPr>
        <p:txBody>
          <a:bodyPr/>
          <a:lstStyle/>
          <a:p>
            <a:endParaRPr lang="vi-VN"/>
          </a:p>
        </p:txBody>
      </p:sp>
      <p:sp>
        <p:nvSpPr>
          <p:cNvPr id="7" name="Freeform 7">
            <a:extLst>
              <a:ext uri="{FF2B5EF4-FFF2-40B4-BE49-F238E27FC236}">
                <a16:creationId xmlns:a16="http://schemas.microsoft.com/office/drawing/2014/main" id="{C34EAF44-E5CE-0B95-2901-4A68FA5555AD}"/>
              </a:ext>
            </a:extLst>
          </p:cNvPr>
          <p:cNvSpPr/>
          <p:nvPr/>
        </p:nvSpPr>
        <p:spPr>
          <a:xfrm rot="1085944">
            <a:off x="2545866" y="441855"/>
            <a:ext cx="1607344" cy="2057400"/>
          </a:xfrm>
          <a:custGeom>
            <a:avLst/>
            <a:gdLst/>
            <a:ahLst/>
            <a:cxnLst/>
            <a:rect l="l" t="t" r="r" b="b"/>
            <a:pathLst>
              <a:path w="1607344" h="2057400">
                <a:moveTo>
                  <a:pt x="0" y="0"/>
                </a:moveTo>
                <a:lnTo>
                  <a:pt x="1607343" y="0"/>
                </a:lnTo>
                <a:lnTo>
                  <a:pt x="1607343" y="2057400"/>
                </a:lnTo>
                <a:lnTo>
                  <a:pt x="0" y="2057400"/>
                </a:lnTo>
                <a:lnTo>
                  <a:pt x="0" y="0"/>
                </a:lnTo>
                <a:close/>
              </a:path>
            </a:pathLst>
          </a:custGeom>
          <a: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a:blipFill>
        </p:spPr>
        <p:txBody>
          <a:bodyPr/>
          <a:lstStyle/>
          <a:p>
            <a:endParaRPr lang="vi-VN"/>
          </a:p>
        </p:txBody>
      </p:sp>
      <p:sp>
        <p:nvSpPr>
          <p:cNvPr id="8" name="TextBox 8">
            <a:extLst>
              <a:ext uri="{FF2B5EF4-FFF2-40B4-BE49-F238E27FC236}">
                <a16:creationId xmlns:a16="http://schemas.microsoft.com/office/drawing/2014/main" id="{8CC2EE13-16E4-3197-3066-9F99C98AB41F}"/>
              </a:ext>
            </a:extLst>
          </p:cNvPr>
          <p:cNvSpPr txBox="1"/>
          <p:nvPr/>
        </p:nvSpPr>
        <p:spPr>
          <a:xfrm>
            <a:off x="14769614" y="2291485"/>
            <a:ext cx="3276241" cy="644501"/>
          </a:xfrm>
          <a:prstGeom prst="rect">
            <a:avLst/>
          </a:prstGeom>
        </p:spPr>
        <p:txBody>
          <a:bodyPr lIns="0" tIns="0" rIns="0" bIns="0" rtlCol="0" anchor="t">
            <a:spAutoFit/>
          </a:bodyPr>
          <a:lstStyle/>
          <a:p>
            <a:pPr algn="ctr">
              <a:lnSpc>
                <a:spcPts val="5202"/>
              </a:lnSpc>
              <a:spcBef>
                <a:spcPct val="0"/>
              </a:spcBef>
            </a:pPr>
            <a:r>
              <a:rPr lang="en-US" sz="4001" dirty="0">
                <a:solidFill>
                  <a:srgbClr val="FFC72F"/>
                </a:solidFill>
                <a:latin typeface="Francois One"/>
                <a:ea typeface="Francois One"/>
                <a:cs typeface="Francois One"/>
                <a:sym typeface="Francois One"/>
              </a:rPr>
              <a:t>ĐÁ BÓNG HAY</a:t>
            </a:r>
          </a:p>
        </p:txBody>
      </p:sp>
      <p:sp>
        <p:nvSpPr>
          <p:cNvPr id="9" name="Freeform 9">
            <a:extLst>
              <a:ext uri="{FF2B5EF4-FFF2-40B4-BE49-F238E27FC236}">
                <a16:creationId xmlns:a16="http://schemas.microsoft.com/office/drawing/2014/main" id="{E51DF15C-64BF-A6FB-89CF-B335FD10FDDF}"/>
              </a:ext>
            </a:extLst>
          </p:cNvPr>
          <p:cNvSpPr/>
          <p:nvPr/>
        </p:nvSpPr>
        <p:spPr>
          <a:xfrm rot="19944859" flipH="1">
            <a:off x="13900321" y="758483"/>
            <a:ext cx="1607344" cy="2057400"/>
          </a:xfrm>
          <a:custGeom>
            <a:avLst/>
            <a:gdLst/>
            <a:ahLst/>
            <a:cxnLst/>
            <a:rect l="l" t="t" r="r" b="b"/>
            <a:pathLst>
              <a:path w="1607344" h="2057400">
                <a:moveTo>
                  <a:pt x="1607343" y="0"/>
                </a:moveTo>
                <a:lnTo>
                  <a:pt x="0" y="0"/>
                </a:lnTo>
                <a:lnTo>
                  <a:pt x="0" y="2057400"/>
                </a:lnTo>
                <a:lnTo>
                  <a:pt x="1607343" y="2057400"/>
                </a:lnTo>
                <a:lnTo>
                  <a:pt x="1607343" y="0"/>
                </a:lnTo>
                <a:close/>
              </a:path>
            </a:pathLst>
          </a:custGeom>
          <a: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a:blipFill>
        </p:spPr>
        <p:txBody>
          <a:bodyPr/>
          <a:lstStyle/>
          <a:p>
            <a:endParaRPr lang="vi-VN"/>
          </a:p>
        </p:txBody>
      </p:sp>
      <p:sp>
        <p:nvSpPr>
          <p:cNvPr id="10" name="Freeform 10">
            <a:extLst>
              <a:ext uri="{FF2B5EF4-FFF2-40B4-BE49-F238E27FC236}">
                <a16:creationId xmlns:a16="http://schemas.microsoft.com/office/drawing/2014/main" id="{E97F76B6-4FC9-6543-FCAF-5FFC85A272C0}"/>
              </a:ext>
            </a:extLst>
          </p:cNvPr>
          <p:cNvSpPr/>
          <p:nvPr/>
        </p:nvSpPr>
        <p:spPr>
          <a:xfrm>
            <a:off x="3352886" y="3086100"/>
            <a:ext cx="2160270" cy="4114800"/>
          </a:xfrm>
          <a:custGeom>
            <a:avLst/>
            <a:gdLst/>
            <a:ahLst/>
            <a:cxnLst/>
            <a:rect l="l" t="t" r="r" b="b"/>
            <a:pathLst>
              <a:path w="2160270" h="4114800">
                <a:moveTo>
                  <a:pt x="0" y="0"/>
                </a:moveTo>
                <a:lnTo>
                  <a:pt x="2160270" y="0"/>
                </a:lnTo>
                <a:lnTo>
                  <a:pt x="2160270"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dirty="0"/>
          </a:p>
        </p:txBody>
      </p:sp>
      <p:sp>
        <p:nvSpPr>
          <p:cNvPr id="11" name="Freeform 11">
            <a:extLst>
              <a:ext uri="{FF2B5EF4-FFF2-40B4-BE49-F238E27FC236}">
                <a16:creationId xmlns:a16="http://schemas.microsoft.com/office/drawing/2014/main" id="{E41CB90A-C521-C685-FCE9-18B23FA5E12E}"/>
              </a:ext>
            </a:extLst>
          </p:cNvPr>
          <p:cNvSpPr/>
          <p:nvPr/>
        </p:nvSpPr>
        <p:spPr>
          <a:xfrm>
            <a:off x="5173644" y="7800975"/>
            <a:ext cx="1170049" cy="1594615"/>
          </a:xfrm>
          <a:custGeom>
            <a:avLst/>
            <a:gdLst/>
            <a:ahLst/>
            <a:cxnLst/>
            <a:rect l="l" t="t" r="r" b="b"/>
            <a:pathLst>
              <a:path w="1170049" h="1594615">
                <a:moveTo>
                  <a:pt x="0" y="0"/>
                </a:moveTo>
                <a:lnTo>
                  <a:pt x="1170048" y="0"/>
                </a:lnTo>
                <a:lnTo>
                  <a:pt x="1170048" y="1594615"/>
                </a:lnTo>
                <a:lnTo>
                  <a:pt x="0" y="1594615"/>
                </a:lnTo>
                <a:lnTo>
                  <a:pt x="0" y="0"/>
                </a:lnTo>
                <a:close/>
              </a:path>
            </a:pathLst>
          </a:custGeom>
          <a: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a:blipFill>
        </p:spPr>
        <p:txBody>
          <a:bodyPr/>
          <a:lstStyle/>
          <a:p>
            <a:endParaRPr lang="vi-VN"/>
          </a:p>
        </p:txBody>
      </p:sp>
      <p:sp>
        <p:nvSpPr>
          <p:cNvPr id="12" name="Freeform 12">
            <a:extLst>
              <a:ext uri="{FF2B5EF4-FFF2-40B4-BE49-F238E27FC236}">
                <a16:creationId xmlns:a16="http://schemas.microsoft.com/office/drawing/2014/main" id="{A515165C-AFC1-46AE-5AA5-A20869F63399}"/>
              </a:ext>
            </a:extLst>
          </p:cNvPr>
          <p:cNvSpPr/>
          <p:nvPr/>
        </p:nvSpPr>
        <p:spPr>
          <a:xfrm>
            <a:off x="8193030" y="7800975"/>
            <a:ext cx="950970" cy="1594615"/>
          </a:xfrm>
          <a:custGeom>
            <a:avLst/>
            <a:gdLst/>
            <a:ahLst/>
            <a:cxnLst/>
            <a:rect l="l" t="t" r="r" b="b"/>
            <a:pathLst>
              <a:path w="950970" h="1594615">
                <a:moveTo>
                  <a:pt x="0" y="0"/>
                </a:moveTo>
                <a:lnTo>
                  <a:pt x="950970" y="0"/>
                </a:lnTo>
                <a:lnTo>
                  <a:pt x="950970" y="1594615"/>
                </a:lnTo>
                <a:lnTo>
                  <a:pt x="0" y="159461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
        <p:nvSpPr>
          <p:cNvPr id="13" name="Freeform 13">
            <a:extLst>
              <a:ext uri="{FF2B5EF4-FFF2-40B4-BE49-F238E27FC236}">
                <a16:creationId xmlns:a16="http://schemas.microsoft.com/office/drawing/2014/main" id="{C7894310-323B-528C-F54E-AAC8246F66F0}"/>
              </a:ext>
            </a:extLst>
          </p:cNvPr>
          <p:cNvSpPr/>
          <p:nvPr/>
        </p:nvSpPr>
        <p:spPr>
          <a:xfrm>
            <a:off x="11143341" y="7800975"/>
            <a:ext cx="1608691" cy="1594615"/>
          </a:xfrm>
          <a:custGeom>
            <a:avLst/>
            <a:gdLst/>
            <a:ahLst/>
            <a:cxnLst/>
            <a:rect l="l" t="t" r="r" b="b"/>
            <a:pathLst>
              <a:path w="1608691" h="1594615">
                <a:moveTo>
                  <a:pt x="0" y="0"/>
                </a:moveTo>
                <a:lnTo>
                  <a:pt x="1608691" y="0"/>
                </a:lnTo>
                <a:lnTo>
                  <a:pt x="1608691" y="1594615"/>
                </a:lnTo>
                <a:lnTo>
                  <a:pt x="0" y="1594615"/>
                </a:lnTo>
                <a:lnTo>
                  <a:pt x="0" y="0"/>
                </a:lnTo>
                <a:close/>
              </a:path>
            </a:pathLst>
          </a:custGeom>
          <a: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a:blipFill>
        </p:spPr>
        <p:txBody>
          <a:bodyPr/>
          <a:lstStyle/>
          <a:p>
            <a:endParaRPr lang="vi-VN"/>
          </a:p>
        </p:txBody>
      </p:sp>
      <p:sp>
        <p:nvSpPr>
          <p:cNvPr id="14" name="Freeform 14">
            <a:extLst>
              <a:ext uri="{FF2B5EF4-FFF2-40B4-BE49-F238E27FC236}">
                <a16:creationId xmlns:a16="http://schemas.microsoft.com/office/drawing/2014/main" id="{CD35007A-6218-170A-A08C-5F5132E031CF}"/>
              </a:ext>
            </a:extLst>
          </p:cNvPr>
          <p:cNvSpPr/>
          <p:nvPr/>
        </p:nvSpPr>
        <p:spPr>
          <a:xfrm>
            <a:off x="3567358" y="7796990"/>
            <a:ext cx="503806" cy="2226766"/>
          </a:xfrm>
          <a:custGeom>
            <a:avLst/>
            <a:gdLst/>
            <a:ahLst/>
            <a:cxnLst/>
            <a:rect l="l" t="t" r="r" b="b"/>
            <a:pathLst>
              <a:path w="503806" h="2226766">
                <a:moveTo>
                  <a:pt x="0" y="0"/>
                </a:moveTo>
                <a:lnTo>
                  <a:pt x="503806" y="0"/>
                </a:lnTo>
                <a:lnTo>
                  <a:pt x="503806" y="2226766"/>
                </a:lnTo>
                <a:lnTo>
                  <a:pt x="0" y="2226766"/>
                </a:lnTo>
                <a:lnTo>
                  <a:pt x="0" y="0"/>
                </a:lnTo>
                <a:close/>
              </a:path>
            </a:pathLst>
          </a:custGeom>
          <a: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a:blipFill>
        </p:spPr>
        <p:txBody>
          <a:bodyPr/>
          <a:lstStyle/>
          <a:p>
            <a:endParaRPr lang="vi-VN"/>
          </a:p>
        </p:txBody>
      </p:sp>
      <p:sp>
        <p:nvSpPr>
          <p:cNvPr id="15" name="Freeform 15">
            <a:extLst>
              <a:ext uri="{FF2B5EF4-FFF2-40B4-BE49-F238E27FC236}">
                <a16:creationId xmlns:a16="http://schemas.microsoft.com/office/drawing/2014/main" id="{43E5961A-B38F-6106-EC5F-D5E6C5D860B2}"/>
              </a:ext>
            </a:extLst>
          </p:cNvPr>
          <p:cNvSpPr/>
          <p:nvPr/>
        </p:nvSpPr>
        <p:spPr>
          <a:xfrm>
            <a:off x="11143341" y="3116160"/>
            <a:ext cx="3436288" cy="4084740"/>
          </a:xfrm>
          <a:custGeom>
            <a:avLst/>
            <a:gdLst/>
            <a:ahLst/>
            <a:cxnLst/>
            <a:rect l="l" t="t" r="r" b="b"/>
            <a:pathLst>
              <a:path w="3436288" h="4084740">
                <a:moveTo>
                  <a:pt x="0" y="0"/>
                </a:moveTo>
                <a:lnTo>
                  <a:pt x="3436288" y="0"/>
                </a:lnTo>
                <a:lnTo>
                  <a:pt x="3436288" y="4084740"/>
                </a:lnTo>
                <a:lnTo>
                  <a:pt x="0" y="4084740"/>
                </a:lnTo>
                <a:lnTo>
                  <a:pt x="0" y="0"/>
                </a:lnTo>
                <a:close/>
              </a:path>
            </a:pathLst>
          </a:custGeom>
          <a:blipFill>
            <a:blip r:embed="rId25" cstate="email">
              <a:extLst>
                <a:ext uri="{28A0092B-C50C-407E-A947-70E740481C1C}">
                  <a14:useLocalDpi xmlns:a14="http://schemas.microsoft.com/office/drawing/2010/main"/>
                </a:ext>
              </a:extLst>
            </a:blip>
            <a:stretch>
              <a:fillRect/>
            </a:stretch>
          </a:blipFill>
        </p:spPr>
        <p:txBody>
          <a:bodyPr/>
          <a:lstStyle/>
          <a:p>
            <a:endParaRPr lang="vi-VN"/>
          </a:p>
        </p:txBody>
      </p:sp>
      <p:sp>
        <p:nvSpPr>
          <p:cNvPr id="16" name="Freeform 16">
            <a:extLst>
              <a:ext uri="{FF2B5EF4-FFF2-40B4-BE49-F238E27FC236}">
                <a16:creationId xmlns:a16="http://schemas.microsoft.com/office/drawing/2014/main" id="{6E13C453-3F20-E849-8E85-F6D377758A9A}"/>
              </a:ext>
            </a:extLst>
          </p:cNvPr>
          <p:cNvSpPr/>
          <p:nvPr/>
        </p:nvSpPr>
        <p:spPr>
          <a:xfrm rot="16200000">
            <a:off x="13288215" y="8243681"/>
            <a:ext cx="2582826" cy="1333384"/>
          </a:xfrm>
          <a:custGeom>
            <a:avLst/>
            <a:gdLst/>
            <a:ahLst/>
            <a:cxnLst/>
            <a:rect l="l" t="t" r="r" b="b"/>
            <a:pathLst>
              <a:path w="2582826" h="1333384">
                <a:moveTo>
                  <a:pt x="0" y="0"/>
                </a:moveTo>
                <a:lnTo>
                  <a:pt x="2582827" y="0"/>
                </a:lnTo>
                <a:lnTo>
                  <a:pt x="2582827" y="1333384"/>
                </a:lnTo>
                <a:lnTo>
                  <a:pt x="0" y="1333384"/>
                </a:lnTo>
                <a:lnTo>
                  <a:pt x="0" y="0"/>
                </a:lnTo>
                <a:close/>
              </a:path>
            </a:pathLst>
          </a:custGeom>
          <a: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a:blipFill>
        </p:spPr>
        <p:txBody>
          <a:bodyPr/>
          <a:lstStyle/>
          <a:p>
            <a:endParaRPr lang="vi-VN" dirty="0"/>
          </a:p>
        </p:txBody>
      </p:sp>
      <p:sp>
        <p:nvSpPr>
          <p:cNvPr id="17" name="TextBox 17">
            <a:extLst>
              <a:ext uri="{FF2B5EF4-FFF2-40B4-BE49-F238E27FC236}">
                <a16:creationId xmlns:a16="http://schemas.microsoft.com/office/drawing/2014/main" id="{E262E4DE-EB92-54DB-3CFC-E71398313D96}"/>
              </a:ext>
            </a:extLst>
          </p:cNvPr>
          <p:cNvSpPr txBox="1"/>
          <p:nvPr/>
        </p:nvSpPr>
        <p:spPr>
          <a:xfrm>
            <a:off x="328717" y="2347834"/>
            <a:ext cx="2634159" cy="662281"/>
          </a:xfrm>
          <a:prstGeom prst="rect">
            <a:avLst/>
          </a:prstGeom>
        </p:spPr>
        <p:txBody>
          <a:bodyPr lIns="0" tIns="0" rIns="0" bIns="0" rtlCol="0" anchor="t">
            <a:spAutoFit/>
          </a:bodyPr>
          <a:lstStyle/>
          <a:p>
            <a:pPr algn="ctr">
              <a:lnSpc>
                <a:spcPts val="5332"/>
              </a:lnSpc>
              <a:spcBef>
                <a:spcPct val="0"/>
              </a:spcBef>
            </a:pPr>
            <a:r>
              <a:rPr lang="en-US" sz="4101" dirty="0">
                <a:solidFill>
                  <a:srgbClr val="FF827E"/>
                </a:solidFill>
                <a:latin typeface="Francois One"/>
                <a:ea typeface="Francois One"/>
                <a:cs typeface="Francois One"/>
                <a:sym typeface="Francois One"/>
              </a:rPr>
              <a:t>ĐÁ BÓNG DỞ</a:t>
            </a:r>
          </a:p>
        </p:txBody>
      </p:sp>
      <p:sp>
        <p:nvSpPr>
          <p:cNvPr id="18" name="TextBox 18">
            <a:extLst>
              <a:ext uri="{FF2B5EF4-FFF2-40B4-BE49-F238E27FC236}">
                <a16:creationId xmlns:a16="http://schemas.microsoft.com/office/drawing/2014/main" id="{D3B2A0E9-F254-ED09-0702-73AF1F34B32F}"/>
              </a:ext>
            </a:extLst>
          </p:cNvPr>
          <p:cNvSpPr txBox="1"/>
          <p:nvPr/>
        </p:nvSpPr>
        <p:spPr>
          <a:xfrm>
            <a:off x="5095604" y="678509"/>
            <a:ext cx="1801813" cy="662281"/>
          </a:xfrm>
          <a:prstGeom prst="rect">
            <a:avLst/>
          </a:prstGeom>
        </p:spPr>
        <p:txBody>
          <a:bodyPr lIns="0" tIns="0" rIns="0" bIns="0" rtlCol="0" anchor="t">
            <a:spAutoFit/>
          </a:bodyPr>
          <a:lstStyle/>
          <a:p>
            <a:pPr algn="ctr">
              <a:lnSpc>
                <a:spcPts val="5332"/>
              </a:lnSpc>
              <a:spcBef>
                <a:spcPct val="0"/>
              </a:spcBef>
            </a:pPr>
            <a:r>
              <a:rPr lang="en-US" sz="4101">
                <a:solidFill>
                  <a:srgbClr val="000000"/>
                </a:solidFill>
                <a:latin typeface="Francois One"/>
                <a:ea typeface="Francois One"/>
                <a:cs typeface="Francois One"/>
                <a:sym typeface="Francois One"/>
              </a:rPr>
              <a:t>CHẤT CŨ</a:t>
            </a:r>
          </a:p>
        </p:txBody>
      </p:sp>
      <p:sp>
        <p:nvSpPr>
          <p:cNvPr id="19" name="TextBox 19">
            <a:extLst>
              <a:ext uri="{FF2B5EF4-FFF2-40B4-BE49-F238E27FC236}">
                <a16:creationId xmlns:a16="http://schemas.microsoft.com/office/drawing/2014/main" id="{DEBA6275-1A55-9942-B4A9-01D0FB110443}"/>
              </a:ext>
            </a:extLst>
          </p:cNvPr>
          <p:cNvSpPr txBox="1"/>
          <p:nvPr/>
        </p:nvSpPr>
        <p:spPr>
          <a:xfrm>
            <a:off x="11383305" y="1124902"/>
            <a:ext cx="2132013" cy="662281"/>
          </a:xfrm>
          <a:prstGeom prst="rect">
            <a:avLst/>
          </a:prstGeom>
        </p:spPr>
        <p:txBody>
          <a:bodyPr lIns="0" tIns="0" rIns="0" bIns="0" rtlCol="0" anchor="t">
            <a:spAutoFit/>
          </a:bodyPr>
          <a:lstStyle/>
          <a:p>
            <a:pPr algn="ctr">
              <a:lnSpc>
                <a:spcPts val="5332"/>
              </a:lnSpc>
              <a:spcBef>
                <a:spcPct val="0"/>
              </a:spcBef>
            </a:pPr>
            <a:r>
              <a:rPr lang="en-US" sz="4101">
                <a:solidFill>
                  <a:srgbClr val="000000"/>
                </a:solidFill>
                <a:latin typeface="Francois One"/>
                <a:ea typeface="Francois One"/>
                <a:cs typeface="Francois One"/>
                <a:sym typeface="Francois One"/>
              </a:rPr>
              <a:t>CHẤT MỚI</a:t>
            </a:r>
          </a:p>
        </p:txBody>
      </p:sp>
      <p:sp>
        <p:nvSpPr>
          <p:cNvPr id="20" name="TextBox 20">
            <a:extLst>
              <a:ext uri="{FF2B5EF4-FFF2-40B4-BE49-F238E27FC236}">
                <a16:creationId xmlns:a16="http://schemas.microsoft.com/office/drawing/2014/main" id="{C2A0FFF9-2AB7-734A-38A4-E100C91E1EDF}"/>
              </a:ext>
            </a:extLst>
          </p:cNvPr>
          <p:cNvSpPr txBox="1"/>
          <p:nvPr/>
        </p:nvSpPr>
        <p:spPr>
          <a:xfrm>
            <a:off x="822479" y="8560182"/>
            <a:ext cx="1646634" cy="662281"/>
          </a:xfrm>
          <a:prstGeom prst="rect">
            <a:avLst/>
          </a:prstGeom>
        </p:spPr>
        <p:txBody>
          <a:bodyPr lIns="0" tIns="0" rIns="0" bIns="0" rtlCol="0" anchor="t">
            <a:spAutoFit/>
          </a:bodyPr>
          <a:lstStyle/>
          <a:p>
            <a:pPr algn="ctr">
              <a:lnSpc>
                <a:spcPts val="5332"/>
              </a:lnSpc>
              <a:spcBef>
                <a:spcPct val="0"/>
              </a:spcBef>
            </a:pPr>
            <a:r>
              <a:rPr lang="en-US" sz="4101">
                <a:solidFill>
                  <a:srgbClr val="000000"/>
                </a:solidFill>
                <a:latin typeface="Francois One"/>
                <a:ea typeface="Francois One"/>
                <a:cs typeface="Francois One"/>
                <a:sym typeface="Francois One"/>
              </a:rPr>
              <a:t>LƯỢNG </a:t>
            </a:r>
          </a:p>
        </p:txBody>
      </p:sp>
      <p:sp>
        <p:nvSpPr>
          <p:cNvPr id="21" name="TextBox 21">
            <a:extLst>
              <a:ext uri="{FF2B5EF4-FFF2-40B4-BE49-F238E27FC236}">
                <a16:creationId xmlns:a16="http://schemas.microsoft.com/office/drawing/2014/main" id="{A814F537-1E0B-2A0B-D1AE-47AC4082B1E6}"/>
              </a:ext>
            </a:extLst>
          </p:cNvPr>
          <p:cNvSpPr txBox="1"/>
          <p:nvPr/>
        </p:nvSpPr>
        <p:spPr>
          <a:xfrm>
            <a:off x="4690289" y="9586090"/>
            <a:ext cx="1776313" cy="662281"/>
          </a:xfrm>
          <a:prstGeom prst="rect">
            <a:avLst/>
          </a:prstGeom>
        </p:spPr>
        <p:txBody>
          <a:bodyPr lIns="0" tIns="0" rIns="0" bIns="0" rtlCol="0" anchor="t">
            <a:spAutoFit/>
          </a:bodyPr>
          <a:lstStyle/>
          <a:p>
            <a:pPr algn="ctr">
              <a:lnSpc>
                <a:spcPts val="5332"/>
              </a:lnSpc>
              <a:spcBef>
                <a:spcPct val="0"/>
              </a:spcBef>
            </a:pPr>
            <a:r>
              <a:rPr lang="en-US" sz="4101">
                <a:solidFill>
                  <a:srgbClr val="000000"/>
                </a:solidFill>
                <a:latin typeface="Francois One"/>
                <a:ea typeface="Francois One"/>
                <a:cs typeface="Francois One"/>
                <a:sym typeface="Francois One"/>
              </a:rPr>
              <a:t>THỂ LỰC</a:t>
            </a:r>
          </a:p>
        </p:txBody>
      </p:sp>
      <p:sp>
        <p:nvSpPr>
          <p:cNvPr id="22" name="TextBox 22">
            <a:extLst>
              <a:ext uri="{FF2B5EF4-FFF2-40B4-BE49-F238E27FC236}">
                <a16:creationId xmlns:a16="http://schemas.microsoft.com/office/drawing/2014/main" id="{A86AD55E-A656-6287-0150-DF03FEC6D6A8}"/>
              </a:ext>
            </a:extLst>
          </p:cNvPr>
          <p:cNvSpPr txBox="1"/>
          <p:nvPr/>
        </p:nvSpPr>
        <p:spPr>
          <a:xfrm>
            <a:off x="7638178" y="9586090"/>
            <a:ext cx="2060674" cy="662281"/>
          </a:xfrm>
          <a:prstGeom prst="rect">
            <a:avLst/>
          </a:prstGeom>
        </p:spPr>
        <p:txBody>
          <a:bodyPr lIns="0" tIns="0" rIns="0" bIns="0" rtlCol="0" anchor="t">
            <a:spAutoFit/>
          </a:bodyPr>
          <a:lstStyle/>
          <a:p>
            <a:pPr algn="ctr">
              <a:lnSpc>
                <a:spcPts val="5332"/>
              </a:lnSpc>
              <a:spcBef>
                <a:spcPct val="0"/>
              </a:spcBef>
            </a:pPr>
            <a:r>
              <a:rPr lang="en-US" sz="4101">
                <a:solidFill>
                  <a:srgbClr val="000000"/>
                </a:solidFill>
                <a:latin typeface="Francois One"/>
                <a:ea typeface="Francois One"/>
                <a:cs typeface="Francois One"/>
                <a:sym typeface="Francois One"/>
              </a:rPr>
              <a:t>KỸ THUẬT</a:t>
            </a:r>
          </a:p>
        </p:txBody>
      </p:sp>
      <p:sp>
        <p:nvSpPr>
          <p:cNvPr id="23" name="TextBox 23">
            <a:extLst>
              <a:ext uri="{FF2B5EF4-FFF2-40B4-BE49-F238E27FC236}">
                <a16:creationId xmlns:a16="http://schemas.microsoft.com/office/drawing/2014/main" id="{A6C9AE02-322B-DAF2-5D37-D2E9127377BF}"/>
              </a:ext>
            </a:extLst>
          </p:cNvPr>
          <p:cNvSpPr txBox="1"/>
          <p:nvPr/>
        </p:nvSpPr>
        <p:spPr>
          <a:xfrm>
            <a:off x="10316373" y="9586090"/>
            <a:ext cx="3471763" cy="662281"/>
          </a:xfrm>
          <a:prstGeom prst="rect">
            <a:avLst/>
          </a:prstGeom>
        </p:spPr>
        <p:txBody>
          <a:bodyPr lIns="0" tIns="0" rIns="0" bIns="0" rtlCol="0" anchor="t">
            <a:spAutoFit/>
          </a:bodyPr>
          <a:lstStyle/>
          <a:p>
            <a:pPr algn="ctr">
              <a:lnSpc>
                <a:spcPts val="5332"/>
              </a:lnSpc>
              <a:spcBef>
                <a:spcPct val="0"/>
              </a:spcBef>
            </a:pPr>
            <a:r>
              <a:rPr lang="en-US" sz="4101">
                <a:solidFill>
                  <a:srgbClr val="000000"/>
                </a:solidFill>
                <a:latin typeface="Francois One"/>
                <a:ea typeface="Francois One"/>
                <a:cs typeface="Francois One"/>
                <a:sym typeface="Francois One"/>
              </a:rPr>
              <a:t>KHẢ NĂNG XỬ LÍ</a:t>
            </a:r>
          </a:p>
        </p:txBody>
      </p:sp>
    </p:spTree>
    <p:extLst>
      <p:ext uri="{BB962C8B-B14F-4D97-AF65-F5344CB8AC3E}">
        <p14:creationId xmlns:p14="http://schemas.microsoft.com/office/powerpoint/2010/main" val="239177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P spid="21" grpId="0"/>
      <p:bldP spid="22" grpId="0"/>
      <p:bldP spid="2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TextBox 5"/>
          <p:cNvSpPr txBox="1"/>
          <p:nvPr/>
        </p:nvSpPr>
        <p:spPr>
          <a:xfrm>
            <a:off x="3906920" y="1205933"/>
            <a:ext cx="10474159" cy="1394460"/>
          </a:xfrm>
          <a:prstGeom prst="rect">
            <a:avLst/>
          </a:prstGeom>
        </p:spPr>
        <p:txBody>
          <a:bodyPr lIns="0" tIns="0" rIns="0" bIns="0" rtlCol="0" anchor="t">
            <a:spAutoFit/>
          </a:bodyPr>
          <a:lstStyle/>
          <a:p>
            <a:pPr algn="ctr">
              <a:lnSpc>
                <a:spcPts val="5280"/>
              </a:lnSpc>
            </a:pPr>
            <a:r>
              <a:rPr lang="en-US" sz="4800" dirty="0">
                <a:solidFill>
                  <a:srgbClr val="F47769"/>
                </a:solidFill>
                <a:latin typeface="iCiel Crocante"/>
                <a:ea typeface="iCiel Crocante"/>
                <a:cs typeface="iCiel Crocante"/>
                <a:sym typeface="iCiel Crocante"/>
              </a:rPr>
              <a:t>MỐI QUAN HỆ BIỆN CHỨNG GIỮA </a:t>
            </a:r>
          </a:p>
          <a:p>
            <a:pPr algn="ctr">
              <a:lnSpc>
                <a:spcPts val="5280"/>
              </a:lnSpc>
            </a:pPr>
            <a:r>
              <a:rPr lang="en-US" sz="4800" dirty="0">
                <a:solidFill>
                  <a:srgbClr val="F47769"/>
                </a:solidFill>
                <a:latin typeface="iCiel Crocante"/>
                <a:ea typeface="iCiel Crocante"/>
                <a:cs typeface="iCiel Crocante"/>
                <a:sym typeface="iCiel Crocante"/>
              </a:rPr>
              <a:t>CHẤT VÀ LƯỢNG</a:t>
            </a:r>
          </a:p>
        </p:txBody>
      </p:sp>
      <p:sp>
        <p:nvSpPr>
          <p:cNvPr id="6" name="Freeform 6"/>
          <p:cNvSpPr/>
          <p:nvPr/>
        </p:nvSpPr>
        <p:spPr>
          <a:xfrm>
            <a:off x="3253418" y="2630238"/>
            <a:ext cx="11781163" cy="7215962"/>
          </a:xfrm>
          <a:custGeom>
            <a:avLst/>
            <a:gdLst/>
            <a:ahLst/>
            <a:cxnLst/>
            <a:rect l="l" t="t" r="r" b="b"/>
            <a:pathLst>
              <a:path w="11781163" h="7215962">
                <a:moveTo>
                  <a:pt x="0" y="0"/>
                </a:moveTo>
                <a:lnTo>
                  <a:pt x="11781164" y="0"/>
                </a:lnTo>
                <a:lnTo>
                  <a:pt x="11781164" y="7215962"/>
                </a:lnTo>
                <a:lnTo>
                  <a:pt x="0" y="7215962"/>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7" name="TextBox 7"/>
          <p:cNvSpPr txBox="1"/>
          <p:nvPr/>
        </p:nvSpPr>
        <p:spPr>
          <a:xfrm>
            <a:off x="3330745" y="5112327"/>
            <a:ext cx="10770258" cy="2667397"/>
          </a:xfrm>
          <a:prstGeom prst="rect">
            <a:avLst/>
          </a:prstGeom>
        </p:spPr>
        <p:txBody>
          <a:bodyPr lIns="0" tIns="0" rIns="0" bIns="0" rtlCol="0" anchor="t">
            <a:spAutoFit/>
          </a:bodyPr>
          <a:lstStyle/>
          <a:p>
            <a:pPr marL="399417" lvl="1" algn="ctr">
              <a:lnSpc>
                <a:spcPts val="5180"/>
              </a:lnSpc>
            </a:pPr>
            <a:r>
              <a:rPr lang="en-US" sz="4800" dirty="0" err="1">
                <a:solidFill>
                  <a:srgbClr val="000000"/>
                </a:solidFill>
                <a:latin typeface="iCiel Cadena"/>
                <a:ea typeface="iCiel Cadena"/>
                <a:cs typeface="iCiel Cadena"/>
                <a:sym typeface="iCiel Cadena"/>
              </a:rPr>
              <a:t>Chất</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mới</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ra</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đời</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tác</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động</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trở</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lại</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sự</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thay</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đổi</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của</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lượng</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mới</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tạo</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thành</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quá</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trình</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vận</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động</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phát</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triển</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liên</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tục</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của</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sự</a:t>
            </a:r>
            <a:r>
              <a:rPr lang="en-US" sz="4800" dirty="0">
                <a:solidFill>
                  <a:srgbClr val="000000"/>
                </a:solidFill>
                <a:latin typeface="iCiel Cadena"/>
                <a:ea typeface="iCiel Cadena"/>
                <a:cs typeface="iCiel Cadena"/>
                <a:sym typeface="iCiel Cadena"/>
              </a:rPr>
              <a:t> </a:t>
            </a:r>
            <a:r>
              <a:rPr lang="en-US" sz="4800" dirty="0" err="1">
                <a:solidFill>
                  <a:srgbClr val="000000"/>
                </a:solidFill>
                <a:latin typeface="iCiel Cadena"/>
                <a:ea typeface="iCiel Cadena"/>
                <a:cs typeface="iCiel Cadena"/>
                <a:sym typeface="iCiel Cadena"/>
              </a:rPr>
              <a:t>vật</a:t>
            </a:r>
            <a:r>
              <a:rPr lang="en-US" sz="4800" dirty="0">
                <a:solidFill>
                  <a:srgbClr val="000000"/>
                </a:solidFill>
                <a:latin typeface="iCiel Cadena"/>
                <a:ea typeface="iCiel Cadena"/>
                <a:cs typeface="iCiel Cadena"/>
                <a:sym typeface="iCiel Cadena"/>
              </a:rPr>
              <a:t>.</a:t>
            </a:r>
          </a:p>
        </p:txBody>
      </p:sp>
    </p:spTree>
    <p:extLst>
      <p:ext uri="{BB962C8B-B14F-4D97-AF65-F5344CB8AC3E}">
        <p14:creationId xmlns:p14="http://schemas.microsoft.com/office/powerpoint/2010/main" val="197941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vi-VN"/>
          </a:p>
        </p:txBody>
      </p:sp>
      <p:pic>
        <p:nvPicPr>
          <p:cNvPr id="11" name="Picture 10" descr="A screen shot of a game&#10;&#10;Description automatically generated">
            <a:extLst>
              <a:ext uri="{FF2B5EF4-FFF2-40B4-BE49-F238E27FC236}">
                <a16:creationId xmlns:a16="http://schemas.microsoft.com/office/drawing/2014/main" id="{225D0D2A-9555-3C7E-12CF-A8C89B06E59C}"/>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196813" y="2343205"/>
            <a:ext cx="9894374" cy="5600590"/>
          </a:xfrm>
          <a:prstGeom prst="rect">
            <a:avLst/>
          </a:prstGeom>
        </p:spPr>
      </p:pic>
      <p:sp>
        <p:nvSpPr>
          <p:cNvPr id="12" name="TextBox 22">
            <a:extLst>
              <a:ext uri="{FF2B5EF4-FFF2-40B4-BE49-F238E27FC236}">
                <a16:creationId xmlns:a16="http://schemas.microsoft.com/office/drawing/2014/main" id="{65B469A6-4B4F-B432-C7A6-0E055630B31E}"/>
              </a:ext>
            </a:extLst>
          </p:cNvPr>
          <p:cNvSpPr txBox="1"/>
          <p:nvPr/>
        </p:nvSpPr>
        <p:spPr>
          <a:xfrm>
            <a:off x="14283462" y="1793914"/>
            <a:ext cx="3775938" cy="2259273"/>
          </a:xfrm>
          <a:prstGeom prst="rect">
            <a:avLst/>
          </a:prstGeom>
        </p:spPr>
        <p:txBody>
          <a:bodyPr wrap="square" lIns="0" tIns="0" rIns="0" bIns="0" rtlCol="0" anchor="t">
            <a:spAutoFit/>
          </a:bodyPr>
          <a:lstStyle/>
          <a:p>
            <a:pPr algn="ctr">
              <a:lnSpc>
                <a:spcPts val="4416"/>
              </a:lnSpc>
              <a:spcBef>
                <a:spcPct val="0"/>
              </a:spcBef>
            </a:pPr>
            <a:r>
              <a:rPr lang="en-US" sz="4014" dirty="0" err="1">
                <a:solidFill>
                  <a:srgbClr val="000000"/>
                </a:solidFill>
                <a:latin typeface="Francois One"/>
                <a:ea typeface="Francois One"/>
                <a:cs typeface="Francois One"/>
                <a:sym typeface="Francois One"/>
              </a:rPr>
              <a:t>Những</a:t>
            </a:r>
            <a:r>
              <a:rPr lang="en-US" sz="4014" dirty="0">
                <a:solidFill>
                  <a:srgbClr val="000000"/>
                </a:solidFill>
                <a:latin typeface="Francois One"/>
                <a:ea typeface="Francois One"/>
                <a:cs typeface="Francois One"/>
                <a:sym typeface="Francois One"/>
              </a:rPr>
              <a:t> </a:t>
            </a:r>
            <a:r>
              <a:rPr lang="en-US" sz="4014" dirty="0" err="1">
                <a:solidFill>
                  <a:srgbClr val="000000"/>
                </a:solidFill>
                <a:latin typeface="Francois One"/>
                <a:ea typeface="Francois One"/>
                <a:cs typeface="Francois One"/>
                <a:sym typeface="Francois One"/>
              </a:rPr>
              <a:t>thuộc</a:t>
            </a:r>
            <a:r>
              <a:rPr lang="en-US" sz="4014" dirty="0">
                <a:solidFill>
                  <a:srgbClr val="000000"/>
                </a:solidFill>
                <a:latin typeface="Francois One"/>
                <a:ea typeface="Francois One"/>
                <a:cs typeface="Francois One"/>
                <a:sym typeface="Francois One"/>
              </a:rPr>
              <a:t> </a:t>
            </a:r>
            <a:r>
              <a:rPr lang="en-US" sz="4014" dirty="0" err="1">
                <a:solidFill>
                  <a:srgbClr val="000000"/>
                </a:solidFill>
                <a:latin typeface="Francois One"/>
                <a:ea typeface="Francois One"/>
                <a:cs typeface="Francois One"/>
                <a:sym typeface="Francois One"/>
              </a:rPr>
              <a:t>tính</a:t>
            </a:r>
            <a:r>
              <a:rPr lang="en-US" sz="4014" dirty="0">
                <a:solidFill>
                  <a:srgbClr val="000000"/>
                </a:solidFill>
                <a:latin typeface="Francois One"/>
                <a:ea typeface="Francois One"/>
                <a:cs typeface="Francois One"/>
                <a:sym typeface="Francois One"/>
              </a:rPr>
              <a:t> </a:t>
            </a:r>
            <a:r>
              <a:rPr lang="en-US" sz="4014" dirty="0" err="1">
                <a:solidFill>
                  <a:srgbClr val="000000"/>
                </a:solidFill>
                <a:latin typeface="Francois One"/>
                <a:ea typeface="Francois One"/>
                <a:cs typeface="Francois One"/>
                <a:sym typeface="Francois One"/>
              </a:rPr>
              <a:t>mới</a:t>
            </a:r>
            <a:r>
              <a:rPr lang="en-US" sz="4014" dirty="0">
                <a:solidFill>
                  <a:srgbClr val="000000"/>
                </a:solidFill>
                <a:latin typeface="Francois One"/>
                <a:ea typeface="Francois One"/>
                <a:cs typeface="Francois One"/>
                <a:sym typeface="Francois One"/>
              </a:rPr>
              <a:t> </a:t>
            </a:r>
            <a:r>
              <a:rPr lang="en-US" sz="4014" dirty="0" err="1">
                <a:solidFill>
                  <a:srgbClr val="000000"/>
                </a:solidFill>
                <a:latin typeface="Francois One"/>
                <a:ea typeface="Francois One"/>
                <a:cs typeface="Francois One"/>
                <a:sym typeface="Francois One"/>
              </a:rPr>
              <a:t>của</a:t>
            </a:r>
            <a:r>
              <a:rPr lang="en-US" sz="4014" dirty="0">
                <a:solidFill>
                  <a:srgbClr val="000000"/>
                </a:solidFill>
                <a:latin typeface="Francois One"/>
                <a:ea typeface="Francois One"/>
                <a:cs typeface="Francois One"/>
                <a:sym typeface="Francois One"/>
              </a:rPr>
              <a:t> </a:t>
            </a:r>
            <a:r>
              <a:rPr lang="en-US" sz="4014" dirty="0" err="1">
                <a:solidFill>
                  <a:srgbClr val="000000"/>
                </a:solidFill>
                <a:latin typeface="Francois One"/>
                <a:ea typeface="Francois One"/>
                <a:cs typeface="Francois One"/>
                <a:sym typeface="Francois One"/>
              </a:rPr>
              <a:t>gà</a:t>
            </a:r>
            <a:r>
              <a:rPr lang="en-US" sz="4014" dirty="0">
                <a:solidFill>
                  <a:srgbClr val="000000"/>
                </a:solidFill>
                <a:latin typeface="Francois One"/>
                <a:ea typeface="Francois One"/>
                <a:cs typeface="Francois One"/>
                <a:sym typeface="Francois One"/>
              </a:rPr>
              <a:t> con </a:t>
            </a:r>
            <a:r>
              <a:rPr lang="en-US" sz="4014" dirty="0" err="1">
                <a:solidFill>
                  <a:srgbClr val="000000"/>
                </a:solidFill>
                <a:latin typeface="Francois One"/>
                <a:ea typeface="Francois One"/>
                <a:cs typeface="Francois One"/>
                <a:sym typeface="Francois One"/>
              </a:rPr>
              <a:t>gắn</a:t>
            </a:r>
            <a:r>
              <a:rPr lang="en-US" sz="4014" dirty="0">
                <a:solidFill>
                  <a:srgbClr val="000000"/>
                </a:solidFill>
                <a:latin typeface="Francois One"/>
                <a:ea typeface="Francois One"/>
                <a:cs typeface="Francois One"/>
                <a:sym typeface="Francois One"/>
              </a:rPr>
              <a:t> </a:t>
            </a:r>
            <a:r>
              <a:rPr lang="en-US" sz="4014" dirty="0" err="1">
                <a:solidFill>
                  <a:srgbClr val="000000"/>
                </a:solidFill>
                <a:latin typeface="Francois One"/>
                <a:ea typeface="Francois One"/>
                <a:cs typeface="Francois One"/>
                <a:sym typeface="Francois One"/>
              </a:rPr>
              <a:t>liền</a:t>
            </a:r>
            <a:r>
              <a:rPr lang="en-US" sz="4014" dirty="0">
                <a:solidFill>
                  <a:srgbClr val="000000"/>
                </a:solidFill>
                <a:latin typeface="Francois One"/>
                <a:ea typeface="Francois One"/>
                <a:cs typeface="Francois One"/>
                <a:sym typeface="Francois One"/>
              </a:rPr>
              <a:t> </a:t>
            </a:r>
            <a:r>
              <a:rPr lang="en-US" sz="4014" dirty="0" err="1">
                <a:solidFill>
                  <a:srgbClr val="000000"/>
                </a:solidFill>
                <a:latin typeface="Francois One"/>
                <a:ea typeface="Francois One"/>
                <a:cs typeface="Francois One"/>
                <a:sym typeface="Francois One"/>
              </a:rPr>
              <a:t>với</a:t>
            </a:r>
            <a:r>
              <a:rPr lang="en-US" sz="4014" dirty="0">
                <a:solidFill>
                  <a:srgbClr val="000000"/>
                </a:solidFill>
                <a:latin typeface="Francois One"/>
                <a:ea typeface="Francois One"/>
                <a:cs typeface="Francois One"/>
                <a:sym typeface="Francois One"/>
              </a:rPr>
              <a:t> </a:t>
            </a:r>
            <a:r>
              <a:rPr lang="en-US" sz="4014" dirty="0" err="1">
                <a:solidFill>
                  <a:srgbClr val="000000"/>
                </a:solidFill>
                <a:latin typeface="Francois One"/>
                <a:ea typeface="Francois One"/>
                <a:cs typeface="Francois One"/>
                <a:sym typeface="Francois One"/>
              </a:rPr>
              <a:t>những</a:t>
            </a:r>
            <a:r>
              <a:rPr lang="en-US" sz="4014" dirty="0">
                <a:solidFill>
                  <a:srgbClr val="000000"/>
                </a:solidFill>
                <a:latin typeface="Francois One"/>
                <a:ea typeface="Francois One"/>
                <a:cs typeface="Francois One"/>
                <a:sym typeface="Francois One"/>
              </a:rPr>
              <a:t> </a:t>
            </a:r>
            <a:r>
              <a:rPr lang="en-US" sz="4014" dirty="0" err="1">
                <a:solidFill>
                  <a:srgbClr val="000000"/>
                </a:solidFill>
                <a:latin typeface="Francois One"/>
                <a:ea typeface="Francois One"/>
                <a:cs typeface="Francois One"/>
                <a:sym typeface="Francois One"/>
              </a:rPr>
              <a:t>lượng</a:t>
            </a:r>
            <a:r>
              <a:rPr lang="en-US" sz="4014" dirty="0">
                <a:solidFill>
                  <a:srgbClr val="000000"/>
                </a:solidFill>
                <a:latin typeface="Francois One"/>
                <a:ea typeface="Francois One"/>
                <a:cs typeface="Francois One"/>
                <a:sym typeface="Francois One"/>
              </a:rPr>
              <a:t> </a:t>
            </a:r>
            <a:r>
              <a:rPr lang="en-US" sz="4014" dirty="0" err="1">
                <a:solidFill>
                  <a:srgbClr val="000000"/>
                </a:solidFill>
                <a:latin typeface="Francois One"/>
                <a:ea typeface="Francois One"/>
                <a:cs typeface="Francois One"/>
                <a:sym typeface="Francois One"/>
              </a:rPr>
              <a:t>mới</a:t>
            </a:r>
            <a:endParaRPr lang="en-US" sz="4014" dirty="0">
              <a:solidFill>
                <a:srgbClr val="000000"/>
              </a:solidFill>
              <a:latin typeface="Francois One"/>
              <a:ea typeface="Francois One"/>
              <a:cs typeface="Francois One"/>
              <a:sym typeface="Francois One"/>
            </a:endParaRPr>
          </a:p>
        </p:txBody>
      </p:sp>
    </p:spTree>
    <p:extLst>
      <p:ext uri="{BB962C8B-B14F-4D97-AF65-F5344CB8AC3E}">
        <p14:creationId xmlns:p14="http://schemas.microsoft.com/office/powerpoint/2010/main" val="35971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57475" y="3534413"/>
            <a:ext cx="13773051" cy="2970524"/>
          </a:xfrm>
          <a:prstGeom prst="rect">
            <a:avLst/>
          </a:prstGeom>
        </p:spPr>
        <p:txBody>
          <a:bodyPr lIns="0" tIns="0" rIns="0" bIns="0" rtlCol="0" anchor="t">
            <a:spAutoFit/>
          </a:bodyPr>
          <a:lstStyle/>
          <a:p>
            <a:pPr algn="ctr">
              <a:lnSpc>
                <a:spcPts val="11620"/>
              </a:lnSpc>
            </a:pPr>
            <a:r>
              <a:rPr lang="en-US" sz="8300" spc="116" dirty="0">
                <a:solidFill>
                  <a:srgbClr val="F47769"/>
                </a:solidFill>
                <a:latin typeface="iCiel Crocante"/>
                <a:ea typeface="iCiel Crocante"/>
                <a:cs typeface="iCiel Crocante"/>
                <a:sym typeface="iCiel Crocante"/>
              </a:rPr>
              <a:t>ý </a:t>
            </a:r>
            <a:r>
              <a:rPr lang="en-US" sz="8300" spc="116" dirty="0" err="1">
                <a:solidFill>
                  <a:srgbClr val="F47769"/>
                </a:solidFill>
                <a:latin typeface="iCiel Crocante"/>
                <a:ea typeface="iCiel Crocante"/>
                <a:cs typeface="iCiel Crocante"/>
                <a:sym typeface="iCiel Crocante"/>
              </a:rPr>
              <a:t>nghĩa</a:t>
            </a:r>
            <a:r>
              <a:rPr lang="en-US" sz="8300" spc="116" dirty="0">
                <a:solidFill>
                  <a:srgbClr val="F47769"/>
                </a:solidFill>
                <a:latin typeface="iCiel Crocante"/>
                <a:ea typeface="iCiel Crocante"/>
                <a:cs typeface="iCiel Crocante"/>
                <a:sym typeface="iCiel Crocante"/>
              </a:rPr>
              <a:t> </a:t>
            </a:r>
          </a:p>
          <a:p>
            <a:pPr algn="ctr">
              <a:lnSpc>
                <a:spcPts val="11620"/>
              </a:lnSpc>
            </a:pPr>
            <a:r>
              <a:rPr lang="en-US" sz="8300" spc="116" dirty="0" err="1">
                <a:solidFill>
                  <a:srgbClr val="F47769"/>
                </a:solidFill>
                <a:latin typeface="iCiel Crocante"/>
                <a:ea typeface="iCiel Crocante"/>
                <a:cs typeface="iCiel Crocante"/>
                <a:sym typeface="iCiel Crocante"/>
              </a:rPr>
              <a:t>quy</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luật</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lượng</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chất</a:t>
            </a:r>
            <a:endParaRPr lang="en-US" sz="8300" spc="116" dirty="0">
              <a:solidFill>
                <a:srgbClr val="F47769"/>
              </a:solidFill>
              <a:latin typeface="iCiel Crocante"/>
              <a:ea typeface="iCiel Crocante"/>
              <a:cs typeface="iCiel Crocante"/>
              <a:sym typeface="iCiel Crocante"/>
            </a:endParaRPr>
          </a:p>
        </p:txBody>
      </p:sp>
      <p:sp>
        <p:nvSpPr>
          <p:cNvPr id="3" name="Freeform 3"/>
          <p:cNvSpPr/>
          <p:nvPr/>
        </p:nvSpPr>
        <p:spPr>
          <a:xfrm rot="571673">
            <a:off x="-1803495" y="-1340207"/>
            <a:ext cx="7401471" cy="4574175"/>
          </a:xfrm>
          <a:custGeom>
            <a:avLst/>
            <a:gdLst/>
            <a:ahLst/>
            <a:cxnLst/>
            <a:rect l="l" t="t" r="r" b="b"/>
            <a:pathLst>
              <a:path w="7401471" h="4574175">
                <a:moveTo>
                  <a:pt x="0" y="0"/>
                </a:moveTo>
                <a:lnTo>
                  <a:pt x="7401471" y="0"/>
                </a:lnTo>
                <a:lnTo>
                  <a:pt x="7401471" y="4574175"/>
                </a:lnTo>
                <a:lnTo>
                  <a:pt x="0" y="4574175"/>
                </a:lnTo>
                <a:lnTo>
                  <a:pt x="0" y="0"/>
                </a:lnTo>
                <a:close/>
              </a:path>
            </a:pathLst>
          </a:custGeo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t="-106091" r="-76505"/>
            </a:stretch>
          </a:blipFill>
        </p:spPr>
        <p:txBody>
          <a:bodyPr/>
          <a:lstStyle/>
          <a:p>
            <a:endParaRPr lang="vi-VN"/>
          </a:p>
        </p:txBody>
      </p:sp>
      <p:sp>
        <p:nvSpPr>
          <p:cNvPr id="4" name="Freeform 4"/>
          <p:cNvSpPr/>
          <p:nvPr/>
        </p:nvSpPr>
        <p:spPr>
          <a:xfrm>
            <a:off x="-2510011" y="5538277"/>
            <a:ext cx="4500567" cy="4768813"/>
          </a:xfrm>
          <a:custGeom>
            <a:avLst/>
            <a:gdLst/>
            <a:ahLst/>
            <a:cxnLst/>
            <a:rect l="l" t="t" r="r" b="b"/>
            <a:pathLst>
              <a:path w="4500567" h="4768813">
                <a:moveTo>
                  <a:pt x="0" y="0"/>
                </a:moveTo>
                <a:lnTo>
                  <a:pt x="4500567" y="0"/>
                </a:lnTo>
                <a:lnTo>
                  <a:pt x="4500567" y="4768813"/>
                </a:lnTo>
                <a:lnTo>
                  <a:pt x="0" y="4768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1733944" y="5451235"/>
            <a:ext cx="2104902" cy="1967127"/>
          </a:xfrm>
          <a:custGeom>
            <a:avLst/>
            <a:gdLst/>
            <a:ahLst/>
            <a:cxnLst/>
            <a:rect l="l" t="t" r="r" b="b"/>
            <a:pathLst>
              <a:path w="2104902" h="1967127">
                <a:moveTo>
                  <a:pt x="0" y="0"/>
                </a:moveTo>
                <a:lnTo>
                  <a:pt x="2104903" y="0"/>
                </a:lnTo>
                <a:lnTo>
                  <a:pt x="2104903" y="1967127"/>
                </a:lnTo>
                <a:lnTo>
                  <a:pt x="0" y="1967127"/>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6" name="Freeform 6"/>
          <p:cNvSpPr/>
          <p:nvPr/>
        </p:nvSpPr>
        <p:spPr>
          <a:xfrm rot="-688112">
            <a:off x="-655524" y="9369641"/>
            <a:ext cx="4452704" cy="866253"/>
          </a:xfrm>
          <a:custGeom>
            <a:avLst/>
            <a:gdLst/>
            <a:ahLst/>
            <a:cxnLst/>
            <a:rect l="l" t="t" r="r" b="b"/>
            <a:pathLst>
              <a:path w="4452704" h="866253">
                <a:moveTo>
                  <a:pt x="0" y="0"/>
                </a:moveTo>
                <a:lnTo>
                  <a:pt x="4452704" y="0"/>
                </a:lnTo>
                <a:lnTo>
                  <a:pt x="4452704" y="866254"/>
                </a:lnTo>
                <a:lnTo>
                  <a:pt x="0" y="866254"/>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rot="7486487">
            <a:off x="10836341" y="5688733"/>
            <a:ext cx="9629095" cy="4467900"/>
          </a:xfrm>
          <a:custGeom>
            <a:avLst/>
            <a:gdLst/>
            <a:ahLst/>
            <a:cxnLst/>
            <a:rect l="l" t="t" r="r" b="b"/>
            <a:pathLst>
              <a:path w="9629095" h="4467900">
                <a:moveTo>
                  <a:pt x="0" y="0"/>
                </a:moveTo>
                <a:lnTo>
                  <a:pt x="9629096" y="0"/>
                </a:lnTo>
                <a:lnTo>
                  <a:pt x="9629096" y="4467900"/>
                </a:lnTo>
                <a:lnTo>
                  <a:pt x="0" y="44679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8" name="Freeform 8"/>
          <p:cNvSpPr/>
          <p:nvPr/>
        </p:nvSpPr>
        <p:spPr>
          <a:xfrm>
            <a:off x="15650889" y="0"/>
            <a:ext cx="2775191" cy="2646838"/>
          </a:xfrm>
          <a:custGeom>
            <a:avLst/>
            <a:gdLst/>
            <a:ahLst/>
            <a:cxnLst/>
            <a:rect l="l" t="t" r="r" b="b"/>
            <a:pathLst>
              <a:path w="2775191" h="2646838">
                <a:moveTo>
                  <a:pt x="0" y="0"/>
                </a:moveTo>
                <a:lnTo>
                  <a:pt x="2775191" y="0"/>
                </a:lnTo>
                <a:lnTo>
                  <a:pt x="2775191" y="2646838"/>
                </a:lnTo>
                <a:lnTo>
                  <a:pt x="0" y="26468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9" name="Freeform 9"/>
          <p:cNvSpPr/>
          <p:nvPr/>
        </p:nvSpPr>
        <p:spPr>
          <a:xfrm>
            <a:off x="16078186" y="1689941"/>
            <a:ext cx="1181114" cy="1992677"/>
          </a:xfrm>
          <a:custGeom>
            <a:avLst/>
            <a:gdLst/>
            <a:ahLst/>
            <a:cxnLst/>
            <a:rect l="l" t="t" r="r" b="b"/>
            <a:pathLst>
              <a:path w="1181114" h="1992677">
                <a:moveTo>
                  <a:pt x="0" y="0"/>
                </a:moveTo>
                <a:lnTo>
                  <a:pt x="1181114" y="0"/>
                </a:lnTo>
                <a:lnTo>
                  <a:pt x="1181114" y="1992677"/>
                </a:lnTo>
                <a:lnTo>
                  <a:pt x="0" y="1992677"/>
                </a:lnTo>
                <a:lnTo>
                  <a:pt x="0" y="0"/>
                </a:lnTo>
                <a:close/>
              </a:path>
            </a:pathLst>
          </a:custGeom>
          <a: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a:p>
        </p:txBody>
      </p:sp>
      <p:sp>
        <p:nvSpPr>
          <p:cNvPr id="10" name="Freeform 10"/>
          <p:cNvSpPr/>
          <p:nvPr/>
        </p:nvSpPr>
        <p:spPr>
          <a:xfrm>
            <a:off x="13351711" y="432487"/>
            <a:ext cx="4598357" cy="890932"/>
          </a:xfrm>
          <a:custGeom>
            <a:avLst/>
            <a:gdLst/>
            <a:ahLst/>
            <a:cxnLst/>
            <a:rect l="l" t="t" r="r" b="b"/>
            <a:pathLst>
              <a:path w="4598357" h="890932">
                <a:moveTo>
                  <a:pt x="0" y="0"/>
                </a:moveTo>
                <a:lnTo>
                  <a:pt x="4598356" y="0"/>
                </a:lnTo>
                <a:lnTo>
                  <a:pt x="4598356" y="890932"/>
                </a:lnTo>
                <a:lnTo>
                  <a:pt x="0" y="890932"/>
                </a:lnTo>
                <a:lnTo>
                  <a:pt x="0" y="0"/>
                </a:lnTo>
                <a:close/>
              </a:path>
            </a:pathLst>
          </a:custGeom>
          <a: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a:blipFill>
        </p:spPr>
        <p:txBody>
          <a:bodyPr/>
          <a:lstStyle/>
          <a:p>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3327490" cy="3947356"/>
          </a:xfrm>
          <a:custGeom>
            <a:avLst/>
            <a:gdLst/>
            <a:ahLst/>
            <a:cxnLst/>
            <a:rect l="l" t="t" r="r" b="b"/>
            <a:pathLst>
              <a:path w="3327490" h="3947356">
                <a:moveTo>
                  <a:pt x="0" y="0"/>
                </a:moveTo>
                <a:lnTo>
                  <a:pt x="3327490" y="0"/>
                </a:lnTo>
                <a:lnTo>
                  <a:pt x="3327490" y="3947356"/>
                </a:lnTo>
                <a:lnTo>
                  <a:pt x="0" y="3947356"/>
                </a:lnTo>
                <a:lnTo>
                  <a:pt x="0" y="0"/>
                </a:lnTo>
                <a:close/>
              </a:path>
            </a:pathLst>
          </a:custGeo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l="-153552" r="-113319" b="-123162"/>
            </a:stretch>
          </a:blipFill>
        </p:spPr>
        <p:txBody>
          <a:bodyPr/>
          <a:lstStyle/>
          <a:p>
            <a:endParaRPr lang="vi-VN"/>
          </a:p>
        </p:txBody>
      </p:sp>
      <p:sp>
        <p:nvSpPr>
          <p:cNvPr id="3" name="Freeform 3"/>
          <p:cNvSpPr/>
          <p:nvPr/>
        </p:nvSpPr>
        <p:spPr>
          <a:xfrm>
            <a:off x="1028700" y="4645424"/>
            <a:ext cx="4348150" cy="5641576"/>
          </a:xfrm>
          <a:custGeom>
            <a:avLst/>
            <a:gdLst/>
            <a:ahLst/>
            <a:cxnLst/>
            <a:rect l="l" t="t" r="r" b="b"/>
            <a:pathLst>
              <a:path w="4348150" h="5641576">
                <a:moveTo>
                  <a:pt x="0" y="0"/>
                </a:moveTo>
                <a:lnTo>
                  <a:pt x="4348150" y="0"/>
                </a:lnTo>
                <a:lnTo>
                  <a:pt x="4348150" y="5641576"/>
                </a:lnTo>
                <a:lnTo>
                  <a:pt x="0" y="5641576"/>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vi-VN"/>
          </a:p>
        </p:txBody>
      </p:sp>
      <p:sp>
        <p:nvSpPr>
          <p:cNvPr id="4" name="Freeform 4"/>
          <p:cNvSpPr/>
          <p:nvPr/>
        </p:nvSpPr>
        <p:spPr>
          <a:xfrm>
            <a:off x="6210466" y="2951925"/>
            <a:ext cx="11048834" cy="6440550"/>
          </a:xfrm>
          <a:custGeom>
            <a:avLst/>
            <a:gdLst/>
            <a:ahLst/>
            <a:cxnLst/>
            <a:rect l="l" t="t" r="r" b="b"/>
            <a:pathLst>
              <a:path w="11048834" h="6440550">
                <a:moveTo>
                  <a:pt x="0" y="0"/>
                </a:moveTo>
                <a:lnTo>
                  <a:pt x="11048834" y="0"/>
                </a:lnTo>
                <a:lnTo>
                  <a:pt x="11048834" y="6440550"/>
                </a:lnTo>
                <a:lnTo>
                  <a:pt x="0" y="6440550"/>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vi-VN"/>
          </a:p>
        </p:txBody>
      </p:sp>
      <p:sp>
        <p:nvSpPr>
          <p:cNvPr id="5" name="TextBox 5"/>
          <p:cNvSpPr txBox="1"/>
          <p:nvPr/>
        </p:nvSpPr>
        <p:spPr>
          <a:xfrm>
            <a:off x="6960559" y="4532630"/>
            <a:ext cx="9548647" cy="3145790"/>
          </a:xfrm>
          <a:prstGeom prst="rect">
            <a:avLst/>
          </a:prstGeom>
        </p:spPr>
        <p:txBody>
          <a:bodyPr lIns="0" tIns="0" rIns="0" bIns="0" rtlCol="0" anchor="t">
            <a:spAutoFit/>
          </a:bodyPr>
          <a:lstStyle/>
          <a:p>
            <a:pPr marL="0" lvl="0" indent="0" algn="ctr">
              <a:lnSpc>
                <a:spcPts val="6160"/>
              </a:lnSpc>
              <a:spcBef>
                <a:spcPct val="0"/>
              </a:spcBef>
            </a:pPr>
            <a:r>
              <a:rPr lang="en-US" sz="4400" dirty="0">
                <a:solidFill>
                  <a:srgbClr val="000000"/>
                </a:solidFill>
                <a:latin typeface="iCiel Cadena"/>
                <a:ea typeface="iCiel Cadena"/>
                <a:cs typeface="iCiel Cadena"/>
                <a:sym typeface="iCiel Cadena"/>
              </a:rPr>
              <a:t> Quy </a:t>
            </a:r>
            <a:r>
              <a:rPr lang="en-US" sz="4400" dirty="0" err="1">
                <a:solidFill>
                  <a:srgbClr val="000000"/>
                </a:solidFill>
                <a:latin typeface="iCiel Cadena"/>
                <a:ea typeface="iCiel Cadena"/>
                <a:cs typeface="iCiel Cadena"/>
                <a:sym typeface="iCiel Cadena"/>
              </a:rPr>
              <a:t>luật</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tồn</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tại</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khách</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quan</a:t>
            </a:r>
            <a:r>
              <a:rPr lang="en-US" sz="4400" dirty="0">
                <a:solidFill>
                  <a:srgbClr val="000000"/>
                </a:solidFill>
                <a:latin typeface="iCiel Cadena"/>
                <a:ea typeface="iCiel Cadena"/>
                <a:cs typeface="iCiel Cadena"/>
                <a:sym typeface="iCiel Cadena"/>
              </a:rPr>
              <a:t>, con </a:t>
            </a:r>
            <a:r>
              <a:rPr lang="en-US" sz="4400" dirty="0" err="1">
                <a:solidFill>
                  <a:srgbClr val="000000"/>
                </a:solidFill>
                <a:latin typeface="iCiel Cadena"/>
                <a:ea typeface="iCiel Cadena"/>
                <a:cs typeface="iCiel Cadena"/>
                <a:sym typeface="iCiel Cadena"/>
              </a:rPr>
              <a:t>người</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không</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thể</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tạo</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ra</a:t>
            </a:r>
            <a:r>
              <a:rPr lang="en-US" sz="4400" dirty="0">
                <a:solidFill>
                  <a:srgbClr val="000000"/>
                </a:solidFill>
                <a:latin typeface="iCiel Cadena"/>
                <a:ea typeface="iCiel Cadena"/>
                <a:cs typeface="iCiel Cadena"/>
                <a:sym typeface="iCiel Cadena"/>
              </a:rPr>
              <a:t> hay </a:t>
            </a:r>
            <a:r>
              <a:rPr lang="en-US" sz="4400" dirty="0" err="1">
                <a:solidFill>
                  <a:srgbClr val="000000"/>
                </a:solidFill>
                <a:latin typeface="iCiel Cadena"/>
                <a:ea typeface="iCiel Cadena"/>
                <a:cs typeface="iCiel Cadena"/>
                <a:sym typeface="iCiel Cadena"/>
              </a:rPr>
              <a:t>xóa</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bỏ</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quy</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luật</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mà</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chỉ</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có</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thể</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nhận</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thức</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và</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vận</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dụng</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quy</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luật</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trong</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cuộc</a:t>
            </a:r>
            <a:r>
              <a:rPr lang="en-US" sz="4400" dirty="0">
                <a:solidFill>
                  <a:srgbClr val="000000"/>
                </a:solidFill>
                <a:latin typeface="iCiel Cadena"/>
                <a:ea typeface="iCiel Cadena"/>
                <a:cs typeface="iCiel Cadena"/>
                <a:sym typeface="iCiel Cadena"/>
              </a:rPr>
              <a:t> </a:t>
            </a:r>
            <a:r>
              <a:rPr lang="en-US" sz="4400" dirty="0" err="1">
                <a:solidFill>
                  <a:srgbClr val="000000"/>
                </a:solidFill>
                <a:latin typeface="iCiel Cadena"/>
                <a:ea typeface="iCiel Cadena"/>
                <a:cs typeface="iCiel Cadena"/>
                <a:sym typeface="iCiel Cadena"/>
              </a:rPr>
              <a:t>sống</a:t>
            </a:r>
            <a:r>
              <a:rPr lang="en-US" sz="4400" dirty="0">
                <a:solidFill>
                  <a:srgbClr val="000000"/>
                </a:solidFill>
                <a:latin typeface="iCiel Cadena"/>
                <a:ea typeface="iCiel Cadena"/>
                <a:cs typeface="iCiel Cadena"/>
                <a:sym typeface="iCiel Cadena"/>
              </a:rPr>
              <a:t>.</a:t>
            </a:r>
          </a:p>
        </p:txBody>
      </p:sp>
      <p:sp>
        <p:nvSpPr>
          <p:cNvPr id="6" name="Freeform 6"/>
          <p:cNvSpPr/>
          <p:nvPr/>
        </p:nvSpPr>
        <p:spPr>
          <a:xfrm>
            <a:off x="16155677" y="1084095"/>
            <a:ext cx="951888" cy="889583"/>
          </a:xfrm>
          <a:custGeom>
            <a:avLst/>
            <a:gdLst/>
            <a:ahLst/>
            <a:cxnLst/>
            <a:rect l="l" t="t" r="r" b="b"/>
            <a:pathLst>
              <a:path w="951888" h="889583">
                <a:moveTo>
                  <a:pt x="0" y="0"/>
                </a:moveTo>
                <a:lnTo>
                  <a:pt x="951889" y="0"/>
                </a:lnTo>
                <a:lnTo>
                  <a:pt x="951889" y="889583"/>
                </a:lnTo>
                <a:lnTo>
                  <a:pt x="0" y="889583"/>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7" name="Freeform 7"/>
          <p:cNvSpPr/>
          <p:nvPr/>
        </p:nvSpPr>
        <p:spPr>
          <a:xfrm>
            <a:off x="5376850" y="8323262"/>
            <a:ext cx="835693" cy="1409912"/>
          </a:xfrm>
          <a:custGeom>
            <a:avLst/>
            <a:gdLst/>
            <a:ahLst/>
            <a:cxnLst/>
            <a:rect l="l" t="t" r="r" b="b"/>
            <a:pathLst>
              <a:path w="835693" h="1409912">
                <a:moveTo>
                  <a:pt x="0" y="0"/>
                </a:moveTo>
                <a:lnTo>
                  <a:pt x="835693" y="0"/>
                </a:lnTo>
                <a:lnTo>
                  <a:pt x="835693" y="1409912"/>
                </a:lnTo>
                <a:lnTo>
                  <a:pt x="0" y="1409912"/>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8" name="TextBox 8"/>
          <p:cNvSpPr txBox="1"/>
          <p:nvPr/>
        </p:nvSpPr>
        <p:spPr>
          <a:xfrm>
            <a:off x="3708371" y="1561235"/>
            <a:ext cx="10871257" cy="768350"/>
          </a:xfrm>
          <a:prstGeom prst="rect">
            <a:avLst/>
          </a:prstGeom>
        </p:spPr>
        <p:txBody>
          <a:bodyPr lIns="0" tIns="0" rIns="0" bIns="0" rtlCol="0" anchor="t">
            <a:spAutoFit/>
          </a:bodyPr>
          <a:lstStyle/>
          <a:p>
            <a:pPr algn="ctr">
              <a:lnSpc>
                <a:spcPts val="5500"/>
              </a:lnSpc>
            </a:pPr>
            <a:r>
              <a:rPr lang="en-US" sz="5000">
                <a:solidFill>
                  <a:srgbClr val="F47769"/>
                </a:solidFill>
                <a:latin typeface="iCiel Crocante"/>
                <a:ea typeface="iCiel Crocante"/>
                <a:cs typeface="iCiel Crocante"/>
                <a:sym typeface="iCiel Crocante"/>
              </a:rPr>
              <a:t>KHÁI NIỆM </a:t>
            </a:r>
            <a:r>
              <a:rPr lang="en-US" sz="5000">
                <a:solidFill>
                  <a:srgbClr val="F43722"/>
                </a:solidFill>
                <a:latin typeface="iCiel Crocante"/>
                <a:ea typeface="iCiel Crocante"/>
                <a:cs typeface="iCiel Crocante"/>
                <a:sym typeface="iCiel Crocante"/>
              </a:rPr>
              <a:t>QUY LUẬT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TextBox 5"/>
          <p:cNvSpPr txBox="1"/>
          <p:nvPr/>
        </p:nvSpPr>
        <p:spPr>
          <a:xfrm>
            <a:off x="3906920" y="1539308"/>
            <a:ext cx="10474159" cy="727710"/>
          </a:xfrm>
          <a:prstGeom prst="rect">
            <a:avLst/>
          </a:prstGeom>
        </p:spPr>
        <p:txBody>
          <a:bodyPr lIns="0" tIns="0" rIns="0" bIns="0" rtlCol="0" anchor="t">
            <a:spAutoFit/>
          </a:bodyPr>
          <a:lstStyle/>
          <a:p>
            <a:pPr algn="ctr">
              <a:lnSpc>
                <a:spcPts val="5280"/>
              </a:lnSpc>
            </a:pPr>
            <a:r>
              <a:rPr lang="en-US" sz="4800">
                <a:solidFill>
                  <a:srgbClr val="F47769"/>
                </a:solidFill>
                <a:latin typeface="iCiel Crocante"/>
                <a:ea typeface="iCiel Crocante"/>
                <a:cs typeface="iCiel Crocante"/>
                <a:sym typeface="iCiel Crocante"/>
              </a:rPr>
              <a:t>Ý NGHĨA PHƯƠNG PHÁP LUẬN</a:t>
            </a:r>
          </a:p>
        </p:txBody>
      </p:sp>
      <p:sp>
        <p:nvSpPr>
          <p:cNvPr id="6" name="Freeform 6"/>
          <p:cNvSpPr/>
          <p:nvPr/>
        </p:nvSpPr>
        <p:spPr>
          <a:xfrm>
            <a:off x="4105469" y="2854118"/>
            <a:ext cx="10077061" cy="6172200"/>
          </a:xfrm>
          <a:custGeom>
            <a:avLst/>
            <a:gdLst/>
            <a:ahLst/>
            <a:cxnLst/>
            <a:rect l="l" t="t" r="r" b="b"/>
            <a:pathLst>
              <a:path w="10077061" h="6172200">
                <a:moveTo>
                  <a:pt x="0" y="0"/>
                </a:moveTo>
                <a:lnTo>
                  <a:pt x="10077062" y="0"/>
                </a:lnTo>
                <a:lnTo>
                  <a:pt x="10077062" y="6172200"/>
                </a:lnTo>
                <a:lnTo>
                  <a:pt x="0" y="6172200"/>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7" name="TextBox 7"/>
          <p:cNvSpPr txBox="1"/>
          <p:nvPr/>
        </p:nvSpPr>
        <p:spPr>
          <a:xfrm>
            <a:off x="4105469" y="5299017"/>
            <a:ext cx="9419359" cy="1282402"/>
          </a:xfrm>
          <a:prstGeom prst="rect">
            <a:avLst/>
          </a:prstGeom>
        </p:spPr>
        <p:txBody>
          <a:bodyPr lIns="0" tIns="0" rIns="0" bIns="0" rtlCol="0" anchor="t">
            <a:spAutoFit/>
          </a:bodyPr>
          <a:lstStyle/>
          <a:p>
            <a:pPr marL="388620" lvl="1" algn="ctr">
              <a:lnSpc>
                <a:spcPts val="5040"/>
              </a:lnSpc>
            </a:pPr>
            <a:r>
              <a:rPr lang="vi-VN" sz="4400" dirty="0">
                <a:solidFill>
                  <a:srgbClr val="000000"/>
                </a:solidFill>
                <a:latin typeface="iCiel Cadena"/>
                <a:ea typeface="iCiel Cadena"/>
                <a:cs typeface="iCiel Cadena"/>
                <a:sym typeface="iCiel Cadena"/>
              </a:rPr>
              <a:t>Từng bước tích lũy về lượng thì mới có thể làm biến đổi chất.</a:t>
            </a:r>
          </a:p>
        </p:txBody>
      </p:sp>
    </p:spTree>
    <p:extLst>
      <p:ext uri="{BB962C8B-B14F-4D97-AF65-F5344CB8AC3E}">
        <p14:creationId xmlns:p14="http://schemas.microsoft.com/office/powerpoint/2010/main" val="332225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2">
            <a:extLst>
              <a:ext uri="{FF2B5EF4-FFF2-40B4-BE49-F238E27FC236}">
                <a16:creationId xmlns:a16="http://schemas.microsoft.com/office/drawing/2014/main" id="{1DDD1F97-969A-1A09-9942-71935D584EF9}"/>
              </a:ext>
            </a:extLst>
          </p:cNvPr>
          <p:cNvSpPr/>
          <p:nvPr/>
        </p:nvSpPr>
        <p:spPr>
          <a:xfrm>
            <a:off x="4859965" y="7497008"/>
            <a:ext cx="2044541" cy="2057400"/>
          </a:xfrm>
          <a:custGeom>
            <a:avLst/>
            <a:gdLst/>
            <a:ahLst/>
            <a:cxnLst/>
            <a:rect l="l" t="t" r="r" b="b"/>
            <a:pathLst>
              <a:path w="2044541" h="2057400">
                <a:moveTo>
                  <a:pt x="0" y="0"/>
                </a:moveTo>
                <a:lnTo>
                  <a:pt x="2044542" y="0"/>
                </a:lnTo>
                <a:lnTo>
                  <a:pt x="2044542" y="2057400"/>
                </a:lnTo>
                <a:lnTo>
                  <a:pt x="0" y="2057400"/>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9" name="Freeform 3">
            <a:extLst>
              <a:ext uri="{FF2B5EF4-FFF2-40B4-BE49-F238E27FC236}">
                <a16:creationId xmlns:a16="http://schemas.microsoft.com/office/drawing/2014/main" id="{7DB9796A-CB21-11C1-23F5-921E439C4328}"/>
              </a:ext>
            </a:extLst>
          </p:cNvPr>
          <p:cNvSpPr/>
          <p:nvPr/>
        </p:nvSpPr>
        <p:spPr>
          <a:xfrm>
            <a:off x="1507786" y="7497008"/>
            <a:ext cx="3352179" cy="2057400"/>
          </a:xfrm>
          <a:custGeom>
            <a:avLst/>
            <a:gdLst/>
            <a:ahLst/>
            <a:cxnLst/>
            <a:rect l="l" t="t" r="r" b="b"/>
            <a:pathLst>
              <a:path w="3352179" h="2057400">
                <a:moveTo>
                  <a:pt x="0" y="0"/>
                </a:moveTo>
                <a:lnTo>
                  <a:pt x="3352179" y="0"/>
                </a:lnTo>
                <a:lnTo>
                  <a:pt x="3352179" y="2057400"/>
                </a:lnTo>
                <a:lnTo>
                  <a:pt x="0" y="2057400"/>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vi-VN"/>
          </a:p>
        </p:txBody>
      </p:sp>
      <p:sp>
        <p:nvSpPr>
          <p:cNvPr id="10" name="Freeform 4">
            <a:extLst>
              <a:ext uri="{FF2B5EF4-FFF2-40B4-BE49-F238E27FC236}">
                <a16:creationId xmlns:a16="http://schemas.microsoft.com/office/drawing/2014/main" id="{6EC1AA75-AA97-1085-264F-796268E79AF4}"/>
              </a:ext>
            </a:extLst>
          </p:cNvPr>
          <p:cNvSpPr/>
          <p:nvPr/>
        </p:nvSpPr>
        <p:spPr>
          <a:xfrm>
            <a:off x="1424902" y="3541457"/>
            <a:ext cx="5265292" cy="3955551"/>
          </a:xfrm>
          <a:custGeom>
            <a:avLst/>
            <a:gdLst/>
            <a:ahLst/>
            <a:cxnLst/>
            <a:rect l="l" t="t" r="r" b="b"/>
            <a:pathLst>
              <a:path w="5265292" h="3955551">
                <a:moveTo>
                  <a:pt x="0" y="0"/>
                </a:moveTo>
                <a:lnTo>
                  <a:pt x="5265292" y="0"/>
                </a:lnTo>
                <a:lnTo>
                  <a:pt x="5265292" y="3955551"/>
                </a:lnTo>
                <a:lnTo>
                  <a:pt x="0" y="3955551"/>
                </a:lnTo>
                <a:lnTo>
                  <a:pt x="0" y="0"/>
                </a:lnTo>
                <a:close/>
              </a:path>
            </a:pathLst>
          </a:custGeom>
          <a:blipFill>
            <a:blip r:embed="rId12" cstate="email">
              <a:extLst>
                <a:ext uri="{28A0092B-C50C-407E-A947-70E740481C1C}">
                  <a14:useLocalDpi xmlns:a14="http://schemas.microsoft.com/office/drawing/2010/main"/>
                </a:ext>
              </a:extLst>
            </a:blip>
            <a:stretch>
              <a:fillRect/>
            </a:stretch>
          </a:blipFill>
        </p:spPr>
        <p:txBody>
          <a:bodyPr/>
          <a:lstStyle/>
          <a:p>
            <a:endParaRPr lang="vi-VN"/>
          </a:p>
        </p:txBody>
      </p:sp>
      <p:sp>
        <p:nvSpPr>
          <p:cNvPr id="11" name="Freeform 5">
            <a:extLst>
              <a:ext uri="{FF2B5EF4-FFF2-40B4-BE49-F238E27FC236}">
                <a16:creationId xmlns:a16="http://schemas.microsoft.com/office/drawing/2014/main" id="{6BD7AA20-95C9-0E10-483C-8AF5369697A9}"/>
              </a:ext>
            </a:extLst>
          </p:cNvPr>
          <p:cNvSpPr>
            <a:spLocks noChangeAspect="1"/>
          </p:cNvSpPr>
          <p:nvPr/>
        </p:nvSpPr>
        <p:spPr>
          <a:xfrm>
            <a:off x="11597804" y="3205678"/>
            <a:ext cx="5101133" cy="4291329"/>
          </a:xfrm>
          <a:custGeom>
            <a:avLst/>
            <a:gdLst/>
            <a:ahLst/>
            <a:cxnLst/>
            <a:rect l="l" t="t" r="r" b="b"/>
            <a:pathLst>
              <a:path w="5338165" h="4490732">
                <a:moveTo>
                  <a:pt x="0" y="0"/>
                </a:moveTo>
                <a:lnTo>
                  <a:pt x="5338165" y="0"/>
                </a:lnTo>
                <a:lnTo>
                  <a:pt x="5338165" y="4490732"/>
                </a:lnTo>
                <a:lnTo>
                  <a:pt x="0" y="4490732"/>
                </a:lnTo>
                <a:lnTo>
                  <a:pt x="0" y="0"/>
                </a:lnTo>
                <a:close/>
              </a:path>
            </a:pathLst>
          </a:custGeom>
          <a:blipFill>
            <a:blip r:embed="rId13" cstate="email">
              <a:extLst>
                <a:ext uri="{28A0092B-C50C-407E-A947-70E740481C1C}">
                  <a14:useLocalDpi xmlns:a14="http://schemas.microsoft.com/office/drawing/2010/main"/>
                </a:ext>
              </a:extLst>
            </a:blip>
            <a:stretch>
              <a:fillRect/>
            </a:stretch>
          </a:blipFill>
        </p:spPr>
        <p:txBody>
          <a:bodyPr/>
          <a:lstStyle/>
          <a:p>
            <a:endParaRPr lang="vi-VN" dirty="0"/>
          </a:p>
        </p:txBody>
      </p:sp>
      <p:sp>
        <p:nvSpPr>
          <p:cNvPr id="12" name="Freeform 6">
            <a:extLst>
              <a:ext uri="{FF2B5EF4-FFF2-40B4-BE49-F238E27FC236}">
                <a16:creationId xmlns:a16="http://schemas.microsoft.com/office/drawing/2014/main" id="{55E5C055-F3FA-FE50-A04F-9C87DD1FF15D}"/>
              </a:ext>
            </a:extLst>
          </p:cNvPr>
          <p:cNvSpPr/>
          <p:nvPr/>
        </p:nvSpPr>
        <p:spPr>
          <a:xfrm rot="-5400000" flipH="1" flipV="1">
            <a:off x="8315553" y="4022688"/>
            <a:ext cx="1656893" cy="4114800"/>
          </a:xfrm>
          <a:custGeom>
            <a:avLst/>
            <a:gdLst/>
            <a:ahLst/>
            <a:cxnLst/>
            <a:rect l="l" t="t" r="r" b="b"/>
            <a:pathLst>
              <a:path w="1656893" h="4114800">
                <a:moveTo>
                  <a:pt x="1656892" y="4114800"/>
                </a:moveTo>
                <a:lnTo>
                  <a:pt x="0" y="4114800"/>
                </a:lnTo>
                <a:lnTo>
                  <a:pt x="0" y="0"/>
                </a:lnTo>
                <a:lnTo>
                  <a:pt x="1656892" y="0"/>
                </a:lnTo>
                <a:lnTo>
                  <a:pt x="1656892" y="4114800"/>
                </a:lnTo>
                <a:close/>
              </a:path>
            </a:pathLst>
          </a:custGeom>
          <a: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dirty="0"/>
          </a:p>
        </p:txBody>
      </p:sp>
      <p:sp>
        <p:nvSpPr>
          <p:cNvPr id="13" name="Freeform 7">
            <a:extLst>
              <a:ext uri="{FF2B5EF4-FFF2-40B4-BE49-F238E27FC236}">
                <a16:creationId xmlns:a16="http://schemas.microsoft.com/office/drawing/2014/main" id="{6B377F76-098C-1C30-D75C-06807E3742F0}"/>
              </a:ext>
            </a:extLst>
          </p:cNvPr>
          <p:cNvSpPr/>
          <p:nvPr/>
        </p:nvSpPr>
        <p:spPr>
          <a:xfrm>
            <a:off x="2458161" y="6920300"/>
            <a:ext cx="3198774" cy="3210815"/>
          </a:xfrm>
          <a:custGeom>
            <a:avLst/>
            <a:gdLst/>
            <a:ahLst/>
            <a:cxnLst/>
            <a:rect l="l" t="t" r="r" b="b"/>
            <a:pathLst>
              <a:path w="3198774" h="3210815">
                <a:moveTo>
                  <a:pt x="0" y="0"/>
                </a:moveTo>
                <a:lnTo>
                  <a:pt x="3198774" y="0"/>
                </a:lnTo>
                <a:lnTo>
                  <a:pt x="3198774" y="3210815"/>
                </a:lnTo>
                <a:lnTo>
                  <a:pt x="0" y="3210815"/>
                </a:lnTo>
                <a:lnTo>
                  <a:pt x="0" y="0"/>
                </a:lnTo>
                <a:close/>
              </a:path>
            </a:pathLst>
          </a:custGeom>
          <a:blipFill>
            <a:blip r:embed="rId16" cstate="email">
              <a:extLst>
                <a:ext uri="{28A0092B-C50C-407E-A947-70E740481C1C}">
                  <a14:useLocalDpi xmlns:a14="http://schemas.microsoft.com/office/drawing/2010/main"/>
                </a:ext>
              </a:extLst>
            </a:blip>
            <a:stretch>
              <a:fillRect/>
            </a:stretch>
          </a:blipFill>
        </p:spPr>
        <p:txBody>
          <a:bodyPr/>
          <a:lstStyle/>
          <a:p>
            <a:endParaRPr lang="vi-VN"/>
          </a:p>
        </p:txBody>
      </p:sp>
      <p:sp>
        <p:nvSpPr>
          <p:cNvPr id="14" name="Freeform 8">
            <a:extLst>
              <a:ext uri="{FF2B5EF4-FFF2-40B4-BE49-F238E27FC236}">
                <a16:creationId xmlns:a16="http://schemas.microsoft.com/office/drawing/2014/main" id="{184483FB-E7CA-6BE2-826B-AC6240089875}"/>
              </a:ext>
            </a:extLst>
          </p:cNvPr>
          <p:cNvSpPr/>
          <p:nvPr/>
        </p:nvSpPr>
        <p:spPr>
          <a:xfrm>
            <a:off x="8076424" y="4989335"/>
            <a:ext cx="2135150" cy="2181507"/>
          </a:xfrm>
          <a:custGeom>
            <a:avLst/>
            <a:gdLst/>
            <a:ahLst/>
            <a:cxnLst/>
            <a:rect l="l" t="t" r="r" b="b"/>
            <a:pathLst>
              <a:path w="2135150" h="2181507">
                <a:moveTo>
                  <a:pt x="0" y="0"/>
                </a:moveTo>
                <a:lnTo>
                  <a:pt x="2135150" y="0"/>
                </a:lnTo>
                <a:lnTo>
                  <a:pt x="2135150" y="2181507"/>
                </a:lnTo>
                <a:lnTo>
                  <a:pt x="0" y="2181507"/>
                </a:lnTo>
                <a:lnTo>
                  <a:pt x="0" y="0"/>
                </a:lnTo>
                <a:close/>
              </a:path>
            </a:pathLst>
          </a:custGeom>
          <a: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a:blipFill>
        </p:spPr>
        <p:txBody>
          <a:bodyPr/>
          <a:lstStyle/>
          <a:p>
            <a:endParaRPr lang="vi-VN"/>
          </a:p>
        </p:txBody>
      </p:sp>
    </p:spTree>
    <p:extLst>
      <p:ext uri="{BB962C8B-B14F-4D97-AF65-F5344CB8AC3E}">
        <p14:creationId xmlns:p14="http://schemas.microsoft.com/office/powerpoint/2010/main" val="41224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2">
            <a:extLst>
              <a:ext uri="{FF2B5EF4-FFF2-40B4-BE49-F238E27FC236}">
                <a16:creationId xmlns:a16="http://schemas.microsoft.com/office/drawing/2014/main" id="{1DDD1F97-969A-1A09-9942-71935D584EF9}"/>
              </a:ext>
            </a:extLst>
          </p:cNvPr>
          <p:cNvSpPr/>
          <p:nvPr/>
        </p:nvSpPr>
        <p:spPr>
          <a:xfrm>
            <a:off x="4859965" y="7497008"/>
            <a:ext cx="2044541" cy="2057400"/>
          </a:xfrm>
          <a:custGeom>
            <a:avLst/>
            <a:gdLst/>
            <a:ahLst/>
            <a:cxnLst/>
            <a:rect l="l" t="t" r="r" b="b"/>
            <a:pathLst>
              <a:path w="2044541" h="2057400">
                <a:moveTo>
                  <a:pt x="0" y="0"/>
                </a:moveTo>
                <a:lnTo>
                  <a:pt x="2044542" y="0"/>
                </a:lnTo>
                <a:lnTo>
                  <a:pt x="2044542" y="2057400"/>
                </a:lnTo>
                <a:lnTo>
                  <a:pt x="0" y="2057400"/>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9" name="Freeform 3">
            <a:extLst>
              <a:ext uri="{FF2B5EF4-FFF2-40B4-BE49-F238E27FC236}">
                <a16:creationId xmlns:a16="http://schemas.microsoft.com/office/drawing/2014/main" id="{7DB9796A-CB21-11C1-23F5-921E439C4328}"/>
              </a:ext>
            </a:extLst>
          </p:cNvPr>
          <p:cNvSpPr/>
          <p:nvPr/>
        </p:nvSpPr>
        <p:spPr>
          <a:xfrm>
            <a:off x="1507786" y="7497008"/>
            <a:ext cx="3352179" cy="2057400"/>
          </a:xfrm>
          <a:custGeom>
            <a:avLst/>
            <a:gdLst/>
            <a:ahLst/>
            <a:cxnLst/>
            <a:rect l="l" t="t" r="r" b="b"/>
            <a:pathLst>
              <a:path w="3352179" h="2057400">
                <a:moveTo>
                  <a:pt x="0" y="0"/>
                </a:moveTo>
                <a:lnTo>
                  <a:pt x="3352179" y="0"/>
                </a:lnTo>
                <a:lnTo>
                  <a:pt x="3352179" y="2057400"/>
                </a:lnTo>
                <a:lnTo>
                  <a:pt x="0" y="2057400"/>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vi-VN"/>
          </a:p>
        </p:txBody>
      </p:sp>
      <p:sp>
        <p:nvSpPr>
          <p:cNvPr id="10" name="Freeform 4">
            <a:extLst>
              <a:ext uri="{FF2B5EF4-FFF2-40B4-BE49-F238E27FC236}">
                <a16:creationId xmlns:a16="http://schemas.microsoft.com/office/drawing/2014/main" id="{6EC1AA75-AA97-1085-264F-796268E79AF4}"/>
              </a:ext>
            </a:extLst>
          </p:cNvPr>
          <p:cNvSpPr/>
          <p:nvPr/>
        </p:nvSpPr>
        <p:spPr>
          <a:xfrm>
            <a:off x="1424902" y="3541457"/>
            <a:ext cx="5265292" cy="3955551"/>
          </a:xfrm>
          <a:custGeom>
            <a:avLst/>
            <a:gdLst/>
            <a:ahLst/>
            <a:cxnLst/>
            <a:rect l="l" t="t" r="r" b="b"/>
            <a:pathLst>
              <a:path w="5265292" h="3955551">
                <a:moveTo>
                  <a:pt x="0" y="0"/>
                </a:moveTo>
                <a:lnTo>
                  <a:pt x="5265292" y="0"/>
                </a:lnTo>
                <a:lnTo>
                  <a:pt x="5265292" y="3955551"/>
                </a:lnTo>
                <a:lnTo>
                  <a:pt x="0" y="3955551"/>
                </a:lnTo>
                <a:lnTo>
                  <a:pt x="0" y="0"/>
                </a:lnTo>
                <a:close/>
              </a:path>
            </a:pathLst>
          </a:custGeom>
          <a:blipFill>
            <a:blip r:embed="rId12" cstate="email">
              <a:extLst>
                <a:ext uri="{28A0092B-C50C-407E-A947-70E740481C1C}">
                  <a14:useLocalDpi xmlns:a14="http://schemas.microsoft.com/office/drawing/2010/main"/>
                </a:ext>
              </a:extLst>
            </a:blip>
            <a:stretch>
              <a:fillRect/>
            </a:stretch>
          </a:blipFill>
        </p:spPr>
        <p:txBody>
          <a:bodyPr/>
          <a:lstStyle/>
          <a:p>
            <a:endParaRPr lang="vi-VN"/>
          </a:p>
        </p:txBody>
      </p:sp>
      <p:sp>
        <p:nvSpPr>
          <p:cNvPr id="11" name="Freeform 5">
            <a:extLst>
              <a:ext uri="{FF2B5EF4-FFF2-40B4-BE49-F238E27FC236}">
                <a16:creationId xmlns:a16="http://schemas.microsoft.com/office/drawing/2014/main" id="{6BD7AA20-95C9-0E10-483C-8AF5369697A9}"/>
              </a:ext>
            </a:extLst>
          </p:cNvPr>
          <p:cNvSpPr>
            <a:spLocks noChangeAspect="1"/>
          </p:cNvSpPr>
          <p:nvPr/>
        </p:nvSpPr>
        <p:spPr>
          <a:xfrm>
            <a:off x="11597804" y="3205678"/>
            <a:ext cx="5101133" cy="4291329"/>
          </a:xfrm>
          <a:custGeom>
            <a:avLst/>
            <a:gdLst/>
            <a:ahLst/>
            <a:cxnLst/>
            <a:rect l="l" t="t" r="r" b="b"/>
            <a:pathLst>
              <a:path w="5338165" h="4490732">
                <a:moveTo>
                  <a:pt x="0" y="0"/>
                </a:moveTo>
                <a:lnTo>
                  <a:pt x="5338165" y="0"/>
                </a:lnTo>
                <a:lnTo>
                  <a:pt x="5338165" y="4490732"/>
                </a:lnTo>
                <a:lnTo>
                  <a:pt x="0" y="4490732"/>
                </a:lnTo>
                <a:lnTo>
                  <a:pt x="0" y="0"/>
                </a:lnTo>
                <a:close/>
              </a:path>
            </a:pathLst>
          </a:custGeom>
          <a:blipFill>
            <a:blip r:embed="rId13" cstate="email">
              <a:extLst>
                <a:ext uri="{28A0092B-C50C-407E-A947-70E740481C1C}">
                  <a14:useLocalDpi xmlns:a14="http://schemas.microsoft.com/office/drawing/2010/main"/>
                </a:ext>
              </a:extLst>
            </a:blip>
            <a:stretch>
              <a:fillRect/>
            </a:stretch>
          </a:blipFill>
        </p:spPr>
        <p:txBody>
          <a:bodyPr/>
          <a:lstStyle/>
          <a:p>
            <a:endParaRPr lang="vi-VN"/>
          </a:p>
        </p:txBody>
      </p:sp>
      <p:sp>
        <p:nvSpPr>
          <p:cNvPr id="12" name="Freeform 6">
            <a:extLst>
              <a:ext uri="{FF2B5EF4-FFF2-40B4-BE49-F238E27FC236}">
                <a16:creationId xmlns:a16="http://schemas.microsoft.com/office/drawing/2014/main" id="{55E5C055-F3FA-FE50-A04F-9C87DD1FF15D}"/>
              </a:ext>
            </a:extLst>
          </p:cNvPr>
          <p:cNvSpPr/>
          <p:nvPr/>
        </p:nvSpPr>
        <p:spPr>
          <a:xfrm rot="-5400000" flipH="1" flipV="1">
            <a:off x="8315553" y="4022688"/>
            <a:ext cx="1656893" cy="4114800"/>
          </a:xfrm>
          <a:custGeom>
            <a:avLst/>
            <a:gdLst/>
            <a:ahLst/>
            <a:cxnLst/>
            <a:rect l="l" t="t" r="r" b="b"/>
            <a:pathLst>
              <a:path w="1656893" h="4114800">
                <a:moveTo>
                  <a:pt x="1656892" y="4114800"/>
                </a:moveTo>
                <a:lnTo>
                  <a:pt x="0" y="4114800"/>
                </a:lnTo>
                <a:lnTo>
                  <a:pt x="0" y="0"/>
                </a:lnTo>
                <a:lnTo>
                  <a:pt x="1656892" y="0"/>
                </a:lnTo>
                <a:lnTo>
                  <a:pt x="1656892" y="4114800"/>
                </a:lnTo>
                <a:close/>
              </a:path>
            </a:pathLst>
          </a:custGeom>
          <a: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a:p>
        </p:txBody>
      </p:sp>
      <p:sp>
        <p:nvSpPr>
          <p:cNvPr id="6" name="Freeform 6">
            <a:extLst>
              <a:ext uri="{FF2B5EF4-FFF2-40B4-BE49-F238E27FC236}">
                <a16:creationId xmlns:a16="http://schemas.microsoft.com/office/drawing/2014/main" id="{23DEA424-2F39-2040-BADB-A3682423CF7C}"/>
              </a:ext>
            </a:extLst>
          </p:cNvPr>
          <p:cNvSpPr/>
          <p:nvPr/>
        </p:nvSpPr>
        <p:spPr>
          <a:xfrm>
            <a:off x="2389581" y="6808320"/>
            <a:ext cx="3506907" cy="3322795"/>
          </a:xfrm>
          <a:custGeom>
            <a:avLst/>
            <a:gdLst/>
            <a:ahLst/>
            <a:cxnLst/>
            <a:rect l="l" t="t" r="r" b="b"/>
            <a:pathLst>
              <a:path w="3506907" h="3322795">
                <a:moveTo>
                  <a:pt x="0" y="0"/>
                </a:moveTo>
                <a:lnTo>
                  <a:pt x="3506908" y="0"/>
                </a:lnTo>
                <a:lnTo>
                  <a:pt x="3506908" y="3322795"/>
                </a:lnTo>
                <a:lnTo>
                  <a:pt x="0" y="3322795"/>
                </a:lnTo>
                <a:lnTo>
                  <a:pt x="0" y="0"/>
                </a:lnTo>
                <a:close/>
              </a:path>
            </a:pathLst>
          </a:custGeom>
          <a: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a:blipFill>
        </p:spPr>
        <p:txBody>
          <a:bodyPr/>
          <a:lstStyle/>
          <a:p>
            <a:endParaRPr lang="vi-VN"/>
          </a:p>
        </p:txBody>
      </p:sp>
    </p:spTree>
    <p:extLst>
      <p:ext uri="{BB962C8B-B14F-4D97-AF65-F5344CB8AC3E}">
        <p14:creationId xmlns:p14="http://schemas.microsoft.com/office/powerpoint/2010/main" val="2127573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TextBox 5"/>
          <p:cNvSpPr txBox="1"/>
          <p:nvPr/>
        </p:nvSpPr>
        <p:spPr>
          <a:xfrm>
            <a:off x="3906920" y="1539308"/>
            <a:ext cx="10474159" cy="727710"/>
          </a:xfrm>
          <a:prstGeom prst="rect">
            <a:avLst/>
          </a:prstGeom>
        </p:spPr>
        <p:txBody>
          <a:bodyPr lIns="0" tIns="0" rIns="0" bIns="0" rtlCol="0" anchor="t">
            <a:spAutoFit/>
          </a:bodyPr>
          <a:lstStyle/>
          <a:p>
            <a:pPr algn="ctr">
              <a:lnSpc>
                <a:spcPts val="5280"/>
              </a:lnSpc>
            </a:pPr>
            <a:r>
              <a:rPr lang="en-US" sz="4800">
                <a:solidFill>
                  <a:srgbClr val="F47769"/>
                </a:solidFill>
                <a:latin typeface="iCiel Crocante"/>
                <a:ea typeface="iCiel Crocante"/>
                <a:cs typeface="iCiel Crocante"/>
                <a:sym typeface="iCiel Crocante"/>
              </a:rPr>
              <a:t>Ý NGHĨA PHƯƠNG PHÁP LUẬN</a:t>
            </a:r>
          </a:p>
        </p:txBody>
      </p:sp>
      <p:sp>
        <p:nvSpPr>
          <p:cNvPr id="6" name="Freeform 6"/>
          <p:cNvSpPr/>
          <p:nvPr/>
        </p:nvSpPr>
        <p:spPr>
          <a:xfrm>
            <a:off x="4105469" y="2854118"/>
            <a:ext cx="10077061" cy="6172200"/>
          </a:xfrm>
          <a:custGeom>
            <a:avLst/>
            <a:gdLst/>
            <a:ahLst/>
            <a:cxnLst/>
            <a:rect l="l" t="t" r="r" b="b"/>
            <a:pathLst>
              <a:path w="10077061" h="6172200">
                <a:moveTo>
                  <a:pt x="0" y="0"/>
                </a:moveTo>
                <a:lnTo>
                  <a:pt x="10077062" y="0"/>
                </a:lnTo>
                <a:lnTo>
                  <a:pt x="10077062" y="6172200"/>
                </a:lnTo>
                <a:lnTo>
                  <a:pt x="0" y="6172200"/>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7" name="TextBox 7"/>
          <p:cNvSpPr txBox="1"/>
          <p:nvPr/>
        </p:nvSpPr>
        <p:spPr>
          <a:xfrm>
            <a:off x="4105469" y="5023022"/>
            <a:ext cx="9419359" cy="2564805"/>
          </a:xfrm>
          <a:prstGeom prst="rect">
            <a:avLst/>
          </a:prstGeom>
        </p:spPr>
        <p:txBody>
          <a:bodyPr lIns="0" tIns="0" rIns="0" bIns="0" rtlCol="0" anchor="t">
            <a:spAutoFit/>
          </a:bodyPr>
          <a:lstStyle/>
          <a:p>
            <a:pPr marL="388620" lvl="1" algn="ctr">
              <a:lnSpc>
                <a:spcPts val="5040"/>
              </a:lnSpc>
            </a:pPr>
            <a:r>
              <a:rPr lang="vi-VN" sz="4400" dirty="0">
                <a:solidFill>
                  <a:srgbClr val="000000"/>
                </a:solidFill>
                <a:latin typeface="iCiel Cadena"/>
                <a:ea typeface="iCiel Cadena"/>
                <a:cs typeface="iCiel Cadena"/>
                <a:sym typeface="iCiel Cadena"/>
              </a:rPr>
              <a:t>Tránh tư tưởng nôn nóng tả khuynh, chủ quan duy ý chí, “đốt cháy giai đoạn” và bảo thủ hữu khuynh, trì trệ.</a:t>
            </a:r>
          </a:p>
        </p:txBody>
      </p:sp>
    </p:spTree>
    <p:extLst>
      <p:ext uri="{BB962C8B-B14F-4D97-AF65-F5344CB8AC3E}">
        <p14:creationId xmlns:p14="http://schemas.microsoft.com/office/powerpoint/2010/main" val="181480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648522" y="3883549"/>
            <a:ext cx="1529531" cy="1259951"/>
          </a:xfrm>
          <a:custGeom>
            <a:avLst/>
            <a:gdLst/>
            <a:ahLst/>
            <a:cxnLst/>
            <a:rect l="l" t="t" r="r" b="b"/>
            <a:pathLst>
              <a:path w="1529531" h="1259951">
                <a:moveTo>
                  <a:pt x="0" y="0"/>
                </a:moveTo>
                <a:lnTo>
                  <a:pt x="1529531" y="0"/>
                </a:lnTo>
                <a:lnTo>
                  <a:pt x="1529531" y="1259951"/>
                </a:lnTo>
                <a:lnTo>
                  <a:pt x="0" y="1259951"/>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2414168" y="3883549"/>
            <a:ext cx="1371376" cy="1259951"/>
          </a:xfrm>
          <a:custGeom>
            <a:avLst/>
            <a:gdLst/>
            <a:ahLst/>
            <a:cxnLst/>
            <a:rect l="l" t="t" r="r" b="b"/>
            <a:pathLst>
              <a:path w="1371376" h="1259951">
                <a:moveTo>
                  <a:pt x="0" y="0"/>
                </a:moveTo>
                <a:lnTo>
                  <a:pt x="1371376" y="0"/>
                </a:lnTo>
                <a:lnTo>
                  <a:pt x="1371376" y="1259951"/>
                </a:lnTo>
                <a:lnTo>
                  <a:pt x="0" y="1259951"/>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a:off x="648522" y="5143500"/>
            <a:ext cx="1529531" cy="1376578"/>
          </a:xfrm>
          <a:custGeom>
            <a:avLst/>
            <a:gdLst/>
            <a:ahLst/>
            <a:cxnLst/>
            <a:rect l="l" t="t" r="r" b="b"/>
            <a:pathLst>
              <a:path w="1529531" h="1376578">
                <a:moveTo>
                  <a:pt x="0" y="0"/>
                </a:moveTo>
                <a:lnTo>
                  <a:pt x="1529531" y="0"/>
                </a:lnTo>
                <a:lnTo>
                  <a:pt x="1529531" y="1376578"/>
                </a:lnTo>
                <a:lnTo>
                  <a:pt x="0" y="1376578"/>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6" name="Freeform 6"/>
          <p:cNvSpPr/>
          <p:nvPr/>
        </p:nvSpPr>
        <p:spPr>
          <a:xfrm>
            <a:off x="2178053" y="5422966"/>
            <a:ext cx="1607491" cy="1097113"/>
          </a:xfrm>
          <a:custGeom>
            <a:avLst/>
            <a:gdLst/>
            <a:ahLst/>
            <a:cxnLst/>
            <a:rect l="l" t="t" r="r" b="b"/>
            <a:pathLst>
              <a:path w="1607491" h="1097113">
                <a:moveTo>
                  <a:pt x="0" y="0"/>
                </a:moveTo>
                <a:lnTo>
                  <a:pt x="1607491" y="0"/>
                </a:lnTo>
                <a:lnTo>
                  <a:pt x="1607491" y="1097112"/>
                </a:lnTo>
                <a:lnTo>
                  <a:pt x="0" y="1097112"/>
                </a:lnTo>
                <a:lnTo>
                  <a:pt x="0" y="0"/>
                </a:lnTo>
                <a:close/>
              </a:path>
            </a:pathLst>
          </a:custGeom>
          <a: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p:spPr>
        <p:txBody>
          <a:bodyPr/>
          <a:lstStyle/>
          <a:p>
            <a:endParaRPr lang="vi-VN"/>
          </a:p>
        </p:txBody>
      </p:sp>
      <p:sp>
        <p:nvSpPr>
          <p:cNvPr id="7" name="Freeform 7"/>
          <p:cNvSpPr/>
          <p:nvPr/>
        </p:nvSpPr>
        <p:spPr>
          <a:xfrm>
            <a:off x="0" y="3253749"/>
            <a:ext cx="4107805" cy="4123268"/>
          </a:xfrm>
          <a:custGeom>
            <a:avLst/>
            <a:gdLst/>
            <a:ahLst/>
            <a:cxnLst/>
            <a:rect l="l" t="t" r="r" b="b"/>
            <a:pathLst>
              <a:path w="4107805" h="4123268">
                <a:moveTo>
                  <a:pt x="0" y="0"/>
                </a:moveTo>
                <a:lnTo>
                  <a:pt x="4107805" y="0"/>
                </a:lnTo>
                <a:lnTo>
                  <a:pt x="4107805" y="4123268"/>
                </a:lnTo>
                <a:lnTo>
                  <a:pt x="0" y="4123268"/>
                </a:lnTo>
                <a:lnTo>
                  <a:pt x="0" y="0"/>
                </a:lnTo>
                <a:close/>
              </a:path>
            </a:pathLst>
          </a:custGeom>
          <a:blipFill>
            <a:blip r:embed="rId13" cstate="email">
              <a:extLst>
                <a:ext uri="{28A0092B-C50C-407E-A947-70E740481C1C}">
                  <a14:useLocalDpi xmlns:a14="http://schemas.microsoft.com/office/drawing/2010/main"/>
                </a:ext>
              </a:extLst>
            </a:blip>
            <a:stretch>
              <a:fillRect/>
            </a:stretch>
          </a:blipFill>
        </p:spPr>
        <p:txBody>
          <a:bodyPr/>
          <a:lstStyle/>
          <a:p>
            <a:endParaRPr lang="vi-VN" dirty="0"/>
          </a:p>
        </p:txBody>
      </p:sp>
      <p:sp>
        <p:nvSpPr>
          <p:cNvPr id="8" name="Freeform 8"/>
          <p:cNvSpPr/>
          <p:nvPr/>
        </p:nvSpPr>
        <p:spPr>
          <a:xfrm>
            <a:off x="4638736" y="4423299"/>
            <a:ext cx="1483039" cy="1440401"/>
          </a:xfrm>
          <a:custGeom>
            <a:avLst/>
            <a:gdLst/>
            <a:ahLst/>
            <a:cxnLst/>
            <a:rect l="l" t="t" r="r" b="b"/>
            <a:pathLst>
              <a:path w="1483039" h="1440401">
                <a:moveTo>
                  <a:pt x="0" y="0"/>
                </a:moveTo>
                <a:lnTo>
                  <a:pt x="1483038" y="0"/>
                </a:lnTo>
                <a:lnTo>
                  <a:pt x="1483038" y="1440402"/>
                </a:lnTo>
                <a:lnTo>
                  <a:pt x="0" y="1440402"/>
                </a:lnTo>
                <a:lnTo>
                  <a:pt x="0" y="0"/>
                </a:lnTo>
                <a:close/>
              </a:path>
            </a:pathLst>
          </a:custGeom>
          <a: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dirty="0"/>
          </a:p>
        </p:txBody>
      </p:sp>
      <p:sp>
        <p:nvSpPr>
          <p:cNvPr id="9" name="Freeform 9"/>
          <p:cNvSpPr/>
          <p:nvPr/>
        </p:nvSpPr>
        <p:spPr>
          <a:xfrm>
            <a:off x="6528640" y="3954326"/>
            <a:ext cx="3708924" cy="2378348"/>
          </a:xfrm>
          <a:custGeom>
            <a:avLst/>
            <a:gdLst/>
            <a:ahLst/>
            <a:cxnLst/>
            <a:rect l="l" t="t" r="r" b="b"/>
            <a:pathLst>
              <a:path w="3708924" h="2378348">
                <a:moveTo>
                  <a:pt x="0" y="0"/>
                </a:moveTo>
                <a:lnTo>
                  <a:pt x="3708924" y="0"/>
                </a:lnTo>
                <a:lnTo>
                  <a:pt x="3708924" y="2378348"/>
                </a:lnTo>
                <a:lnTo>
                  <a:pt x="0" y="2378348"/>
                </a:lnTo>
                <a:lnTo>
                  <a:pt x="0" y="0"/>
                </a:lnTo>
                <a:close/>
              </a:path>
            </a:pathLst>
          </a:custGeom>
          <a: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a:blipFill>
        </p:spPr>
        <p:txBody>
          <a:bodyPr/>
          <a:lstStyle/>
          <a:p>
            <a:endParaRPr lang="vi-VN" dirty="0"/>
          </a:p>
        </p:txBody>
      </p:sp>
      <p:sp>
        <p:nvSpPr>
          <p:cNvPr id="10" name="Freeform 10"/>
          <p:cNvSpPr/>
          <p:nvPr/>
        </p:nvSpPr>
        <p:spPr>
          <a:xfrm>
            <a:off x="10644430" y="4798976"/>
            <a:ext cx="3004548" cy="1032814"/>
          </a:xfrm>
          <a:custGeom>
            <a:avLst/>
            <a:gdLst/>
            <a:ahLst/>
            <a:cxnLst/>
            <a:rect l="l" t="t" r="r" b="b"/>
            <a:pathLst>
              <a:path w="3004548" h="1032814">
                <a:moveTo>
                  <a:pt x="0" y="0"/>
                </a:moveTo>
                <a:lnTo>
                  <a:pt x="3004549" y="0"/>
                </a:lnTo>
                <a:lnTo>
                  <a:pt x="3004549" y="1032813"/>
                </a:lnTo>
                <a:lnTo>
                  <a:pt x="0" y="103281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vi-VN"/>
          </a:p>
        </p:txBody>
      </p:sp>
      <p:sp>
        <p:nvSpPr>
          <p:cNvPr id="11" name="Freeform 11"/>
          <p:cNvSpPr/>
          <p:nvPr/>
        </p:nvSpPr>
        <p:spPr>
          <a:xfrm>
            <a:off x="14058554" y="3557363"/>
            <a:ext cx="4105296" cy="3172274"/>
          </a:xfrm>
          <a:custGeom>
            <a:avLst/>
            <a:gdLst/>
            <a:ahLst/>
            <a:cxnLst/>
            <a:rect l="l" t="t" r="r" b="b"/>
            <a:pathLst>
              <a:path w="4105296" h="3172274">
                <a:moveTo>
                  <a:pt x="0" y="0"/>
                </a:moveTo>
                <a:lnTo>
                  <a:pt x="4105295" y="0"/>
                </a:lnTo>
                <a:lnTo>
                  <a:pt x="4105295" y="3172274"/>
                </a:lnTo>
                <a:lnTo>
                  <a:pt x="0" y="31722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vi-V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648522" y="3883549"/>
            <a:ext cx="1529531" cy="1259951"/>
          </a:xfrm>
          <a:custGeom>
            <a:avLst/>
            <a:gdLst/>
            <a:ahLst/>
            <a:cxnLst/>
            <a:rect l="l" t="t" r="r" b="b"/>
            <a:pathLst>
              <a:path w="1529531" h="1259951">
                <a:moveTo>
                  <a:pt x="0" y="0"/>
                </a:moveTo>
                <a:lnTo>
                  <a:pt x="1529531" y="0"/>
                </a:lnTo>
                <a:lnTo>
                  <a:pt x="1529531" y="1259951"/>
                </a:lnTo>
                <a:lnTo>
                  <a:pt x="0" y="1259951"/>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2414168" y="3883549"/>
            <a:ext cx="1371376" cy="1259951"/>
          </a:xfrm>
          <a:custGeom>
            <a:avLst/>
            <a:gdLst/>
            <a:ahLst/>
            <a:cxnLst/>
            <a:rect l="l" t="t" r="r" b="b"/>
            <a:pathLst>
              <a:path w="1371376" h="1259951">
                <a:moveTo>
                  <a:pt x="0" y="0"/>
                </a:moveTo>
                <a:lnTo>
                  <a:pt x="1371376" y="0"/>
                </a:lnTo>
                <a:lnTo>
                  <a:pt x="1371376" y="1259951"/>
                </a:lnTo>
                <a:lnTo>
                  <a:pt x="0" y="1259951"/>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a:off x="648522" y="5143500"/>
            <a:ext cx="1529531" cy="1376578"/>
          </a:xfrm>
          <a:custGeom>
            <a:avLst/>
            <a:gdLst/>
            <a:ahLst/>
            <a:cxnLst/>
            <a:rect l="l" t="t" r="r" b="b"/>
            <a:pathLst>
              <a:path w="1529531" h="1376578">
                <a:moveTo>
                  <a:pt x="0" y="0"/>
                </a:moveTo>
                <a:lnTo>
                  <a:pt x="1529531" y="0"/>
                </a:lnTo>
                <a:lnTo>
                  <a:pt x="1529531" y="1376578"/>
                </a:lnTo>
                <a:lnTo>
                  <a:pt x="0" y="1376578"/>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6" name="Freeform 6"/>
          <p:cNvSpPr/>
          <p:nvPr/>
        </p:nvSpPr>
        <p:spPr>
          <a:xfrm>
            <a:off x="2178053" y="5422966"/>
            <a:ext cx="1607491" cy="1097113"/>
          </a:xfrm>
          <a:custGeom>
            <a:avLst/>
            <a:gdLst/>
            <a:ahLst/>
            <a:cxnLst/>
            <a:rect l="l" t="t" r="r" b="b"/>
            <a:pathLst>
              <a:path w="1607491" h="1097113">
                <a:moveTo>
                  <a:pt x="0" y="0"/>
                </a:moveTo>
                <a:lnTo>
                  <a:pt x="1607491" y="0"/>
                </a:lnTo>
                <a:lnTo>
                  <a:pt x="1607491" y="1097112"/>
                </a:lnTo>
                <a:lnTo>
                  <a:pt x="0" y="1097112"/>
                </a:lnTo>
                <a:lnTo>
                  <a:pt x="0" y="0"/>
                </a:lnTo>
                <a:close/>
              </a:path>
            </a:pathLst>
          </a:custGeom>
          <a: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p:spPr>
        <p:txBody>
          <a:bodyPr/>
          <a:lstStyle/>
          <a:p>
            <a:endParaRPr lang="vi-VN"/>
          </a:p>
        </p:txBody>
      </p:sp>
      <p:sp>
        <p:nvSpPr>
          <p:cNvPr id="7" name="Freeform 7"/>
          <p:cNvSpPr/>
          <p:nvPr/>
        </p:nvSpPr>
        <p:spPr>
          <a:xfrm>
            <a:off x="4638736" y="4423299"/>
            <a:ext cx="1483039" cy="1440401"/>
          </a:xfrm>
          <a:custGeom>
            <a:avLst/>
            <a:gdLst/>
            <a:ahLst/>
            <a:cxnLst/>
            <a:rect l="l" t="t" r="r" b="b"/>
            <a:pathLst>
              <a:path w="1483039" h="1440401">
                <a:moveTo>
                  <a:pt x="0" y="0"/>
                </a:moveTo>
                <a:lnTo>
                  <a:pt x="1483038" y="0"/>
                </a:lnTo>
                <a:lnTo>
                  <a:pt x="1483038" y="1440402"/>
                </a:lnTo>
                <a:lnTo>
                  <a:pt x="0" y="1440402"/>
                </a:lnTo>
                <a:lnTo>
                  <a:pt x="0" y="0"/>
                </a:lnTo>
                <a:close/>
              </a:path>
            </a:pathLst>
          </a:custGeom>
          <a: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a:blipFill>
        </p:spPr>
        <p:txBody>
          <a:bodyPr/>
          <a:lstStyle/>
          <a:p>
            <a:endParaRPr lang="vi-VN" dirty="0"/>
          </a:p>
        </p:txBody>
      </p:sp>
      <p:sp>
        <p:nvSpPr>
          <p:cNvPr id="8" name="Freeform 8"/>
          <p:cNvSpPr/>
          <p:nvPr/>
        </p:nvSpPr>
        <p:spPr>
          <a:xfrm>
            <a:off x="6528640" y="3954326"/>
            <a:ext cx="3708924" cy="2378348"/>
          </a:xfrm>
          <a:custGeom>
            <a:avLst/>
            <a:gdLst/>
            <a:ahLst/>
            <a:cxnLst/>
            <a:rect l="l" t="t" r="r" b="b"/>
            <a:pathLst>
              <a:path w="3708924" h="2378348">
                <a:moveTo>
                  <a:pt x="0" y="0"/>
                </a:moveTo>
                <a:lnTo>
                  <a:pt x="3708924" y="0"/>
                </a:lnTo>
                <a:lnTo>
                  <a:pt x="3708924" y="2378348"/>
                </a:lnTo>
                <a:lnTo>
                  <a:pt x="0" y="2378348"/>
                </a:lnTo>
                <a:lnTo>
                  <a:pt x="0" y="0"/>
                </a:lnTo>
                <a:close/>
              </a:path>
            </a:pathLst>
          </a:custGeom>
          <a: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a:blipFill>
        </p:spPr>
        <p:txBody>
          <a:bodyPr/>
          <a:lstStyle/>
          <a:p>
            <a:endParaRPr lang="vi-VN"/>
          </a:p>
        </p:txBody>
      </p:sp>
      <p:sp>
        <p:nvSpPr>
          <p:cNvPr id="9" name="Freeform 9"/>
          <p:cNvSpPr/>
          <p:nvPr/>
        </p:nvSpPr>
        <p:spPr>
          <a:xfrm>
            <a:off x="10644430" y="4798976"/>
            <a:ext cx="3004548" cy="1032814"/>
          </a:xfrm>
          <a:custGeom>
            <a:avLst/>
            <a:gdLst/>
            <a:ahLst/>
            <a:cxnLst/>
            <a:rect l="l" t="t" r="r" b="b"/>
            <a:pathLst>
              <a:path w="3004548" h="1032814">
                <a:moveTo>
                  <a:pt x="0" y="0"/>
                </a:moveTo>
                <a:lnTo>
                  <a:pt x="3004549" y="0"/>
                </a:lnTo>
                <a:lnTo>
                  <a:pt x="3004549" y="1032813"/>
                </a:lnTo>
                <a:lnTo>
                  <a:pt x="0" y="103281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vi-VN" dirty="0"/>
          </a:p>
        </p:txBody>
      </p:sp>
      <p:sp>
        <p:nvSpPr>
          <p:cNvPr id="10" name="Freeform 10"/>
          <p:cNvSpPr/>
          <p:nvPr/>
        </p:nvSpPr>
        <p:spPr>
          <a:xfrm>
            <a:off x="14058554" y="3546869"/>
            <a:ext cx="3712529" cy="3537028"/>
          </a:xfrm>
          <a:custGeom>
            <a:avLst/>
            <a:gdLst/>
            <a:ahLst/>
            <a:cxnLst/>
            <a:rect l="l" t="t" r="r" b="b"/>
            <a:pathLst>
              <a:path w="3712529" h="3537028">
                <a:moveTo>
                  <a:pt x="0" y="0"/>
                </a:moveTo>
                <a:lnTo>
                  <a:pt x="3712529" y="0"/>
                </a:lnTo>
                <a:lnTo>
                  <a:pt x="3712529" y="3537027"/>
                </a:lnTo>
                <a:lnTo>
                  <a:pt x="0" y="35370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
        <p:nvSpPr>
          <p:cNvPr id="11" name="Freeform 11"/>
          <p:cNvSpPr/>
          <p:nvPr/>
        </p:nvSpPr>
        <p:spPr>
          <a:xfrm>
            <a:off x="242769" y="3086099"/>
            <a:ext cx="4342797" cy="4114800"/>
          </a:xfrm>
          <a:custGeom>
            <a:avLst/>
            <a:gdLst/>
            <a:ahLst/>
            <a:cxnLst/>
            <a:rect l="l" t="t" r="r" b="b"/>
            <a:pathLst>
              <a:path w="4342797" h="4114800">
                <a:moveTo>
                  <a:pt x="0" y="0"/>
                </a:moveTo>
                <a:lnTo>
                  <a:pt x="4342797" y="0"/>
                </a:lnTo>
                <a:lnTo>
                  <a:pt x="4342797" y="4114800"/>
                </a:lnTo>
                <a:lnTo>
                  <a:pt x="0" y="4114800"/>
                </a:lnTo>
                <a:lnTo>
                  <a:pt x="0" y="0"/>
                </a:lnTo>
                <a:close/>
              </a:path>
            </a:pathLst>
          </a:custGeom>
          <a: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a:blipFill>
        </p:spPr>
        <p:txBody>
          <a:bodyPr/>
          <a:lstStyle/>
          <a:p>
            <a:endParaRPr lang="vi-V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000"/>
                                        <p:tgtEl>
                                          <p:spTgt spid="9"/>
                                        </p:tgtEl>
                                      </p:cBhvr>
                                    </p:animEffect>
                                    <p:anim calcmode="lin" valueType="num">
                                      <p:cBhvr>
                                        <p:cTn id="49" dur="1000" fill="hold"/>
                                        <p:tgtEl>
                                          <p:spTgt spid="9"/>
                                        </p:tgtEl>
                                        <p:attrNameLst>
                                          <p:attrName>ppt_x</p:attrName>
                                        </p:attrNameLst>
                                      </p:cBhvr>
                                      <p:tavLst>
                                        <p:tav tm="0">
                                          <p:val>
                                            <p:strVal val="#ppt_x"/>
                                          </p:val>
                                        </p:tav>
                                        <p:tav tm="100000">
                                          <p:val>
                                            <p:strVal val="#ppt_x"/>
                                          </p:val>
                                        </p:tav>
                                      </p:tavLst>
                                    </p:anim>
                                    <p:anim calcmode="lin" valueType="num">
                                      <p:cBhvr>
                                        <p:cTn id="5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1000"/>
                                        <p:tgtEl>
                                          <p:spTgt spid="10"/>
                                        </p:tgtEl>
                                      </p:cBhvr>
                                    </p:animEffect>
                                    <p:anim calcmode="lin" valueType="num">
                                      <p:cBhvr>
                                        <p:cTn id="56" dur="1000" fill="hold"/>
                                        <p:tgtEl>
                                          <p:spTgt spid="10"/>
                                        </p:tgtEl>
                                        <p:attrNameLst>
                                          <p:attrName>ppt_x</p:attrName>
                                        </p:attrNameLst>
                                      </p:cBhvr>
                                      <p:tavLst>
                                        <p:tav tm="0">
                                          <p:val>
                                            <p:strVal val="#ppt_x"/>
                                          </p:val>
                                        </p:tav>
                                        <p:tav tm="100000">
                                          <p:val>
                                            <p:strVal val="#ppt_x"/>
                                          </p:val>
                                        </p:tav>
                                      </p:tavLst>
                                    </p:anim>
                                    <p:anim calcmode="lin" valueType="num">
                                      <p:cBhvr>
                                        <p:cTn id="5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195">
            <a:off x="13714636" y="-450141"/>
            <a:ext cx="10132539" cy="7311640"/>
          </a:xfrm>
          <a:custGeom>
            <a:avLst/>
            <a:gdLst/>
            <a:ahLst/>
            <a:cxnLst/>
            <a:rect l="l" t="t" r="r" b="b"/>
            <a:pathLst>
              <a:path w="10132539" h="7311640">
                <a:moveTo>
                  <a:pt x="0" y="0"/>
                </a:moveTo>
                <a:lnTo>
                  <a:pt x="10132539" y="0"/>
                </a:lnTo>
                <a:lnTo>
                  <a:pt x="10132539" y="7311640"/>
                </a:lnTo>
                <a:lnTo>
                  <a:pt x="0" y="731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2582449" y="957491"/>
            <a:ext cx="4243455" cy="4496377"/>
          </a:xfrm>
          <a:custGeom>
            <a:avLst/>
            <a:gdLst/>
            <a:ahLst/>
            <a:cxnLst/>
            <a:rect l="l" t="t" r="r" b="b"/>
            <a:pathLst>
              <a:path w="4243455" h="4496377">
                <a:moveTo>
                  <a:pt x="0" y="0"/>
                </a:moveTo>
                <a:lnTo>
                  <a:pt x="4243455" y="0"/>
                </a:lnTo>
                <a:lnTo>
                  <a:pt x="4243455" y="4496376"/>
                </a:lnTo>
                <a:lnTo>
                  <a:pt x="0" y="4496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a:off x="1149155" y="2054797"/>
            <a:ext cx="1231489" cy="1150882"/>
          </a:xfrm>
          <a:custGeom>
            <a:avLst/>
            <a:gdLst/>
            <a:ahLst/>
            <a:cxnLst/>
            <a:rect l="l" t="t" r="r" b="b"/>
            <a:pathLst>
              <a:path w="1231489" h="1150882">
                <a:moveTo>
                  <a:pt x="0" y="0"/>
                </a:moveTo>
                <a:lnTo>
                  <a:pt x="1231489" y="0"/>
                </a:lnTo>
                <a:lnTo>
                  <a:pt x="1231489" y="1150882"/>
                </a:lnTo>
                <a:lnTo>
                  <a:pt x="0" y="1150882"/>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sp>
        <p:nvSpPr>
          <p:cNvPr id="5" name="TextBox 5"/>
          <p:cNvSpPr txBox="1"/>
          <p:nvPr/>
        </p:nvSpPr>
        <p:spPr>
          <a:xfrm>
            <a:off x="3906920" y="1539308"/>
            <a:ext cx="10474159" cy="727710"/>
          </a:xfrm>
          <a:prstGeom prst="rect">
            <a:avLst/>
          </a:prstGeom>
        </p:spPr>
        <p:txBody>
          <a:bodyPr lIns="0" tIns="0" rIns="0" bIns="0" rtlCol="0" anchor="t">
            <a:spAutoFit/>
          </a:bodyPr>
          <a:lstStyle/>
          <a:p>
            <a:pPr algn="ctr">
              <a:lnSpc>
                <a:spcPts val="5280"/>
              </a:lnSpc>
            </a:pPr>
            <a:r>
              <a:rPr lang="en-US" sz="4800" dirty="0">
                <a:solidFill>
                  <a:srgbClr val="F47769"/>
                </a:solidFill>
                <a:latin typeface="iCiel Crocante"/>
                <a:ea typeface="iCiel Crocante"/>
                <a:cs typeface="iCiel Crocante"/>
                <a:sym typeface="iCiel Crocante"/>
              </a:rPr>
              <a:t>Ý NGHĨA PHƯƠNG PHÁP LUẬN</a:t>
            </a:r>
          </a:p>
        </p:txBody>
      </p:sp>
      <p:sp>
        <p:nvSpPr>
          <p:cNvPr id="6" name="Freeform 6"/>
          <p:cNvSpPr/>
          <p:nvPr/>
        </p:nvSpPr>
        <p:spPr>
          <a:xfrm>
            <a:off x="4105469" y="2854118"/>
            <a:ext cx="10077061" cy="6172200"/>
          </a:xfrm>
          <a:custGeom>
            <a:avLst/>
            <a:gdLst/>
            <a:ahLst/>
            <a:cxnLst/>
            <a:rect l="l" t="t" r="r" b="b"/>
            <a:pathLst>
              <a:path w="10077061" h="6172200">
                <a:moveTo>
                  <a:pt x="0" y="0"/>
                </a:moveTo>
                <a:lnTo>
                  <a:pt x="10077062" y="0"/>
                </a:lnTo>
                <a:lnTo>
                  <a:pt x="10077062" y="6172200"/>
                </a:lnTo>
                <a:lnTo>
                  <a:pt x="0" y="6172200"/>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
        <p:nvSpPr>
          <p:cNvPr id="7" name="TextBox 7"/>
          <p:cNvSpPr txBox="1"/>
          <p:nvPr/>
        </p:nvSpPr>
        <p:spPr>
          <a:xfrm>
            <a:off x="4105469" y="5308676"/>
            <a:ext cx="9419359" cy="1923604"/>
          </a:xfrm>
          <a:prstGeom prst="rect">
            <a:avLst/>
          </a:prstGeom>
        </p:spPr>
        <p:txBody>
          <a:bodyPr lIns="0" tIns="0" rIns="0" bIns="0" rtlCol="0" anchor="t">
            <a:spAutoFit/>
          </a:bodyPr>
          <a:lstStyle/>
          <a:p>
            <a:pPr marL="388620" lvl="1" algn="ctr">
              <a:lnSpc>
                <a:spcPts val="5040"/>
              </a:lnSpc>
            </a:pPr>
            <a:r>
              <a:rPr lang="vi-VN" sz="4400" dirty="0">
                <a:solidFill>
                  <a:srgbClr val="000000"/>
                </a:solidFill>
                <a:latin typeface="iCiel Cadena"/>
                <a:ea typeface="iCiel Cadena"/>
                <a:cs typeface="iCiel Cadena"/>
                <a:sym typeface="iCiel Cadena"/>
              </a:rPr>
              <a:t>Vận dụng linh hoạt các hình thức của bước nhảy nhằm đạt được hiệu quả tối ưu.</a:t>
            </a:r>
          </a:p>
        </p:txBody>
      </p:sp>
    </p:spTree>
    <p:extLst>
      <p:ext uri="{BB962C8B-B14F-4D97-AF65-F5344CB8AC3E}">
        <p14:creationId xmlns:p14="http://schemas.microsoft.com/office/powerpoint/2010/main" val="3628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2">
            <a:extLst>
              <a:ext uri="{FF2B5EF4-FFF2-40B4-BE49-F238E27FC236}">
                <a16:creationId xmlns:a16="http://schemas.microsoft.com/office/drawing/2014/main" id="{17E0C3DA-229D-2D01-50DF-DD4875794760}"/>
              </a:ext>
            </a:extLst>
          </p:cNvPr>
          <p:cNvSpPr/>
          <p:nvPr/>
        </p:nvSpPr>
        <p:spPr>
          <a:xfrm>
            <a:off x="6869051" y="2593930"/>
            <a:ext cx="4549897" cy="3418110"/>
          </a:xfrm>
          <a:custGeom>
            <a:avLst/>
            <a:gdLst/>
            <a:ahLst/>
            <a:cxnLst/>
            <a:rect l="l" t="t" r="r" b="b"/>
            <a:pathLst>
              <a:path w="4549897" h="3418110">
                <a:moveTo>
                  <a:pt x="0" y="0"/>
                </a:moveTo>
                <a:lnTo>
                  <a:pt x="4549898" y="0"/>
                </a:lnTo>
                <a:lnTo>
                  <a:pt x="4549898" y="3418110"/>
                </a:lnTo>
                <a:lnTo>
                  <a:pt x="0" y="3418110"/>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vi-VN"/>
          </a:p>
        </p:txBody>
      </p:sp>
      <p:sp>
        <p:nvSpPr>
          <p:cNvPr id="9" name="TextBox 3">
            <a:extLst>
              <a:ext uri="{FF2B5EF4-FFF2-40B4-BE49-F238E27FC236}">
                <a16:creationId xmlns:a16="http://schemas.microsoft.com/office/drawing/2014/main" id="{DEA28C65-ECBD-E3B6-8A77-22903DFADEAF}"/>
              </a:ext>
            </a:extLst>
          </p:cNvPr>
          <p:cNvSpPr txBox="1"/>
          <p:nvPr/>
        </p:nvSpPr>
        <p:spPr>
          <a:xfrm>
            <a:off x="2231565" y="6100670"/>
            <a:ext cx="13824870" cy="231711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160"/>
              </a:lnSpc>
            </a:pPr>
            <a:r>
              <a:rPr lang="en-US" sz="4400" dirty="0" err="1">
                <a:solidFill>
                  <a:srgbClr val="000000"/>
                </a:solidFill>
                <a:latin typeface="Francois One"/>
                <a:ea typeface="Francois One"/>
                <a:cs typeface="Francois One"/>
                <a:sym typeface="Francois One"/>
              </a:rPr>
              <a:t>Nền</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tảng</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tiếng</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anh</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khá</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vững</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chắc</a:t>
            </a:r>
            <a:r>
              <a:rPr lang="en-US" sz="4400" dirty="0">
                <a:solidFill>
                  <a:srgbClr val="000000"/>
                </a:solidFill>
                <a:latin typeface="Francois One"/>
                <a:ea typeface="Francois One"/>
                <a:cs typeface="Francois One"/>
                <a:sym typeface="Francois One"/>
              </a:rPr>
              <a:t> </a:t>
            </a:r>
          </a:p>
          <a:p>
            <a:pPr algn="ctr">
              <a:lnSpc>
                <a:spcPts val="6160"/>
              </a:lnSpc>
            </a:pPr>
            <a:r>
              <a:rPr lang="en-US" sz="4400" dirty="0" err="1">
                <a:solidFill>
                  <a:srgbClr val="000000"/>
                </a:solidFill>
                <a:latin typeface="Francois One"/>
                <a:ea typeface="Francois One"/>
                <a:cs typeface="Francois One"/>
                <a:sym typeface="Francois One"/>
              </a:rPr>
              <a:t>Có</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đủ</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thời</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gian</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và</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tài</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nguyên</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để</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tập</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trung</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hoàn</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toàn</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vào</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việc</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học</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tiếng</a:t>
            </a:r>
            <a:r>
              <a:rPr lang="en-US" sz="4400" dirty="0">
                <a:solidFill>
                  <a:srgbClr val="000000"/>
                </a:solidFill>
                <a:latin typeface="Francois One"/>
                <a:ea typeface="Francois One"/>
                <a:cs typeface="Francois One"/>
                <a:sym typeface="Francois One"/>
              </a:rPr>
              <a:t> Anh</a:t>
            </a:r>
          </a:p>
        </p:txBody>
      </p:sp>
      <p:sp>
        <p:nvSpPr>
          <p:cNvPr id="15" name="TextBox 5">
            <a:extLst>
              <a:ext uri="{FF2B5EF4-FFF2-40B4-BE49-F238E27FC236}">
                <a16:creationId xmlns:a16="http://schemas.microsoft.com/office/drawing/2014/main" id="{9D8114D7-C2BA-90B8-BA40-FDE072EE4A16}"/>
              </a:ext>
            </a:extLst>
          </p:cNvPr>
          <p:cNvSpPr txBox="1"/>
          <p:nvPr/>
        </p:nvSpPr>
        <p:spPr>
          <a:xfrm>
            <a:off x="3906920" y="1539308"/>
            <a:ext cx="10474159" cy="679673"/>
          </a:xfrm>
          <a:prstGeom prst="rect">
            <a:avLst/>
          </a:prstGeom>
        </p:spPr>
        <p:txBody>
          <a:bodyPr lIns="0" tIns="0" rIns="0" bIns="0" rtlCol="0" anchor="t">
            <a:spAutoFit/>
          </a:bodyPr>
          <a:lstStyle/>
          <a:p>
            <a:pPr algn="ctr">
              <a:lnSpc>
                <a:spcPts val="5280"/>
              </a:lnSpc>
            </a:pPr>
            <a:r>
              <a:rPr lang="en-US" sz="4800" dirty="0" err="1">
                <a:solidFill>
                  <a:srgbClr val="F47769"/>
                </a:solidFill>
                <a:latin typeface="iCiel Crocante"/>
                <a:ea typeface="iCiel Crocante"/>
                <a:cs typeface="iCiel Crocante"/>
                <a:sym typeface="iCiel Crocante"/>
              </a:rPr>
              <a:t>Bước</a:t>
            </a:r>
            <a:r>
              <a:rPr lang="en-US" sz="4800" dirty="0">
                <a:solidFill>
                  <a:srgbClr val="F47769"/>
                </a:solidFill>
                <a:latin typeface="iCiel Crocante"/>
                <a:ea typeface="iCiel Crocante"/>
                <a:cs typeface="iCiel Crocante"/>
                <a:sym typeface="iCiel Crocante"/>
              </a:rPr>
              <a:t> </a:t>
            </a:r>
            <a:r>
              <a:rPr lang="en-US" sz="4800" dirty="0" err="1">
                <a:solidFill>
                  <a:srgbClr val="F47769"/>
                </a:solidFill>
                <a:latin typeface="iCiel Crocante"/>
                <a:ea typeface="iCiel Crocante"/>
                <a:cs typeface="iCiel Crocante"/>
                <a:sym typeface="iCiel Crocante"/>
              </a:rPr>
              <a:t>nhảy</a:t>
            </a:r>
            <a:r>
              <a:rPr lang="en-US" sz="4800" dirty="0">
                <a:solidFill>
                  <a:srgbClr val="F47769"/>
                </a:solidFill>
                <a:latin typeface="iCiel Crocante"/>
                <a:ea typeface="iCiel Crocante"/>
                <a:cs typeface="iCiel Crocante"/>
                <a:sym typeface="iCiel Crocante"/>
              </a:rPr>
              <a:t> </a:t>
            </a:r>
            <a:r>
              <a:rPr lang="en-US" sz="4800" dirty="0" err="1">
                <a:solidFill>
                  <a:srgbClr val="F47769"/>
                </a:solidFill>
                <a:latin typeface="iCiel Crocante"/>
                <a:ea typeface="iCiel Crocante"/>
                <a:cs typeface="iCiel Crocante"/>
                <a:sym typeface="iCiel Crocante"/>
              </a:rPr>
              <a:t>toàn</a:t>
            </a:r>
            <a:r>
              <a:rPr lang="en-US" sz="4800" dirty="0">
                <a:solidFill>
                  <a:srgbClr val="F47769"/>
                </a:solidFill>
                <a:latin typeface="iCiel Crocante"/>
                <a:ea typeface="iCiel Crocante"/>
                <a:cs typeface="iCiel Crocante"/>
                <a:sym typeface="iCiel Crocante"/>
              </a:rPr>
              <a:t> </a:t>
            </a:r>
            <a:r>
              <a:rPr lang="en-US" sz="4800" dirty="0" err="1">
                <a:solidFill>
                  <a:srgbClr val="F47769"/>
                </a:solidFill>
                <a:latin typeface="iCiel Crocante"/>
                <a:ea typeface="iCiel Crocante"/>
                <a:cs typeface="iCiel Crocante"/>
                <a:sym typeface="iCiel Crocante"/>
              </a:rPr>
              <a:t>bộ</a:t>
            </a:r>
            <a:endParaRPr lang="en-US" sz="4800" dirty="0">
              <a:solidFill>
                <a:srgbClr val="F47769"/>
              </a:solidFill>
              <a:latin typeface="iCiel Crocante"/>
              <a:ea typeface="iCiel Crocante"/>
              <a:cs typeface="iCiel Crocante"/>
              <a:sym typeface="iCiel Crocante"/>
            </a:endParaRPr>
          </a:p>
        </p:txBody>
      </p:sp>
    </p:spTree>
    <p:extLst>
      <p:ext uri="{BB962C8B-B14F-4D97-AF65-F5344CB8AC3E}">
        <p14:creationId xmlns:p14="http://schemas.microsoft.com/office/powerpoint/2010/main" val="429211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1000"/>
                                        <p:tgtEl>
                                          <p:spTgt spid="9">
                                            <p:txEl>
                                              <p:pRg st="0" end="0"/>
                                            </p:txEl>
                                          </p:spTgt>
                                        </p:tgtEl>
                                      </p:cBhvr>
                                    </p:animEffect>
                                    <p:anim calcmode="lin" valueType="num">
                                      <p:cBhvr>
                                        <p:cTn id="2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fade">
                                      <p:cBhvr>
                                        <p:cTn id="27" dur="1000"/>
                                        <p:tgtEl>
                                          <p:spTgt spid="9">
                                            <p:txEl>
                                              <p:pRg st="1" end="1"/>
                                            </p:txEl>
                                          </p:spTgt>
                                        </p:tgtEl>
                                      </p:cBhvr>
                                    </p:animEffect>
                                    <p:anim calcmode="lin" valueType="num">
                                      <p:cBhvr>
                                        <p:cTn id="2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E9657463-5E58-A598-3B2A-1B6A41498AFB}"/>
              </a:ext>
            </a:extLst>
          </p:cNvPr>
          <p:cNvSpPr/>
          <p:nvPr/>
        </p:nvSpPr>
        <p:spPr>
          <a:xfrm>
            <a:off x="1630132" y="3368518"/>
            <a:ext cx="4549897" cy="3418110"/>
          </a:xfrm>
          <a:custGeom>
            <a:avLst/>
            <a:gdLst/>
            <a:ahLst/>
            <a:cxnLst/>
            <a:rect l="l" t="t" r="r" b="b"/>
            <a:pathLst>
              <a:path w="4549897" h="3418110">
                <a:moveTo>
                  <a:pt x="0" y="0"/>
                </a:moveTo>
                <a:lnTo>
                  <a:pt x="4549897" y="0"/>
                </a:lnTo>
                <a:lnTo>
                  <a:pt x="4549897" y="3418110"/>
                </a:lnTo>
                <a:lnTo>
                  <a:pt x="0" y="3418110"/>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vi-VN"/>
          </a:p>
        </p:txBody>
      </p:sp>
      <p:sp>
        <p:nvSpPr>
          <p:cNvPr id="6" name="Freeform 4">
            <a:extLst>
              <a:ext uri="{FF2B5EF4-FFF2-40B4-BE49-F238E27FC236}">
                <a16:creationId xmlns:a16="http://schemas.microsoft.com/office/drawing/2014/main" id="{F87C4E78-A533-8BFF-6EA9-D8F6BDE85C56}"/>
              </a:ext>
            </a:extLst>
          </p:cNvPr>
          <p:cNvSpPr/>
          <p:nvPr/>
        </p:nvSpPr>
        <p:spPr>
          <a:xfrm>
            <a:off x="14824209" y="962773"/>
            <a:ext cx="1833658" cy="2057400"/>
          </a:xfrm>
          <a:custGeom>
            <a:avLst/>
            <a:gdLst/>
            <a:ahLst/>
            <a:cxnLst/>
            <a:rect l="l" t="t" r="r" b="b"/>
            <a:pathLst>
              <a:path w="1833658" h="2057400">
                <a:moveTo>
                  <a:pt x="0" y="0"/>
                </a:moveTo>
                <a:lnTo>
                  <a:pt x="1833658" y="0"/>
                </a:lnTo>
                <a:lnTo>
                  <a:pt x="1833658" y="2057400"/>
                </a:lnTo>
                <a:lnTo>
                  <a:pt x="0" y="2057400"/>
                </a:lnTo>
                <a:lnTo>
                  <a:pt x="0" y="0"/>
                </a:lnTo>
                <a:close/>
              </a:path>
            </a:pathLst>
          </a:custGeom>
          <a: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p:spPr>
        <p:txBody>
          <a:bodyPr/>
          <a:lstStyle/>
          <a:p>
            <a:endParaRPr lang="vi-VN"/>
          </a:p>
        </p:txBody>
      </p:sp>
      <p:sp>
        <p:nvSpPr>
          <p:cNvPr id="7" name="Freeform 5">
            <a:extLst>
              <a:ext uri="{FF2B5EF4-FFF2-40B4-BE49-F238E27FC236}">
                <a16:creationId xmlns:a16="http://schemas.microsoft.com/office/drawing/2014/main" id="{D54D22FE-43D7-6BC1-DCF2-71EB1BE41E87}"/>
              </a:ext>
            </a:extLst>
          </p:cNvPr>
          <p:cNvSpPr/>
          <p:nvPr/>
        </p:nvSpPr>
        <p:spPr>
          <a:xfrm>
            <a:off x="7025740" y="2565764"/>
            <a:ext cx="1144966" cy="908817"/>
          </a:xfrm>
          <a:custGeom>
            <a:avLst/>
            <a:gdLst/>
            <a:ahLst/>
            <a:cxnLst/>
            <a:rect l="l" t="t" r="r" b="b"/>
            <a:pathLst>
              <a:path w="1144966" h="908817">
                <a:moveTo>
                  <a:pt x="0" y="0"/>
                </a:moveTo>
                <a:lnTo>
                  <a:pt x="1144967" y="0"/>
                </a:lnTo>
                <a:lnTo>
                  <a:pt x="1144967" y="908818"/>
                </a:lnTo>
                <a:lnTo>
                  <a:pt x="0" y="908818"/>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10" name="Freeform 6">
            <a:extLst>
              <a:ext uri="{FF2B5EF4-FFF2-40B4-BE49-F238E27FC236}">
                <a16:creationId xmlns:a16="http://schemas.microsoft.com/office/drawing/2014/main" id="{E399363B-6C19-337E-E2D5-3EC31C72CF17}"/>
              </a:ext>
            </a:extLst>
          </p:cNvPr>
          <p:cNvSpPr/>
          <p:nvPr/>
        </p:nvSpPr>
        <p:spPr>
          <a:xfrm>
            <a:off x="8706929" y="2565764"/>
            <a:ext cx="1022579" cy="908817"/>
          </a:xfrm>
          <a:custGeom>
            <a:avLst/>
            <a:gdLst/>
            <a:ahLst/>
            <a:cxnLst/>
            <a:rect l="l" t="t" r="r" b="b"/>
            <a:pathLst>
              <a:path w="1022579" h="908817">
                <a:moveTo>
                  <a:pt x="0" y="0"/>
                </a:moveTo>
                <a:lnTo>
                  <a:pt x="1022579" y="0"/>
                </a:lnTo>
                <a:lnTo>
                  <a:pt x="1022579" y="908818"/>
                </a:lnTo>
                <a:lnTo>
                  <a:pt x="0" y="9088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1" name="Freeform 7">
            <a:extLst>
              <a:ext uri="{FF2B5EF4-FFF2-40B4-BE49-F238E27FC236}">
                <a16:creationId xmlns:a16="http://schemas.microsoft.com/office/drawing/2014/main" id="{F0CAF867-C5FF-ED13-7A02-1AD8B58ED21C}"/>
              </a:ext>
            </a:extLst>
          </p:cNvPr>
          <p:cNvSpPr/>
          <p:nvPr/>
        </p:nvSpPr>
        <p:spPr>
          <a:xfrm>
            <a:off x="10262908" y="2565764"/>
            <a:ext cx="774767" cy="908817"/>
          </a:xfrm>
          <a:custGeom>
            <a:avLst/>
            <a:gdLst/>
            <a:ahLst/>
            <a:cxnLst/>
            <a:rect l="l" t="t" r="r" b="b"/>
            <a:pathLst>
              <a:path w="774767" h="908817">
                <a:moveTo>
                  <a:pt x="0" y="0"/>
                </a:moveTo>
                <a:lnTo>
                  <a:pt x="774767" y="0"/>
                </a:lnTo>
                <a:lnTo>
                  <a:pt x="774767" y="908818"/>
                </a:lnTo>
                <a:lnTo>
                  <a:pt x="0" y="90881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2" name="Freeform 8">
            <a:extLst>
              <a:ext uri="{FF2B5EF4-FFF2-40B4-BE49-F238E27FC236}">
                <a16:creationId xmlns:a16="http://schemas.microsoft.com/office/drawing/2014/main" id="{7C04DCCD-AC1E-F309-941B-B403B1B577C0}"/>
              </a:ext>
            </a:extLst>
          </p:cNvPr>
          <p:cNvSpPr/>
          <p:nvPr/>
        </p:nvSpPr>
        <p:spPr>
          <a:xfrm>
            <a:off x="11571075" y="2565764"/>
            <a:ext cx="894049" cy="908817"/>
          </a:xfrm>
          <a:custGeom>
            <a:avLst/>
            <a:gdLst/>
            <a:ahLst/>
            <a:cxnLst/>
            <a:rect l="l" t="t" r="r" b="b"/>
            <a:pathLst>
              <a:path w="894049" h="908817">
                <a:moveTo>
                  <a:pt x="0" y="0"/>
                </a:moveTo>
                <a:lnTo>
                  <a:pt x="894049" y="0"/>
                </a:lnTo>
                <a:lnTo>
                  <a:pt x="894049" y="908818"/>
                </a:lnTo>
                <a:lnTo>
                  <a:pt x="0" y="9088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13" name="TextBox 9">
            <a:extLst>
              <a:ext uri="{FF2B5EF4-FFF2-40B4-BE49-F238E27FC236}">
                <a16:creationId xmlns:a16="http://schemas.microsoft.com/office/drawing/2014/main" id="{1143229F-321C-3E67-48EB-9FE46D8781EF}"/>
              </a:ext>
            </a:extLst>
          </p:cNvPr>
          <p:cNvSpPr txBox="1"/>
          <p:nvPr/>
        </p:nvSpPr>
        <p:spPr>
          <a:xfrm>
            <a:off x="2832997" y="7873887"/>
            <a:ext cx="13824870" cy="153606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160"/>
              </a:lnSpc>
            </a:pPr>
            <a:r>
              <a:rPr lang="en-US" sz="4400" dirty="0">
                <a:solidFill>
                  <a:srgbClr val="000000"/>
                </a:solidFill>
                <a:latin typeface="Francois One"/>
                <a:ea typeface="Francois One"/>
                <a:cs typeface="Francois One"/>
                <a:sym typeface="Francois One"/>
              </a:rPr>
              <a:t>3 </a:t>
            </a:r>
            <a:r>
              <a:rPr lang="en-US" sz="4400" dirty="0" err="1">
                <a:solidFill>
                  <a:srgbClr val="000000"/>
                </a:solidFill>
                <a:latin typeface="Francois One"/>
                <a:ea typeface="Francois One"/>
                <a:cs typeface="Francois One"/>
                <a:sym typeface="Francois One"/>
              </a:rPr>
              <a:t>tháng</a:t>
            </a:r>
            <a:endParaRPr lang="en-US" sz="4400" dirty="0">
              <a:solidFill>
                <a:srgbClr val="000000"/>
              </a:solidFill>
              <a:latin typeface="Francois One"/>
              <a:ea typeface="Francois One"/>
              <a:cs typeface="Francois One"/>
              <a:sym typeface="Francois One"/>
            </a:endParaRPr>
          </a:p>
          <a:p>
            <a:pPr algn="ctr">
              <a:lnSpc>
                <a:spcPts val="6160"/>
              </a:lnSpc>
            </a:pPr>
            <a:r>
              <a:rPr lang="en-US" sz="4400" dirty="0">
                <a:solidFill>
                  <a:srgbClr val="000000"/>
                </a:solidFill>
                <a:latin typeface="Francois One"/>
                <a:ea typeface="Francois One"/>
                <a:cs typeface="Francois One"/>
                <a:sym typeface="Francois One"/>
              </a:rPr>
              <a:t>6 - 8 </a:t>
            </a:r>
            <a:r>
              <a:rPr lang="en-US" sz="4400" dirty="0" err="1">
                <a:solidFill>
                  <a:srgbClr val="000000"/>
                </a:solidFill>
                <a:latin typeface="Francois One"/>
                <a:ea typeface="Francois One"/>
                <a:cs typeface="Francois One"/>
                <a:sym typeface="Francois One"/>
              </a:rPr>
              <a:t>giờ</a:t>
            </a:r>
            <a:r>
              <a:rPr lang="en-US" sz="4400" dirty="0">
                <a:solidFill>
                  <a:srgbClr val="000000"/>
                </a:solidFill>
                <a:latin typeface="Francois One"/>
                <a:ea typeface="Francois One"/>
                <a:cs typeface="Francois One"/>
                <a:sym typeface="Francois One"/>
              </a:rPr>
              <a:t>/</a:t>
            </a:r>
            <a:r>
              <a:rPr lang="en-US" sz="4400" dirty="0" err="1">
                <a:solidFill>
                  <a:srgbClr val="000000"/>
                </a:solidFill>
                <a:latin typeface="Francois One"/>
                <a:ea typeface="Francois One"/>
                <a:cs typeface="Francois One"/>
                <a:sym typeface="Francois One"/>
              </a:rPr>
              <a:t>ngày</a:t>
            </a:r>
            <a:endParaRPr lang="en-US" sz="4400" dirty="0">
              <a:solidFill>
                <a:srgbClr val="000000"/>
              </a:solidFill>
              <a:latin typeface="Francois One"/>
              <a:ea typeface="Francois One"/>
              <a:cs typeface="Francois One"/>
              <a:sym typeface="Francois One"/>
            </a:endParaRPr>
          </a:p>
        </p:txBody>
      </p:sp>
      <p:sp>
        <p:nvSpPr>
          <p:cNvPr id="14" name="TextBox 10">
            <a:extLst>
              <a:ext uri="{FF2B5EF4-FFF2-40B4-BE49-F238E27FC236}">
                <a16:creationId xmlns:a16="http://schemas.microsoft.com/office/drawing/2014/main" id="{EFC5AB08-C70A-612C-2FEC-8E3EBC0EAD5F}"/>
              </a:ext>
            </a:extLst>
          </p:cNvPr>
          <p:cNvSpPr txBox="1"/>
          <p:nvPr/>
        </p:nvSpPr>
        <p:spPr>
          <a:xfrm>
            <a:off x="1630132" y="877048"/>
            <a:ext cx="12796170" cy="153606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160"/>
              </a:lnSpc>
            </a:pPr>
            <a:r>
              <a:rPr lang="en-US" sz="4400" dirty="0" err="1">
                <a:solidFill>
                  <a:srgbClr val="000000"/>
                </a:solidFill>
                <a:latin typeface="Francois One"/>
                <a:ea typeface="Francois One"/>
                <a:cs typeface="Francois One"/>
                <a:sym typeface="Francois One"/>
              </a:rPr>
              <a:t>Tiến</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bộ</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nhanh</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chóng</a:t>
            </a:r>
            <a:endParaRPr lang="en-US" sz="4400" dirty="0">
              <a:solidFill>
                <a:srgbClr val="000000"/>
              </a:solidFill>
              <a:latin typeface="Francois One"/>
              <a:ea typeface="Francois One"/>
              <a:cs typeface="Francois One"/>
              <a:sym typeface="Francois One"/>
            </a:endParaRPr>
          </a:p>
          <a:p>
            <a:pPr algn="ctr">
              <a:lnSpc>
                <a:spcPts val="6160"/>
              </a:lnSpc>
            </a:pPr>
            <a:r>
              <a:rPr lang="en-US" sz="4400" dirty="0" err="1">
                <a:solidFill>
                  <a:srgbClr val="000000"/>
                </a:solidFill>
                <a:latin typeface="Francois One"/>
                <a:ea typeface="Francois One"/>
                <a:cs typeface="Francois One"/>
                <a:sym typeface="Francois One"/>
              </a:rPr>
              <a:t>Tăng</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cường</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khả</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năng</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tiếng</a:t>
            </a:r>
            <a:r>
              <a:rPr lang="en-US" sz="4400" dirty="0">
                <a:solidFill>
                  <a:srgbClr val="000000"/>
                </a:solidFill>
                <a:latin typeface="Francois One"/>
                <a:ea typeface="Francois One"/>
                <a:cs typeface="Francois One"/>
                <a:sym typeface="Francois One"/>
              </a:rPr>
              <a:t> Anh </a:t>
            </a:r>
            <a:r>
              <a:rPr lang="en-US" sz="4400" dirty="0" err="1">
                <a:solidFill>
                  <a:srgbClr val="000000"/>
                </a:solidFill>
                <a:latin typeface="Francois One"/>
                <a:ea typeface="Francois One"/>
                <a:cs typeface="Francois One"/>
                <a:sym typeface="Francois One"/>
              </a:rPr>
              <a:t>toàn</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diện</a:t>
            </a:r>
            <a:endParaRPr lang="en-US" sz="4400" dirty="0">
              <a:solidFill>
                <a:srgbClr val="000000"/>
              </a:solidFill>
              <a:latin typeface="Francois One"/>
              <a:ea typeface="Francois One"/>
              <a:cs typeface="Francois One"/>
              <a:sym typeface="Francois One"/>
            </a:endParaRPr>
          </a:p>
        </p:txBody>
      </p:sp>
      <p:sp>
        <p:nvSpPr>
          <p:cNvPr id="15" name="AutoShape 3">
            <a:extLst>
              <a:ext uri="{FF2B5EF4-FFF2-40B4-BE49-F238E27FC236}">
                <a16:creationId xmlns:a16="http://schemas.microsoft.com/office/drawing/2014/main" id="{40845FA8-8DA0-1A55-1C26-A8A5DBCBEF26}"/>
              </a:ext>
            </a:extLst>
          </p:cNvPr>
          <p:cNvSpPr/>
          <p:nvPr/>
        </p:nvSpPr>
        <p:spPr>
          <a:xfrm>
            <a:off x="1028700" y="7439751"/>
            <a:ext cx="16230600" cy="0"/>
          </a:xfrm>
          <a:prstGeom prst="line">
            <a:avLst/>
          </a:prstGeom>
          <a:ln w="123825" cap="flat">
            <a:solidFill>
              <a:srgbClr val="000000"/>
            </a:solidFill>
            <a:prstDash val="solid"/>
            <a:headEnd type="none" w="sm" len="sm"/>
            <a:tailEnd type="arrow" w="med" len="sm"/>
          </a:ln>
        </p:spPr>
        <p:txBody>
          <a:bodyPr/>
          <a:lstStyle/>
          <a:p>
            <a:endParaRPr lang="vi-VN"/>
          </a:p>
        </p:txBody>
      </p:sp>
    </p:spTree>
    <p:extLst>
      <p:ext uri="{BB962C8B-B14F-4D97-AF65-F5344CB8AC3E}">
        <p14:creationId xmlns:p14="http://schemas.microsoft.com/office/powerpoint/2010/main" val="1798684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0" nodeType="clickEffect">
                                  <p:stCondLst>
                                    <p:cond delay="0"/>
                                  </p:stCondLst>
                                  <p:childTnLst>
                                    <p:animMotion origin="layout" path="M -1.66667E-6 1.48148E-6 L 0.64063 0.00648 " pathEditMode="relative" rAng="0" ptsTypes="AA">
                                      <p:cBhvr>
                                        <p:cTn id="38" dur="2000" fill="hold"/>
                                        <p:tgtEl>
                                          <p:spTgt spid="5"/>
                                        </p:tgtEl>
                                        <p:attrNameLst>
                                          <p:attrName>ppt_x</p:attrName>
                                          <p:attrName>ppt_y</p:attrName>
                                        </p:attrNameLst>
                                      </p:cBhvr>
                                      <p:rCtr x="32031" y="324"/>
                                    </p:animMotion>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42" presetClass="entr" presetSubtype="0"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12" grpId="0" animBg="1"/>
      <p:bldP spid="13" grpId="0"/>
      <p:bldP spid="14" grpId="0"/>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2">
            <a:extLst>
              <a:ext uri="{FF2B5EF4-FFF2-40B4-BE49-F238E27FC236}">
                <a16:creationId xmlns:a16="http://schemas.microsoft.com/office/drawing/2014/main" id="{17E0C3DA-229D-2D01-50DF-DD4875794760}"/>
              </a:ext>
            </a:extLst>
          </p:cNvPr>
          <p:cNvSpPr/>
          <p:nvPr/>
        </p:nvSpPr>
        <p:spPr>
          <a:xfrm>
            <a:off x="6869051" y="2593930"/>
            <a:ext cx="4549897" cy="3418110"/>
          </a:xfrm>
          <a:custGeom>
            <a:avLst/>
            <a:gdLst/>
            <a:ahLst/>
            <a:cxnLst/>
            <a:rect l="l" t="t" r="r" b="b"/>
            <a:pathLst>
              <a:path w="4549897" h="3418110">
                <a:moveTo>
                  <a:pt x="0" y="0"/>
                </a:moveTo>
                <a:lnTo>
                  <a:pt x="4549898" y="0"/>
                </a:lnTo>
                <a:lnTo>
                  <a:pt x="4549898" y="3418110"/>
                </a:lnTo>
                <a:lnTo>
                  <a:pt x="0" y="3418110"/>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vi-VN"/>
          </a:p>
        </p:txBody>
      </p:sp>
      <p:sp>
        <p:nvSpPr>
          <p:cNvPr id="9" name="TextBox 3">
            <a:extLst>
              <a:ext uri="{FF2B5EF4-FFF2-40B4-BE49-F238E27FC236}">
                <a16:creationId xmlns:a16="http://schemas.microsoft.com/office/drawing/2014/main" id="{DEA28C65-ECBD-E3B6-8A77-22903DFADEAF}"/>
              </a:ext>
            </a:extLst>
          </p:cNvPr>
          <p:cNvSpPr txBox="1"/>
          <p:nvPr/>
        </p:nvSpPr>
        <p:spPr>
          <a:xfrm>
            <a:off x="2231565" y="6100670"/>
            <a:ext cx="13824870" cy="154850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160"/>
              </a:lnSpc>
            </a:pPr>
            <a:r>
              <a:rPr lang="en-US" sz="4400" dirty="0" err="1">
                <a:solidFill>
                  <a:srgbClr val="000000"/>
                </a:solidFill>
                <a:latin typeface="Francois One"/>
                <a:ea typeface="Francois One"/>
                <a:cs typeface="Francois One"/>
                <a:sym typeface="Francois One"/>
              </a:rPr>
              <a:t>Hạn</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chế</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thời</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gian</a:t>
            </a:r>
            <a:endParaRPr lang="en-US" sz="4400" dirty="0">
              <a:solidFill>
                <a:srgbClr val="000000"/>
              </a:solidFill>
              <a:latin typeface="Francois One"/>
              <a:ea typeface="Francois One"/>
              <a:cs typeface="Francois One"/>
              <a:sym typeface="Francois One"/>
            </a:endParaRPr>
          </a:p>
          <a:p>
            <a:pPr algn="ctr">
              <a:lnSpc>
                <a:spcPts val="6160"/>
              </a:lnSpc>
            </a:pPr>
            <a:r>
              <a:rPr lang="en-US" sz="4400" dirty="0" err="1">
                <a:solidFill>
                  <a:srgbClr val="000000"/>
                </a:solidFill>
                <a:latin typeface="Francois One"/>
                <a:ea typeface="Francois One"/>
                <a:cs typeface="Francois One"/>
                <a:sym typeface="Francois One"/>
              </a:rPr>
              <a:t>Đảm</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bảo</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tiếp</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thu</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tốt</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nhất</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các</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kiến</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thức</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và</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kĩ</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năng</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mới</a:t>
            </a:r>
            <a:endParaRPr lang="en-US" sz="4400" dirty="0">
              <a:solidFill>
                <a:srgbClr val="000000"/>
              </a:solidFill>
              <a:latin typeface="Francois One"/>
              <a:ea typeface="Francois One"/>
              <a:cs typeface="Francois One"/>
              <a:sym typeface="Francois One"/>
            </a:endParaRPr>
          </a:p>
        </p:txBody>
      </p:sp>
      <p:sp>
        <p:nvSpPr>
          <p:cNvPr id="15" name="TextBox 5">
            <a:extLst>
              <a:ext uri="{FF2B5EF4-FFF2-40B4-BE49-F238E27FC236}">
                <a16:creationId xmlns:a16="http://schemas.microsoft.com/office/drawing/2014/main" id="{9D8114D7-C2BA-90B8-BA40-FDE072EE4A16}"/>
              </a:ext>
            </a:extLst>
          </p:cNvPr>
          <p:cNvSpPr txBox="1"/>
          <p:nvPr/>
        </p:nvSpPr>
        <p:spPr>
          <a:xfrm>
            <a:off x="3906920" y="1539308"/>
            <a:ext cx="10474159" cy="679673"/>
          </a:xfrm>
          <a:prstGeom prst="rect">
            <a:avLst/>
          </a:prstGeom>
        </p:spPr>
        <p:txBody>
          <a:bodyPr lIns="0" tIns="0" rIns="0" bIns="0" rtlCol="0" anchor="t">
            <a:spAutoFit/>
          </a:bodyPr>
          <a:lstStyle/>
          <a:p>
            <a:pPr algn="ctr">
              <a:lnSpc>
                <a:spcPts val="5280"/>
              </a:lnSpc>
            </a:pPr>
            <a:r>
              <a:rPr lang="en-US" sz="4800" dirty="0" err="1">
                <a:solidFill>
                  <a:srgbClr val="F47769"/>
                </a:solidFill>
                <a:latin typeface="iCiel Crocante"/>
                <a:ea typeface="iCiel Crocante"/>
                <a:cs typeface="iCiel Crocante"/>
                <a:sym typeface="iCiel Crocante"/>
              </a:rPr>
              <a:t>Bước</a:t>
            </a:r>
            <a:r>
              <a:rPr lang="en-US" sz="4800" dirty="0">
                <a:solidFill>
                  <a:srgbClr val="F47769"/>
                </a:solidFill>
                <a:latin typeface="iCiel Crocante"/>
                <a:ea typeface="iCiel Crocante"/>
                <a:cs typeface="iCiel Crocante"/>
                <a:sym typeface="iCiel Crocante"/>
              </a:rPr>
              <a:t> </a:t>
            </a:r>
            <a:r>
              <a:rPr lang="en-US" sz="4800" dirty="0" err="1">
                <a:solidFill>
                  <a:srgbClr val="F47769"/>
                </a:solidFill>
                <a:latin typeface="iCiel Crocante"/>
                <a:ea typeface="iCiel Crocante"/>
                <a:cs typeface="iCiel Crocante"/>
                <a:sym typeface="iCiel Crocante"/>
              </a:rPr>
              <a:t>nhảy</a:t>
            </a:r>
            <a:r>
              <a:rPr lang="en-US" sz="4800" dirty="0">
                <a:solidFill>
                  <a:srgbClr val="F47769"/>
                </a:solidFill>
                <a:latin typeface="iCiel Crocante"/>
                <a:ea typeface="iCiel Crocante"/>
                <a:cs typeface="iCiel Crocante"/>
                <a:sym typeface="iCiel Crocante"/>
              </a:rPr>
              <a:t> </a:t>
            </a:r>
            <a:r>
              <a:rPr lang="en-US" sz="4800" dirty="0" err="1">
                <a:solidFill>
                  <a:srgbClr val="F47769"/>
                </a:solidFill>
                <a:latin typeface="iCiel Crocante"/>
                <a:ea typeface="iCiel Crocante"/>
                <a:cs typeface="iCiel Crocante"/>
                <a:sym typeface="iCiel Crocante"/>
              </a:rPr>
              <a:t>cục</a:t>
            </a:r>
            <a:r>
              <a:rPr lang="en-US" sz="4800" dirty="0">
                <a:solidFill>
                  <a:srgbClr val="F47769"/>
                </a:solidFill>
                <a:latin typeface="iCiel Crocante"/>
                <a:ea typeface="iCiel Crocante"/>
                <a:cs typeface="iCiel Crocante"/>
                <a:sym typeface="iCiel Crocante"/>
              </a:rPr>
              <a:t> </a:t>
            </a:r>
            <a:r>
              <a:rPr lang="en-US" sz="4800" dirty="0" err="1">
                <a:solidFill>
                  <a:srgbClr val="F47769"/>
                </a:solidFill>
                <a:latin typeface="iCiel Crocante"/>
                <a:ea typeface="iCiel Crocante"/>
                <a:cs typeface="iCiel Crocante"/>
                <a:sym typeface="iCiel Crocante"/>
              </a:rPr>
              <a:t>bộ</a:t>
            </a:r>
            <a:endParaRPr lang="en-US" sz="4800" dirty="0">
              <a:solidFill>
                <a:srgbClr val="F47769"/>
              </a:solidFill>
              <a:latin typeface="iCiel Crocante"/>
              <a:ea typeface="iCiel Crocante"/>
              <a:cs typeface="iCiel Crocante"/>
              <a:sym typeface="iCiel Crocante"/>
            </a:endParaRPr>
          </a:p>
        </p:txBody>
      </p:sp>
    </p:spTree>
    <p:extLst>
      <p:ext uri="{BB962C8B-B14F-4D97-AF65-F5344CB8AC3E}">
        <p14:creationId xmlns:p14="http://schemas.microsoft.com/office/powerpoint/2010/main" val="111952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1000"/>
                                        <p:tgtEl>
                                          <p:spTgt spid="9">
                                            <p:txEl>
                                              <p:pRg st="0" end="0"/>
                                            </p:txEl>
                                          </p:spTgt>
                                        </p:tgtEl>
                                      </p:cBhvr>
                                    </p:animEffect>
                                    <p:anim calcmode="lin" valueType="num">
                                      <p:cBhvr>
                                        <p:cTn id="2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1" end="1"/>
                                            </p:txEl>
                                          </p:spTgt>
                                        </p:tgtEl>
                                        <p:attrNameLst>
                                          <p:attrName>style.visibility</p:attrName>
                                        </p:attrNameLst>
                                      </p:cBhvr>
                                      <p:to>
                                        <p:strVal val="visible"/>
                                      </p:to>
                                    </p:set>
                                    <p:animEffect transition="in" filter="fade">
                                      <p:cBhvr>
                                        <p:cTn id="28" dur="1000"/>
                                        <p:tgtEl>
                                          <p:spTgt spid="9">
                                            <p:txEl>
                                              <p:pRg st="1" end="1"/>
                                            </p:txEl>
                                          </p:spTgt>
                                        </p:tgtEl>
                                      </p:cBhvr>
                                    </p:animEffect>
                                    <p:anim calcmode="lin" valueType="num">
                                      <p:cBhvr>
                                        <p:cTn id="29"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3327490" cy="3947356"/>
          </a:xfrm>
          <a:custGeom>
            <a:avLst/>
            <a:gdLst/>
            <a:ahLst/>
            <a:cxnLst/>
            <a:rect l="l" t="t" r="r" b="b"/>
            <a:pathLst>
              <a:path w="3327490" h="3947356">
                <a:moveTo>
                  <a:pt x="0" y="0"/>
                </a:moveTo>
                <a:lnTo>
                  <a:pt x="3327490" y="0"/>
                </a:lnTo>
                <a:lnTo>
                  <a:pt x="3327490" y="3947356"/>
                </a:lnTo>
                <a:lnTo>
                  <a:pt x="0" y="3947356"/>
                </a:lnTo>
                <a:lnTo>
                  <a:pt x="0" y="0"/>
                </a:lnTo>
                <a:close/>
              </a:path>
            </a:pathLst>
          </a:custGeo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l="-153552" r="-113319" b="-123162"/>
            </a:stretch>
          </a:blipFill>
        </p:spPr>
        <p:txBody>
          <a:bodyPr/>
          <a:lstStyle/>
          <a:p>
            <a:endParaRPr lang="vi-VN"/>
          </a:p>
        </p:txBody>
      </p:sp>
      <p:sp>
        <p:nvSpPr>
          <p:cNvPr id="3" name="Freeform 3"/>
          <p:cNvSpPr/>
          <p:nvPr/>
        </p:nvSpPr>
        <p:spPr>
          <a:xfrm>
            <a:off x="16155677" y="1084095"/>
            <a:ext cx="951888" cy="889583"/>
          </a:xfrm>
          <a:custGeom>
            <a:avLst/>
            <a:gdLst/>
            <a:ahLst/>
            <a:cxnLst/>
            <a:rect l="l" t="t" r="r" b="b"/>
            <a:pathLst>
              <a:path w="951888" h="889583">
                <a:moveTo>
                  <a:pt x="0" y="0"/>
                </a:moveTo>
                <a:lnTo>
                  <a:pt x="951889" y="0"/>
                </a:lnTo>
                <a:lnTo>
                  <a:pt x="951889" y="889583"/>
                </a:lnTo>
                <a:lnTo>
                  <a:pt x="0" y="889583"/>
                </a:lnTo>
                <a:lnTo>
                  <a:pt x="0" y="0"/>
                </a:lnTo>
                <a:close/>
              </a:path>
            </a:pathLst>
          </a:custGeom>
          <a: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rot="5400000">
            <a:off x="4630781" y="5401184"/>
            <a:ext cx="4201709" cy="1491830"/>
          </a:xfrm>
          <a:custGeom>
            <a:avLst/>
            <a:gdLst/>
            <a:ahLst/>
            <a:cxnLst/>
            <a:rect l="l" t="t" r="r" b="b"/>
            <a:pathLst>
              <a:path w="4201709" h="1491830">
                <a:moveTo>
                  <a:pt x="0" y="0"/>
                </a:moveTo>
                <a:lnTo>
                  <a:pt x="4201709" y="0"/>
                </a:lnTo>
                <a:lnTo>
                  <a:pt x="4201709" y="1491830"/>
                </a:lnTo>
                <a:lnTo>
                  <a:pt x="0" y="1491830"/>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8" name="TextBox 8"/>
          <p:cNvSpPr txBox="1"/>
          <p:nvPr/>
        </p:nvSpPr>
        <p:spPr>
          <a:xfrm>
            <a:off x="3708371" y="1561235"/>
            <a:ext cx="10871257" cy="768350"/>
          </a:xfrm>
          <a:prstGeom prst="rect">
            <a:avLst/>
          </a:prstGeom>
        </p:spPr>
        <p:txBody>
          <a:bodyPr lIns="0" tIns="0" rIns="0" bIns="0" rtlCol="0" anchor="t">
            <a:spAutoFit/>
          </a:bodyPr>
          <a:lstStyle/>
          <a:p>
            <a:pPr algn="ctr">
              <a:lnSpc>
                <a:spcPts val="5500"/>
              </a:lnSpc>
            </a:pPr>
            <a:r>
              <a:rPr lang="en-US" sz="5000">
                <a:solidFill>
                  <a:srgbClr val="F47769"/>
                </a:solidFill>
                <a:latin typeface="iCiel Crocante"/>
                <a:ea typeface="iCiel Crocante"/>
                <a:cs typeface="iCiel Crocante"/>
                <a:sym typeface="iCiel Crocante"/>
              </a:rPr>
              <a:t>KHÁI NIỆM </a:t>
            </a:r>
            <a:r>
              <a:rPr lang="en-US" sz="5000">
                <a:solidFill>
                  <a:srgbClr val="F43722"/>
                </a:solidFill>
                <a:latin typeface="iCiel Crocante"/>
                <a:ea typeface="iCiel Crocante"/>
                <a:cs typeface="iCiel Crocante"/>
                <a:sym typeface="iCiel Crocante"/>
              </a:rPr>
              <a:t>QUY LUẬT</a:t>
            </a:r>
          </a:p>
        </p:txBody>
      </p:sp>
      <p:grpSp>
        <p:nvGrpSpPr>
          <p:cNvPr id="9" name="Group 9"/>
          <p:cNvGrpSpPr/>
          <p:nvPr/>
        </p:nvGrpSpPr>
        <p:grpSpPr>
          <a:xfrm>
            <a:off x="11132360" y="2329585"/>
            <a:ext cx="3110358" cy="1213040"/>
            <a:chOff x="0" y="0"/>
            <a:chExt cx="4147145" cy="1617386"/>
          </a:xfrm>
        </p:grpSpPr>
        <p:sp>
          <p:nvSpPr>
            <p:cNvPr id="10" name="Freeform 10"/>
            <p:cNvSpPr/>
            <p:nvPr/>
          </p:nvSpPr>
          <p:spPr>
            <a:xfrm>
              <a:off x="0" y="0"/>
              <a:ext cx="4147145" cy="1617386"/>
            </a:xfrm>
            <a:custGeom>
              <a:avLst/>
              <a:gdLst/>
              <a:ahLst/>
              <a:cxnLst/>
              <a:rect l="l" t="t" r="r" b="b"/>
              <a:pathLst>
                <a:path w="4147145" h="1617386">
                  <a:moveTo>
                    <a:pt x="0" y="0"/>
                  </a:moveTo>
                  <a:lnTo>
                    <a:pt x="4147145" y="0"/>
                  </a:lnTo>
                  <a:lnTo>
                    <a:pt x="4147145" y="1617386"/>
                  </a:lnTo>
                  <a:lnTo>
                    <a:pt x="0" y="1617386"/>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vi-VN"/>
            </a:p>
          </p:txBody>
        </p:sp>
        <p:sp>
          <p:nvSpPr>
            <p:cNvPr id="11" name="TextBox 11"/>
            <p:cNvSpPr txBox="1"/>
            <p:nvPr/>
          </p:nvSpPr>
          <p:spPr>
            <a:xfrm>
              <a:off x="116313" y="542145"/>
              <a:ext cx="3914519" cy="514046"/>
            </a:xfrm>
            <a:prstGeom prst="rect">
              <a:avLst/>
            </a:prstGeom>
          </p:spPr>
          <p:txBody>
            <a:bodyPr lIns="0" tIns="0" rIns="0" bIns="0" rtlCol="0" anchor="t">
              <a:spAutoFit/>
            </a:bodyPr>
            <a:lstStyle/>
            <a:p>
              <a:pPr algn="ctr">
                <a:lnSpc>
                  <a:spcPts val="3173"/>
                </a:lnSpc>
                <a:spcBef>
                  <a:spcPct val="0"/>
                </a:spcBef>
              </a:pPr>
              <a:r>
                <a:rPr lang="en-US" sz="2441" dirty="0">
                  <a:solidFill>
                    <a:srgbClr val="000000"/>
                  </a:solidFill>
                  <a:latin typeface="Francois One"/>
                  <a:ea typeface="Francois One"/>
                  <a:cs typeface="Francois One"/>
                  <a:sym typeface="Francois One"/>
                </a:rPr>
                <a:t>QUY LUẬT RIÊNG</a:t>
              </a:r>
            </a:p>
          </p:txBody>
        </p:sp>
      </p:grpSp>
      <p:grpSp>
        <p:nvGrpSpPr>
          <p:cNvPr id="12" name="Group 12"/>
          <p:cNvGrpSpPr/>
          <p:nvPr/>
        </p:nvGrpSpPr>
        <p:grpSpPr>
          <a:xfrm>
            <a:off x="11132360" y="3629570"/>
            <a:ext cx="3110358" cy="1213040"/>
            <a:chOff x="0" y="0"/>
            <a:chExt cx="4147145" cy="1617386"/>
          </a:xfrm>
        </p:grpSpPr>
        <p:sp>
          <p:nvSpPr>
            <p:cNvPr id="13" name="Freeform 13"/>
            <p:cNvSpPr/>
            <p:nvPr/>
          </p:nvSpPr>
          <p:spPr>
            <a:xfrm>
              <a:off x="0" y="0"/>
              <a:ext cx="4147145" cy="1617386"/>
            </a:xfrm>
            <a:custGeom>
              <a:avLst/>
              <a:gdLst/>
              <a:ahLst/>
              <a:cxnLst/>
              <a:rect l="l" t="t" r="r" b="b"/>
              <a:pathLst>
                <a:path w="4147145" h="1617386">
                  <a:moveTo>
                    <a:pt x="0" y="0"/>
                  </a:moveTo>
                  <a:lnTo>
                    <a:pt x="4147145" y="0"/>
                  </a:lnTo>
                  <a:lnTo>
                    <a:pt x="4147145" y="1617386"/>
                  </a:lnTo>
                  <a:lnTo>
                    <a:pt x="0" y="1617386"/>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vi-VN"/>
            </a:p>
          </p:txBody>
        </p:sp>
        <p:sp>
          <p:nvSpPr>
            <p:cNvPr id="14" name="TextBox 14"/>
            <p:cNvSpPr txBox="1"/>
            <p:nvPr/>
          </p:nvSpPr>
          <p:spPr>
            <a:xfrm>
              <a:off x="116313" y="542145"/>
              <a:ext cx="3914519" cy="514046"/>
            </a:xfrm>
            <a:prstGeom prst="rect">
              <a:avLst/>
            </a:prstGeom>
          </p:spPr>
          <p:txBody>
            <a:bodyPr lIns="0" tIns="0" rIns="0" bIns="0" rtlCol="0" anchor="t">
              <a:spAutoFit/>
            </a:bodyPr>
            <a:lstStyle/>
            <a:p>
              <a:pPr algn="ctr">
                <a:lnSpc>
                  <a:spcPts val="3173"/>
                </a:lnSpc>
                <a:spcBef>
                  <a:spcPct val="0"/>
                </a:spcBef>
              </a:pPr>
              <a:r>
                <a:rPr lang="en-US" sz="2441">
                  <a:solidFill>
                    <a:srgbClr val="000000"/>
                  </a:solidFill>
                  <a:latin typeface="Francois One"/>
                  <a:ea typeface="Francois One"/>
                  <a:cs typeface="Francois One"/>
                  <a:sym typeface="Francois One"/>
                </a:rPr>
                <a:t>QUY LUẬT CHUNG</a:t>
              </a:r>
            </a:p>
          </p:txBody>
        </p:sp>
      </p:grpSp>
      <p:grpSp>
        <p:nvGrpSpPr>
          <p:cNvPr id="15" name="Group 15"/>
          <p:cNvGrpSpPr/>
          <p:nvPr/>
        </p:nvGrpSpPr>
        <p:grpSpPr>
          <a:xfrm>
            <a:off x="11132360" y="4925607"/>
            <a:ext cx="3110358" cy="1213040"/>
            <a:chOff x="0" y="0"/>
            <a:chExt cx="4147145" cy="1617386"/>
          </a:xfrm>
        </p:grpSpPr>
        <p:sp>
          <p:nvSpPr>
            <p:cNvPr id="16" name="Freeform 16"/>
            <p:cNvSpPr/>
            <p:nvPr/>
          </p:nvSpPr>
          <p:spPr>
            <a:xfrm>
              <a:off x="0" y="0"/>
              <a:ext cx="4147145" cy="1617386"/>
            </a:xfrm>
            <a:custGeom>
              <a:avLst/>
              <a:gdLst/>
              <a:ahLst/>
              <a:cxnLst/>
              <a:rect l="l" t="t" r="r" b="b"/>
              <a:pathLst>
                <a:path w="4147145" h="1617386">
                  <a:moveTo>
                    <a:pt x="0" y="0"/>
                  </a:moveTo>
                  <a:lnTo>
                    <a:pt x="4147145" y="0"/>
                  </a:lnTo>
                  <a:lnTo>
                    <a:pt x="4147145" y="1617386"/>
                  </a:lnTo>
                  <a:lnTo>
                    <a:pt x="0" y="1617386"/>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vi-VN"/>
            </a:p>
          </p:txBody>
        </p:sp>
        <p:sp>
          <p:nvSpPr>
            <p:cNvPr id="17" name="TextBox 17"/>
            <p:cNvSpPr txBox="1"/>
            <p:nvPr/>
          </p:nvSpPr>
          <p:spPr>
            <a:xfrm>
              <a:off x="116313" y="542145"/>
              <a:ext cx="3914519" cy="514046"/>
            </a:xfrm>
            <a:prstGeom prst="rect">
              <a:avLst/>
            </a:prstGeom>
          </p:spPr>
          <p:txBody>
            <a:bodyPr lIns="0" tIns="0" rIns="0" bIns="0" rtlCol="0" anchor="t">
              <a:spAutoFit/>
            </a:bodyPr>
            <a:lstStyle/>
            <a:p>
              <a:pPr algn="ctr">
                <a:lnSpc>
                  <a:spcPts val="3173"/>
                </a:lnSpc>
                <a:spcBef>
                  <a:spcPct val="0"/>
                </a:spcBef>
              </a:pPr>
              <a:r>
                <a:rPr lang="en-US" sz="2441" dirty="0">
                  <a:solidFill>
                    <a:srgbClr val="000000"/>
                  </a:solidFill>
                  <a:latin typeface="Francois One"/>
                  <a:ea typeface="Francois One"/>
                  <a:cs typeface="Francois One"/>
                  <a:sym typeface="Francois One"/>
                </a:rPr>
                <a:t>QUY LUẬT CHUNG NHẤT</a:t>
              </a:r>
            </a:p>
          </p:txBody>
        </p:sp>
      </p:grpSp>
      <p:grpSp>
        <p:nvGrpSpPr>
          <p:cNvPr id="18" name="Group 18"/>
          <p:cNvGrpSpPr/>
          <p:nvPr/>
        </p:nvGrpSpPr>
        <p:grpSpPr>
          <a:xfrm>
            <a:off x="11132360" y="6281251"/>
            <a:ext cx="3110358" cy="1213040"/>
            <a:chOff x="0" y="0"/>
            <a:chExt cx="4147145" cy="1617386"/>
          </a:xfrm>
        </p:grpSpPr>
        <p:sp>
          <p:nvSpPr>
            <p:cNvPr id="19" name="Freeform 19"/>
            <p:cNvSpPr/>
            <p:nvPr/>
          </p:nvSpPr>
          <p:spPr>
            <a:xfrm>
              <a:off x="0" y="0"/>
              <a:ext cx="4147145" cy="1617386"/>
            </a:xfrm>
            <a:custGeom>
              <a:avLst/>
              <a:gdLst/>
              <a:ahLst/>
              <a:cxnLst/>
              <a:rect l="l" t="t" r="r" b="b"/>
              <a:pathLst>
                <a:path w="4147145" h="1617386">
                  <a:moveTo>
                    <a:pt x="0" y="0"/>
                  </a:moveTo>
                  <a:lnTo>
                    <a:pt x="4147145" y="0"/>
                  </a:lnTo>
                  <a:lnTo>
                    <a:pt x="4147145" y="1617386"/>
                  </a:lnTo>
                  <a:lnTo>
                    <a:pt x="0" y="1617386"/>
                  </a:lnTo>
                  <a:lnTo>
                    <a:pt x="0" y="0"/>
                  </a:lnTo>
                  <a:close/>
                </a:path>
              </a:pathLst>
            </a:custGeom>
            <a: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a:blipFill>
          </p:spPr>
          <p:txBody>
            <a:bodyPr/>
            <a:lstStyle/>
            <a:p>
              <a:endParaRPr lang="vi-VN"/>
            </a:p>
          </p:txBody>
        </p:sp>
        <p:sp>
          <p:nvSpPr>
            <p:cNvPr id="20" name="TextBox 20"/>
            <p:cNvSpPr txBox="1"/>
            <p:nvPr/>
          </p:nvSpPr>
          <p:spPr>
            <a:xfrm>
              <a:off x="116313" y="542145"/>
              <a:ext cx="3914519" cy="514046"/>
            </a:xfrm>
            <a:prstGeom prst="rect">
              <a:avLst/>
            </a:prstGeom>
          </p:spPr>
          <p:txBody>
            <a:bodyPr lIns="0" tIns="0" rIns="0" bIns="0" rtlCol="0" anchor="t">
              <a:spAutoFit/>
            </a:bodyPr>
            <a:lstStyle/>
            <a:p>
              <a:pPr algn="ctr">
                <a:lnSpc>
                  <a:spcPts val="3173"/>
                </a:lnSpc>
                <a:spcBef>
                  <a:spcPct val="0"/>
                </a:spcBef>
              </a:pPr>
              <a:r>
                <a:rPr lang="en-US" sz="2441">
                  <a:solidFill>
                    <a:srgbClr val="000000"/>
                  </a:solidFill>
                  <a:latin typeface="Francois One"/>
                  <a:ea typeface="Francois One"/>
                  <a:cs typeface="Francois One"/>
                  <a:sym typeface="Francois One"/>
                </a:rPr>
                <a:t>QUY LUẬT TỰ NHIÊN</a:t>
              </a:r>
            </a:p>
          </p:txBody>
        </p:sp>
      </p:grpSp>
      <p:grpSp>
        <p:nvGrpSpPr>
          <p:cNvPr id="21" name="Group 21"/>
          <p:cNvGrpSpPr/>
          <p:nvPr/>
        </p:nvGrpSpPr>
        <p:grpSpPr>
          <a:xfrm>
            <a:off x="11132360" y="7581235"/>
            <a:ext cx="3110358" cy="1213040"/>
            <a:chOff x="0" y="0"/>
            <a:chExt cx="4147145" cy="1617386"/>
          </a:xfrm>
        </p:grpSpPr>
        <p:sp>
          <p:nvSpPr>
            <p:cNvPr id="22" name="Freeform 22"/>
            <p:cNvSpPr/>
            <p:nvPr/>
          </p:nvSpPr>
          <p:spPr>
            <a:xfrm>
              <a:off x="0" y="0"/>
              <a:ext cx="4147145" cy="1617386"/>
            </a:xfrm>
            <a:custGeom>
              <a:avLst/>
              <a:gdLst/>
              <a:ahLst/>
              <a:cxnLst/>
              <a:rect l="l" t="t" r="r" b="b"/>
              <a:pathLst>
                <a:path w="4147145" h="1617386">
                  <a:moveTo>
                    <a:pt x="0" y="0"/>
                  </a:moveTo>
                  <a:lnTo>
                    <a:pt x="4147145" y="0"/>
                  </a:lnTo>
                  <a:lnTo>
                    <a:pt x="4147145" y="1617386"/>
                  </a:lnTo>
                  <a:lnTo>
                    <a:pt x="0" y="1617386"/>
                  </a:lnTo>
                  <a:lnTo>
                    <a:pt x="0" y="0"/>
                  </a:lnTo>
                  <a:close/>
                </a:path>
              </a:pathLst>
            </a:custGeom>
            <a: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a:blipFill>
          </p:spPr>
          <p:txBody>
            <a:bodyPr/>
            <a:lstStyle/>
            <a:p>
              <a:endParaRPr lang="vi-VN"/>
            </a:p>
          </p:txBody>
        </p:sp>
        <p:sp>
          <p:nvSpPr>
            <p:cNvPr id="23" name="TextBox 23"/>
            <p:cNvSpPr txBox="1"/>
            <p:nvPr/>
          </p:nvSpPr>
          <p:spPr>
            <a:xfrm>
              <a:off x="116313" y="542145"/>
              <a:ext cx="3914519" cy="514046"/>
            </a:xfrm>
            <a:prstGeom prst="rect">
              <a:avLst/>
            </a:prstGeom>
          </p:spPr>
          <p:txBody>
            <a:bodyPr lIns="0" tIns="0" rIns="0" bIns="0" rtlCol="0" anchor="t">
              <a:spAutoFit/>
            </a:bodyPr>
            <a:lstStyle/>
            <a:p>
              <a:pPr algn="ctr">
                <a:lnSpc>
                  <a:spcPts val="3173"/>
                </a:lnSpc>
                <a:spcBef>
                  <a:spcPct val="0"/>
                </a:spcBef>
              </a:pPr>
              <a:r>
                <a:rPr lang="en-US" sz="2441">
                  <a:solidFill>
                    <a:srgbClr val="000000"/>
                  </a:solidFill>
                  <a:latin typeface="Francois One"/>
                  <a:ea typeface="Francois One"/>
                  <a:cs typeface="Francois One"/>
                  <a:sym typeface="Francois One"/>
                </a:rPr>
                <a:t>QUY LUẬT XÃ HỘI</a:t>
              </a:r>
            </a:p>
          </p:txBody>
        </p:sp>
      </p:grpSp>
      <p:grpSp>
        <p:nvGrpSpPr>
          <p:cNvPr id="24" name="Group 24"/>
          <p:cNvGrpSpPr/>
          <p:nvPr/>
        </p:nvGrpSpPr>
        <p:grpSpPr>
          <a:xfrm>
            <a:off x="11132360" y="8877273"/>
            <a:ext cx="3110358" cy="1213040"/>
            <a:chOff x="0" y="0"/>
            <a:chExt cx="4147145" cy="1617386"/>
          </a:xfrm>
        </p:grpSpPr>
        <p:sp>
          <p:nvSpPr>
            <p:cNvPr id="25" name="Freeform 25"/>
            <p:cNvSpPr/>
            <p:nvPr/>
          </p:nvSpPr>
          <p:spPr>
            <a:xfrm>
              <a:off x="0" y="0"/>
              <a:ext cx="4147145" cy="1617386"/>
            </a:xfrm>
            <a:custGeom>
              <a:avLst/>
              <a:gdLst/>
              <a:ahLst/>
              <a:cxnLst/>
              <a:rect l="l" t="t" r="r" b="b"/>
              <a:pathLst>
                <a:path w="4147145" h="1617386">
                  <a:moveTo>
                    <a:pt x="0" y="0"/>
                  </a:moveTo>
                  <a:lnTo>
                    <a:pt x="4147145" y="0"/>
                  </a:lnTo>
                  <a:lnTo>
                    <a:pt x="4147145" y="1617386"/>
                  </a:lnTo>
                  <a:lnTo>
                    <a:pt x="0" y="1617386"/>
                  </a:lnTo>
                  <a:lnTo>
                    <a:pt x="0" y="0"/>
                  </a:lnTo>
                  <a:close/>
                </a:path>
              </a:pathLst>
            </a:custGeom>
            <a: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a:blipFill>
          </p:spPr>
          <p:txBody>
            <a:bodyPr/>
            <a:lstStyle/>
            <a:p>
              <a:endParaRPr lang="vi-VN"/>
            </a:p>
          </p:txBody>
        </p:sp>
        <p:sp>
          <p:nvSpPr>
            <p:cNvPr id="26" name="TextBox 26"/>
            <p:cNvSpPr txBox="1"/>
            <p:nvPr/>
          </p:nvSpPr>
          <p:spPr>
            <a:xfrm>
              <a:off x="116313" y="542145"/>
              <a:ext cx="3914519" cy="514046"/>
            </a:xfrm>
            <a:prstGeom prst="rect">
              <a:avLst/>
            </a:prstGeom>
          </p:spPr>
          <p:txBody>
            <a:bodyPr lIns="0" tIns="0" rIns="0" bIns="0" rtlCol="0" anchor="t">
              <a:spAutoFit/>
            </a:bodyPr>
            <a:lstStyle/>
            <a:p>
              <a:pPr algn="ctr">
                <a:lnSpc>
                  <a:spcPts val="3173"/>
                </a:lnSpc>
                <a:spcBef>
                  <a:spcPct val="0"/>
                </a:spcBef>
              </a:pPr>
              <a:r>
                <a:rPr lang="en-US" sz="2441">
                  <a:solidFill>
                    <a:srgbClr val="000000"/>
                  </a:solidFill>
                  <a:latin typeface="Francois One"/>
                  <a:ea typeface="Francois One"/>
                  <a:cs typeface="Francois One"/>
                  <a:sym typeface="Francois One"/>
                </a:rPr>
                <a:t>QUY LUẬT TƯ DUY</a:t>
              </a:r>
            </a:p>
          </p:txBody>
        </p:sp>
      </p:grpSp>
      <p:sp>
        <p:nvSpPr>
          <p:cNvPr id="27" name="Freeform 27"/>
          <p:cNvSpPr/>
          <p:nvPr/>
        </p:nvSpPr>
        <p:spPr>
          <a:xfrm rot="5400000">
            <a:off x="8894664" y="3803674"/>
            <a:ext cx="3202542" cy="968049"/>
          </a:xfrm>
          <a:custGeom>
            <a:avLst/>
            <a:gdLst/>
            <a:ahLst/>
            <a:cxnLst/>
            <a:rect l="l" t="t" r="r" b="b"/>
            <a:pathLst>
              <a:path w="3202542" h="968049">
                <a:moveTo>
                  <a:pt x="0" y="0"/>
                </a:moveTo>
                <a:lnTo>
                  <a:pt x="3202542" y="0"/>
                </a:lnTo>
                <a:lnTo>
                  <a:pt x="3202542" y="968049"/>
                </a:lnTo>
                <a:lnTo>
                  <a:pt x="0" y="968049"/>
                </a:lnTo>
                <a:lnTo>
                  <a:pt x="0" y="0"/>
                </a:lnTo>
                <a:close/>
              </a:path>
            </a:pathLst>
          </a:custGeom>
          <a: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a:blipFill>
        </p:spPr>
        <p:txBody>
          <a:bodyPr/>
          <a:lstStyle/>
          <a:p>
            <a:endParaRPr lang="vi-VN" dirty="0"/>
          </a:p>
        </p:txBody>
      </p:sp>
      <p:grpSp>
        <p:nvGrpSpPr>
          <p:cNvPr id="32" name="Group 31">
            <a:extLst>
              <a:ext uri="{FF2B5EF4-FFF2-40B4-BE49-F238E27FC236}">
                <a16:creationId xmlns:a16="http://schemas.microsoft.com/office/drawing/2014/main" id="{C4AD2D28-18E8-4D73-1784-94FE3AF5C87F}"/>
              </a:ext>
            </a:extLst>
          </p:cNvPr>
          <p:cNvGrpSpPr/>
          <p:nvPr/>
        </p:nvGrpSpPr>
        <p:grpSpPr>
          <a:xfrm>
            <a:off x="3855078" y="5073326"/>
            <a:ext cx="2130643" cy="2130643"/>
            <a:chOff x="3855078" y="5073326"/>
            <a:chExt cx="2130643" cy="2130643"/>
          </a:xfrm>
        </p:grpSpPr>
        <p:sp>
          <p:nvSpPr>
            <p:cNvPr id="4" name="Freeform 4"/>
            <p:cNvSpPr/>
            <p:nvPr/>
          </p:nvSpPr>
          <p:spPr>
            <a:xfrm>
              <a:off x="3855078" y="5073326"/>
              <a:ext cx="2130643" cy="2130643"/>
            </a:xfrm>
            <a:custGeom>
              <a:avLst/>
              <a:gdLst/>
              <a:ahLst/>
              <a:cxnLst/>
              <a:rect l="l" t="t" r="r" b="b"/>
              <a:pathLst>
                <a:path w="2130643" h="2130643">
                  <a:moveTo>
                    <a:pt x="0" y="0"/>
                  </a:moveTo>
                  <a:lnTo>
                    <a:pt x="2130642" y="0"/>
                  </a:lnTo>
                  <a:lnTo>
                    <a:pt x="2130642" y="2130643"/>
                  </a:lnTo>
                  <a:lnTo>
                    <a:pt x="0" y="2130643"/>
                  </a:lnTo>
                  <a:lnTo>
                    <a:pt x="0" y="0"/>
                  </a:lnTo>
                  <a:close/>
                </a:path>
              </a:pathLst>
            </a:custGeom>
            <a: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a:p>
          </p:txBody>
        </p:sp>
        <p:sp>
          <p:nvSpPr>
            <p:cNvPr id="28" name="TextBox 28"/>
            <p:cNvSpPr txBox="1"/>
            <p:nvPr/>
          </p:nvSpPr>
          <p:spPr>
            <a:xfrm>
              <a:off x="3965644" y="5874577"/>
              <a:ext cx="1909509" cy="499566"/>
            </a:xfrm>
            <a:prstGeom prst="rect">
              <a:avLst/>
            </a:prstGeom>
          </p:spPr>
          <p:txBody>
            <a:bodyPr lIns="0" tIns="0" rIns="0" bIns="0" rtlCol="0" anchor="t">
              <a:spAutoFit/>
            </a:bodyPr>
            <a:lstStyle/>
            <a:p>
              <a:pPr algn="ctr">
                <a:lnSpc>
                  <a:spcPts val="4038"/>
                </a:lnSpc>
                <a:spcBef>
                  <a:spcPct val="0"/>
                </a:spcBef>
              </a:pPr>
              <a:r>
                <a:rPr lang="en-US" sz="3106" dirty="0">
                  <a:solidFill>
                    <a:srgbClr val="F43722"/>
                  </a:solidFill>
                  <a:latin typeface="Francois One"/>
                  <a:ea typeface="Francois One"/>
                  <a:cs typeface="Francois One"/>
                  <a:sym typeface="Francois One"/>
                </a:rPr>
                <a:t>QUY LUẬT </a:t>
              </a:r>
            </a:p>
          </p:txBody>
        </p:sp>
      </p:grpSp>
      <p:grpSp>
        <p:nvGrpSpPr>
          <p:cNvPr id="33" name="Group 32">
            <a:extLst>
              <a:ext uri="{FF2B5EF4-FFF2-40B4-BE49-F238E27FC236}">
                <a16:creationId xmlns:a16="http://schemas.microsoft.com/office/drawing/2014/main" id="{949873D3-576A-5B22-C66B-D5C66646EBF1}"/>
              </a:ext>
            </a:extLst>
          </p:cNvPr>
          <p:cNvGrpSpPr/>
          <p:nvPr/>
        </p:nvGrpSpPr>
        <p:grpSpPr>
          <a:xfrm>
            <a:off x="7626045" y="3085289"/>
            <a:ext cx="2385866" cy="2385866"/>
            <a:chOff x="7626045" y="3085289"/>
            <a:chExt cx="2385866" cy="2385866"/>
          </a:xfrm>
        </p:grpSpPr>
        <p:sp>
          <p:nvSpPr>
            <p:cNvPr id="6" name="Freeform 6"/>
            <p:cNvSpPr/>
            <p:nvPr/>
          </p:nvSpPr>
          <p:spPr>
            <a:xfrm>
              <a:off x="7626045" y="3085289"/>
              <a:ext cx="2385866" cy="2385866"/>
            </a:xfrm>
            <a:custGeom>
              <a:avLst/>
              <a:gdLst/>
              <a:ahLst/>
              <a:cxnLst/>
              <a:rect l="l" t="t" r="r" b="b"/>
              <a:pathLst>
                <a:path w="2385866" h="2385866">
                  <a:moveTo>
                    <a:pt x="0" y="0"/>
                  </a:moveTo>
                  <a:lnTo>
                    <a:pt x="2385866" y="0"/>
                  </a:lnTo>
                  <a:lnTo>
                    <a:pt x="2385866" y="2385866"/>
                  </a:lnTo>
                  <a:lnTo>
                    <a:pt x="0" y="2385866"/>
                  </a:lnTo>
                  <a:lnTo>
                    <a:pt x="0" y="0"/>
                  </a:lnTo>
                  <a:close/>
                </a:path>
              </a:pathLst>
            </a:custGeom>
            <a: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a:blipFill>
          </p:spPr>
          <p:txBody>
            <a:bodyPr/>
            <a:lstStyle/>
            <a:p>
              <a:endParaRPr lang="vi-VN"/>
            </a:p>
          </p:txBody>
        </p:sp>
        <p:sp>
          <p:nvSpPr>
            <p:cNvPr id="29" name="TextBox 29"/>
            <p:cNvSpPr txBox="1"/>
            <p:nvPr/>
          </p:nvSpPr>
          <p:spPr>
            <a:xfrm>
              <a:off x="7807073" y="3513182"/>
              <a:ext cx="1909509" cy="1520457"/>
            </a:xfrm>
            <a:prstGeom prst="rect">
              <a:avLst/>
            </a:prstGeom>
          </p:spPr>
          <p:txBody>
            <a:bodyPr lIns="0" tIns="0" rIns="0" bIns="0" rtlCol="0" anchor="t">
              <a:spAutoFit/>
            </a:bodyPr>
            <a:lstStyle/>
            <a:p>
              <a:pPr algn="ctr">
                <a:lnSpc>
                  <a:spcPts val="4038"/>
                </a:lnSpc>
                <a:spcBef>
                  <a:spcPct val="0"/>
                </a:spcBef>
              </a:pPr>
              <a:r>
                <a:rPr lang="en-US" sz="3106">
                  <a:solidFill>
                    <a:srgbClr val="FFCB19"/>
                  </a:solidFill>
                  <a:latin typeface="Francois One"/>
                  <a:ea typeface="Francois One"/>
                  <a:cs typeface="Francois One"/>
                  <a:sym typeface="Francois One"/>
                </a:rPr>
                <a:t>CĂN CỨ VÀO TÍNH PHỔ BIẾN</a:t>
              </a:r>
            </a:p>
          </p:txBody>
        </p:sp>
      </p:grpSp>
      <p:grpSp>
        <p:nvGrpSpPr>
          <p:cNvPr id="34" name="Group 33">
            <a:extLst>
              <a:ext uri="{FF2B5EF4-FFF2-40B4-BE49-F238E27FC236}">
                <a16:creationId xmlns:a16="http://schemas.microsoft.com/office/drawing/2014/main" id="{5E53DB92-76EC-88E7-9F8F-8ADA71052385}"/>
              </a:ext>
            </a:extLst>
          </p:cNvPr>
          <p:cNvGrpSpPr/>
          <p:nvPr/>
        </p:nvGrpSpPr>
        <p:grpSpPr>
          <a:xfrm>
            <a:off x="7568895" y="6891790"/>
            <a:ext cx="2385866" cy="2385866"/>
            <a:chOff x="7568895" y="6891790"/>
            <a:chExt cx="2385866" cy="2385866"/>
          </a:xfrm>
        </p:grpSpPr>
        <p:sp>
          <p:nvSpPr>
            <p:cNvPr id="7" name="Freeform 7"/>
            <p:cNvSpPr/>
            <p:nvPr/>
          </p:nvSpPr>
          <p:spPr>
            <a:xfrm>
              <a:off x="7568895" y="6891790"/>
              <a:ext cx="2385866" cy="2385866"/>
            </a:xfrm>
            <a:custGeom>
              <a:avLst/>
              <a:gdLst/>
              <a:ahLst/>
              <a:cxnLst/>
              <a:rect l="l" t="t" r="r" b="b"/>
              <a:pathLst>
                <a:path w="2385866" h="2385866">
                  <a:moveTo>
                    <a:pt x="0" y="0"/>
                  </a:moveTo>
                  <a:lnTo>
                    <a:pt x="2385866" y="0"/>
                  </a:lnTo>
                  <a:lnTo>
                    <a:pt x="2385866" y="2385866"/>
                  </a:lnTo>
                  <a:lnTo>
                    <a:pt x="0" y="2385866"/>
                  </a:lnTo>
                  <a:lnTo>
                    <a:pt x="0" y="0"/>
                  </a:lnTo>
                  <a:close/>
                </a:path>
              </a:pathLst>
            </a:custGeom>
            <a: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a:blipFill>
          </p:spPr>
          <p:txBody>
            <a:bodyPr/>
            <a:lstStyle/>
            <a:p>
              <a:endParaRPr lang="vi-VN"/>
            </a:p>
          </p:txBody>
        </p:sp>
        <p:sp>
          <p:nvSpPr>
            <p:cNvPr id="30" name="TextBox 30"/>
            <p:cNvSpPr txBox="1"/>
            <p:nvPr/>
          </p:nvSpPr>
          <p:spPr>
            <a:xfrm>
              <a:off x="7696507" y="7310890"/>
              <a:ext cx="2130643" cy="1520457"/>
            </a:xfrm>
            <a:prstGeom prst="rect">
              <a:avLst/>
            </a:prstGeom>
          </p:spPr>
          <p:txBody>
            <a:bodyPr lIns="0" tIns="0" rIns="0" bIns="0" rtlCol="0" anchor="t">
              <a:spAutoFit/>
            </a:bodyPr>
            <a:lstStyle/>
            <a:p>
              <a:pPr algn="ctr">
                <a:lnSpc>
                  <a:spcPts val="4038"/>
                </a:lnSpc>
                <a:spcBef>
                  <a:spcPct val="0"/>
                </a:spcBef>
              </a:pPr>
              <a:r>
                <a:rPr lang="en-US" sz="3106" dirty="0">
                  <a:solidFill>
                    <a:srgbClr val="FFCB19"/>
                  </a:solidFill>
                  <a:latin typeface="Francois One"/>
                  <a:ea typeface="Francois One"/>
                  <a:cs typeface="Francois One"/>
                  <a:sym typeface="Francois One"/>
                </a:rPr>
                <a:t>CĂN CỨ VÀO LĨNH VỰC TÁC ĐỘNG</a:t>
              </a:r>
            </a:p>
          </p:txBody>
        </p:sp>
      </p:grpSp>
      <p:sp>
        <p:nvSpPr>
          <p:cNvPr id="31" name="Freeform 31"/>
          <p:cNvSpPr/>
          <p:nvPr/>
        </p:nvSpPr>
        <p:spPr>
          <a:xfrm rot="5400000">
            <a:off x="8894664" y="7600698"/>
            <a:ext cx="3202542" cy="968049"/>
          </a:xfrm>
          <a:custGeom>
            <a:avLst/>
            <a:gdLst/>
            <a:ahLst/>
            <a:cxnLst/>
            <a:rect l="l" t="t" r="r" b="b"/>
            <a:pathLst>
              <a:path w="3202542" h="968049">
                <a:moveTo>
                  <a:pt x="0" y="0"/>
                </a:moveTo>
                <a:lnTo>
                  <a:pt x="3202542" y="0"/>
                </a:lnTo>
                <a:lnTo>
                  <a:pt x="3202542" y="968049"/>
                </a:lnTo>
                <a:lnTo>
                  <a:pt x="0" y="968049"/>
                </a:lnTo>
                <a:lnTo>
                  <a:pt x="0" y="0"/>
                </a:lnTo>
                <a:close/>
              </a:path>
            </a:pathLst>
          </a:custGeom>
          <a: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a:blipFill>
        </p:spPr>
        <p:txBody>
          <a:bodyPr/>
          <a:lstStyle/>
          <a:p>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left)">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left)">
                                      <p:cBhvr>
                                        <p:cTn id="49" dur="500"/>
                                        <p:tgtEl>
                                          <p:spTgt spid="3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left)">
                                      <p:cBhvr>
                                        <p:cTn id="59" dur="5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wipe(left)">
                                      <p:cBhvr>
                                        <p:cTn id="6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7" grpId="0" animBg="1"/>
      <p:bldP spid="3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29896A39-E81A-0E66-3971-2EEA5A531F61}"/>
              </a:ext>
            </a:extLst>
          </p:cNvPr>
          <p:cNvSpPr/>
          <p:nvPr/>
        </p:nvSpPr>
        <p:spPr>
          <a:xfrm>
            <a:off x="607851" y="3434445"/>
            <a:ext cx="4549897" cy="3418110"/>
          </a:xfrm>
          <a:custGeom>
            <a:avLst/>
            <a:gdLst/>
            <a:ahLst/>
            <a:cxnLst/>
            <a:rect l="l" t="t" r="r" b="b"/>
            <a:pathLst>
              <a:path w="4549897" h="3418110">
                <a:moveTo>
                  <a:pt x="0" y="0"/>
                </a:moveTo>
                <a:lnTo>
                  <a:pt x="4549897" y="0"/>
                </a:lnTo>
                <a:lnTo>
                  <a:pt x="4549897" y="3418110"/>
                </a:lnTo>
                <a:lnTo>
                  <a:pt x="0" y="3418110"/>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vi-VN"/>
          </a:p>
        </p:txBody>
      </p:sp>
      <p:sp>
        <p:nvSpPr>
          <p:cNvPr id="3" name="AutoShape 3">
            <a:extLst>
              <a:ext uri="{FF2B5EF4-FFF2-40B4-BE49-F238E27FC236}">
                <a16:creationId xmlns:a16="http://schemas.microsoft.com/office/drawing/2014/main" id="{D6221149-EE36-838B-0995-623B14D8BB0C}"/>
              </a:ext>
            </a:extLst>
          </p:cNvPr>
          <p:cNvSpPr/>
          <p:nvPr/>
        </p:nvSpPr>
        <p:spPr>
          <a:xfrm>
            <a:off x="1028700" y="7439751"/>
            <a:ext cx="16726443" cy="0"/>
          </a:xfrm>
          <a:prstGeom prst="line">
            <a:avLst/>
          </a:prstGeom>
          <a:ln w="123825" cap="flat">
            <a:solidFill>
              <a:srgbClr val="000000"/>
            </a:solidFill>
            <a:prstDash val="solid"/>
            <a:headEnd type="none" w="sm" len="sm"/>
            <a:tailEnd type="arrow" w="med" len="sm"/>
          </a:ln>
        </p:spPr>
        <p:txBody>
          <a:bodyPr/>
          <a:lstStyle/>
          <a:p>
            <a:endParaRPr lang="vi-VN" dirty="0"/>
          </a:p>
        </p:txBody>
      </p:sp>
      <p:sp>
        <p:nvSpPr>
          <p:cNvPr id="4" name="Freeform 4">
            <a:extLst>
              <a:ext uri="{FF2B5EF4-FFF2-40B4-BE49-F238E27FC236}">
                <a16:creationId xmlns:a16="http://schemas.microsoft.com/office/drawing/2014/main" id="{B849E3D8-8AB2-13CE-BE4A-2612896B7BE3}"/>
              </a:ext>
            </a:extLst>
          </p:cNvPr>
          <p:cNvSpPr/>
          <p:nvPr/>
        </p:nvSpPr>
        <p:spPr>
          <a:xfrm>
            <a:off x="15425642" y="1028700"/>
            <a:ext cx="1833658" cy="2057400"/>
          </a:xfrm>
          <a:custGeom>
            <a:avLst/>
            <a:gdLst/>
            <a:ahLst/>
            <a:cxnLst/>
            <a:rect l="l" t="t" r="r" b="b"/>
            <a:pathLst>
              <a:path w="1833658" h="2057400">
                <a:moveTo>
                  <a:pt x="0" y="0"/>
                </a:moveTo>
                <a:lnTo>
                  <a:pt x="1833658" y="0"/>
                </a:lnTo>
                <a:lnTo>
                  <a:pt x="1833658" y="2057400"/>
                </a:lnTo>
                <a:lnTo>
                  <a:pt x="0" y="2057400"/>
                </a:lnTo>
                <a:lnTo>
                  <a:pt x="0" y="0"/>
                </a:lnTo>
                <a:close/>
              </a:path>
            </a:pathLst>
          </a:custGeom>
          <a: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p:spPr>
        <p:txBody>
          <a:bodyPr/>
          <a:lstStyle/>
          <a:p>
            <a:endParaRPr lang="vi-VN"/>
          </a:p>
        </p:txBody>
      </p:sp>
      <p:sp>
        <p:nvSpPr>
          <p:cNvPr id="8" name="Freeform 5">
            <a:extLst>
              <a:ext uri="{FF2B5EF4-FFF2-40B4-BE49-F238E27FC236}">
                <a16:creationId xmlns:a16="http://schemas.microsoft.com/office/drawing/2014/main" id="{7917BDEF-4634-7C2B-77BF-E062ABA97DDB}"/>
              </a:ext>
            </a:extLst>
          </p:cNvPr>
          <p:cNvSpPr/>
          <p:nvPr/>
        </p:nvSpPr>
        <p:spPr>
          <a:xfrm>
            <a:off x="2310318" y="9378183"/>
            <a:ext cx="1144966" cy="908817"/>
          </a:xfrm>
          <a:custGeom>
            <a:avLst/>
            <a:gdLst/>
            <a:ahLst/>
            <a:cxnLst/>
            <a:rect l="l" t="t" r="r" b="b"/>
            <a:pathLst>
              <a:path w="1144966" h="908817">
                <a:moveTo>
                  <a:pt x="0" y="0"/>
                </a:moveTo>
                <a:lnTo>
                  <a:pt x="1144966" y="0"/>
                </a:lnTo>
                <a:lnTo>
                  <a:pt x="1144966" y="908817"/>
                </a:lnTo>
                <a:lnTo>
                  <a:pt x="0" y="908817"/>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9" name="Freeform 6">
            <a:extLst>
              <a:ext uri="{FF2B5EF4-FFF2-40B4-BE49-F238E27FC236}">
                <a16:creationId xmlns:a16="http://schemas.microsoft.com/office/drawing/2014/main" id="{966C60E7-02AD-CBA1-A83C-E9A01E026E14}"/>
              </a:ext>
            </a:extLst>
          </p:cNvPr>
          <p:cNvSpPr/>
          <p:nvPr/>
        </p:nvSpPr>
        <p:spPr>
          <a:xfrm>
            <a:off x="5760849" y="9258300"/>
            <a:ext cx="1022579" cy="908817"/>
          </a:xfrm>
          <a:custGeom>
            <a:avLst/>
            <a:gdLst/>
            <a:ahLst/>
            <a:cxnLst/>
            <a:rect l="l" t="t" r="r" b="b"/>
            <a:pathLst>
              <a:path w="1022579" h="908817">
                <a:moveTo>
                  <a:pt x="0" y="0"/>
                </a:moveTo>
                <a:lnTo>
                  <a:pt x="1022579" y="0"/>
                </a:lnTo>
                <a:lnTo>
                  <a:pt x="1022579" y="908817"/>
                </a:lnTo>
                <a:lnTo>
                  <a:pt x="0" y="9088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6" name="Freeform 7">
            <a:extLst>
              <a:ext uri="{FF2B5EF4-FFF2-40B4-BE49-F238E27FC236}">
                <a16:creationId xmlns:a16="http://schemas.microsoft.com/office/drawing/2014/main" id="{C451E60B-FF11-444D-C66F-6DE7D8DB9AD4}"/>
              </a:ext>
            </a:extLst>
          </p:cNvPr>
          <p:cNvSpPr/>
          <p:nvPr/>
        </p:nvSpPr>
        <p:spPr>
          <a:xfrm>
            <a:off x="9274093" y="9258300"/>
            <a:ext cx="774767" cy="908817"/>
          </a:xfrm>
          <a:custGeom>
            <a:avLst/>
            <a:gdLst/>
            <a:ahLst/>
            <a:cxnLst/>
            <a:rect l="l" t="t" r="r" b="b"/>
            <a:pathLst>
              <a:path w="774767" h="908817">
                <a:moveTo>
                  <a:pt x="0" y="0"/>
                </a:moveTo>
                <a:lnTo>
                  <a:pt x="774767" y="0"/>
                </a:lnTo>
                <a:lnTo>
                  <a:pt x="774767" y="908817"/>
                </a:lnTo>
                <a:lnTo>
                  <a:pt x="0" y="9088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7" name="Freeform 8">
            <a:extLst>
              <a:ext uri="{FF2B5EF4-FFF2-40B4-BE49-F238E27FC236}">
                <a16:creationId xmlns:a16="http://schemas.microsoft.com/office/drawing/2014/main" id="{C5EE1820-D32E-87FE-B2BA-D01783B7DDE3}"/>
              </a:ext>
            </a:extLst>
          </p:cNvPr>
          <p:cNvSpPr/>
          <p:nvPr/>
        </p:nvSpPr>
        <p:spPr>
          <a:xfrm>
            <a:off x="12601185" y="9258300"/>
            <a:ext cx="894049" cy="908817"/>
          </a:xfrm>
          <a:custGeom>
            <a:avLst/>
            <a:gdLst/>
            <a:ahLst/>
            <a:cxnLst/>
            <a:rect l="l" t="t" r="r" b="b"/>
            <a:pathLst>
              <a:path w="894049" h="908817">
                <a:moveTo>
                  <a:pt x="0" y="0"/>
                </a:moveTo>
                <a:lnTo>
                  <a:pt x="894048" y="0"/>
                </a:lnTo>
                <a:lnTo>
                  <a:pt x="894048" y="908817"/>
                </a:lnTo>
                <a:lnTo>
                  <a:pt x="0" y="90881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18" name="Freeform 9">
            <a:extLst>
              <a:ext uri="{FF2B5EF4-FFF2-40B4-BE49-F238E27FC236}">
                <a16:creationId xmlns:a16="http://schemas.microsoft.com/office/drawing/2014/main" id="{15C10304-1731-C9A0-FF5C-5A845E78F3B5}"/>
              </a:ext>
            </a:extLst>
          </p:cNvPr>
          <p:cNvSpPr/>
          <p:nvPr/>
        </p:nvSpPr>
        <p:spPr>
          <a:xfrm>
            <a:off x="4258966" y="7197002"/>
            <a:ext cx="485497" cy="485497"/>
          </a:xfrm>
          <a:custGeom>
            <a:avLst/>
            <a:gdLst/>
            <a:ahLst/>
            <a:cxnLst/>
            <a:rect l="l" t="t" r="r" b="b"/>
            <a:pathLst>
              <a:path w="485497" h="485497">
                <a:moveTo>
                  <a:pt x="0" y="0"/>
                </a:moveTo>
                <a:lnTo>
                  <a:pt x="485498" y="0"/>
                </a:lnTo>
                <a:lnTo>
                  <a:pt x="485498" y="485498"/>
                </a:lnTo>
                <a:lnTo>
                  <a:pt x="0" y="485498"/>
                </a:lnTo>
                <a:lnTo>
                  <a:pt x="0" y="0"/>
                </a:lnTo>
                <a:close/>
              </a:path>
            </a:pathLst>
          </a:custGeom>
          <a: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a:p>
        </p:txBody>
      </p:sp>
      <p:sp>
        <p:nvSpPr>
          <p:cNvPr id="19" name="TextBox 10">
            <a:extLst>
              <a:ext uri="{FF2B5EF4-FFF2-40B4-BE49-F238E27FC236}">
                <a16:creationId xmlns:a16="http://schemas.microsoft.com/office/drawing/2014/main" id="{CF7C78B5-9BF9-58B0-C45C-FB259D1A3029}"/>
              </a:ext>
            </a:extLst>
          </p:cNvPr>
          <p:cNvSpPr txBox="1"/>
          <p:nvPr/>
        </p:nvSpPr>
        <p:spPr>
          <a:xfrm>
            <a:off x="1028700" y="942975"/>
            <a:ext cx="12796170" cy="1536065"/>
          </a:xfrm>
          <a:prstGeom prst="rect">
            <a:avLst/>
          </a:prstGeom>
        </p:spPr>
        <p:txBody>
          <a:bodyPr lIns="0" tIns="0" rIns="0" bIns="0" rtlCol="0" anchor="t">
            <a:spAutoFit/>
          </a:bodyPr>
          <a:lstStyle/>
          <a:p>
            <a:pPr algn="ctr">
              <a:lnSpc>
                <a:spcPts val="6160"/>
              </a:lnSpc>
            </a:pPr>
            <a:r>
              <a:rPr lang="en-US" sz="4400" dirty="0" err="1">
                <a:solidFill>
                  <a:srgbClr val="000000"/>
                </a:solidFill>
                <a:latin typeface="Francois One"/>
                <a:ea typeface="Francois One"/>
                <a:cs typeface="Francois One"/>
                <a:sym typeface="Francois One"/>
              </a:rPr>
              <a:t>Giảm</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áp</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lực</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và</a:t>
            </a:r>
            <a:r>
              <a:rPr lang="en-US" sz="4400" dirty="0">
                <a:solidFill>
                  <a:srgbClr val="000000"/>
                </a:solidFill>
                <a:latin typeface="Francois One"/>
                <a:ea typeface="Francois One"/>
                <a:cs typeface="Francois One"/>
                <a:sym typeface="Francois One"/>
              </a:rPr>
              <a:t> stress</a:t>
            </a:r>
          </a:p>
          <a:p>
            <a:pPr algn="ctr">
              <a:lnSpc>
                <a:spcPts val="6160"/>
              </a:lnSpc>
            </a:pPr>
            <a:r>
              <a:rPr lang="en-US" sz="4400" dirty="0" err="1">
                <a:solidFill>
                  <a:srgbClr val="000000"/>
                </a:solidFill>
                <a:latin typeface="Francois One"/>
                <a:ea typeface="Francois One"/>
                <a:cs typeface="Francois One"/>
                <a:sym typeface="Francois One"/>
              </a:rPr>
              <a:t>Dễ</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dàng</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điều</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chỉnh</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phương</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pháp</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học</a:t>
            </a:r>
            <a:r>
              <a:rPr lang="en-US" sz="4400" dirty="0">
                <a:solidFill>
                  <a:srgbClr val="000000"/>
                </a:solidFill>
                <a:latin typeface="Francois One"/>
                <a:ea typeface="Francois One"/>
                <a:cs typeface="Francois One"/>
                <a:sym typeface="Francois One"/>
              </a:rPr>
              <a:t> </a:t>
            </a:r>
            <a:r>
              <a:rPr lang="en-US" sz="4400" dirty="0" err="1">
                <a:solidFill>
                  <a:srgbClr val="000000"/>
                </a:solidFill>
                <a:latin typeface="Francois One"/>
                <a:ea typeface="Francois One"/>
                <a:cs typeface="Francois One"/>
                <a:sym typeface="Francois One"/>
              </a:rPr>
              <a:t>tập</a:t>
            </a:r>
            <a:endParaRPr lang="en-US" sz="4400" dirty="0">
              <a:solidFill>
                <a:srgbClr val="000000"/>
              </a:solidFill>
              <a:latin typeface="Francois One"/>
              <a:ea typeface="Francois One"/>
              <a:cs typeface="Francois One"/>
              <a:sym typeface="Francois One"/>
            </a:endParaRPr>
          </a:p>
        </p:txBody>
      </p:sp>
      <p:sp>
        <p:nvSpPr>
          <p:cNvPr id="20" name="Freeform 11">
            <a:extLst>
              <a:ext uri="{FF2B5EF4-FFF2-40B4-BE49-F238E27FC236}">
                <a16:creationId xmlns:a16="http://schemas.microsoft.com/office/drawing/2014/main" id="{63F92D18-BBA3-D187-26D5-79358E30F54B}"/>
              </a:ext>
            </a:extLst>
          </p:cNvPr>
          <p:cNvSpPr/>
          <p:nvPr/>
        </p:nvSpPr>
        <p:spPr>
          <a:xfrm>
            <a:off x="7620000" y="7197002"/>
            <a:ext cx="485497" cy="485497"/>
          </a:xfrm>
          <a:custGeom>
            <a:avLst/>
            <a:gdLst/>
            <a:ahLst/>
            <a:cxnLst/>
            <a:rect l="l" t="t" r="r" b="b"/>
            <a:pathLst>
              <a:path w="485497" h="485497">
                <a:moveTo>
                  <a:pt x="0" y="0"/>
                </a:moveTo>
                <a:lnTo>
                  <a:pt x="485497" y="0"/>
                </a:lnTo>
                <a:lnTo>
                  <a:pt x="485497" y="485498"/>
                </a:lnTo>
                <a:lnTo>
                  <a:pt x="0" y="485498"/>
                </a:lnTo>
                <a:lnTo>
                  <a:pt x="0" y="0"/>
                </a:lnTo>
                <a:close/>
              </a:path>
            </a:pathLst>
          </a:custGeom>
          <a: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a:p>
        </p:txBody>
      </p:sp>
      <p:sp>
        <p:nvSpPr>
          <p:cNvPr id="21" name="Freeform 12">
            <a:extLst>
              <a:ext uri="{FF2B5EF4-FFF2-40B4-BE49-F238E27FC236}">
                <a16:creationId xmlns:a16="http://schemas.microsoft.com/office/drawing/2014/main" id="{07FAC189-86CD-06C9-F676-12220ED6AF09}"/>
              </a:ext>
            </a:extLst>
          </p:cNvPr>
          <p:cNvSpPr/>
          <p:nvPr/>
        </p:nvSpPr>
        <p:spPr>
          <a:xfrm>
            <a:off x="10982047" y="7197002"/>
            <a:ext cx="485497" cy="485497"/>
          </a:xfrm>
          <a:custGeom>
            <a:avLst/>
            <a:gdLst/>
            <a:ahLst/>
            <a:cxnLst/>
            <a:rect l="l" t="t" r="r" b="b"/>
            <a:pathLst>
              <a:path w="485497" h="485497">
                <a:moveTo>
                  <a:pt x="0" y="0"/>
                </a:moveTo>
                <a:lnTo>
                  <a:pt x="485498" y="0"/>
                </a:lnTo>
                <a:lnTo>
                  <a:pt x="485498" y="485498"/>
                </a:lnTo>
                <a:lnTo>
                  <a:pt x="0" y="485498"/>
                </a:lnTo>
                <a:lnTo>
                  <a:pt x="0" y="0"/>
                </a:lnTo>
                <a:close/>
              </a:path>
            </a:pathLst>
          </a:custGeom>
          <a: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a:p>
        </p:txBody>
      </p:sp>
      <p:sp>
        <p:nvSpPr>
          <p:cNvPr id="22" name="TextBox 13">
            <a:extLst>
              <a:ext uri="{FF2B5EF4-FFF2-40B4-BE49-F238E27FC236}">
                <a16:creationId xmlns:a16="http://schemas.microsoft.com/office/drawing/2014/main" id="{B8E7DB85-9118-8EE4-79AF-BA0D04224521}"/>
              </a:ext>
            </a:extLst>
          </p:cNvPr>
          <p:cNvSpPr txBox="1"/>
          <p:nvPr/>
        </p:nvSpPr>
        <p:spPr>
          <a:xfrm>
            <a:off x="1684734" y="8085958"/>
            <a:ext cx="2396133" cy="768350"/>
          </a:xfrm>
          <a:prstGeom prst="rect">
            <a:avLst/>
          </a:prstGeom>
        </p:spPr>
        <p:txBody>
          <a:bodyPr lIns="0" tIns="0" rIns="0" bIns="0" rtlCol="0" anchor="t">
            <a:spAutoFit/>
          </a:bodyPr>
          <a:lstStyle/>
          <a:p>
            <a:pPr algn="ctr">
              <a:lnSpc>
                <a:spcPts val="5500"/>
              </a:lnSpc>
              <a:spcBef>
                <a:spcPct val="0"/>
              </a:spcBef>
            </a:pPr>
            <a:r>
              <a:rPr lang="en-US" sz="5000" dirty="0">
                <a:solidFill>
                  <a:srgbClr val="000000"/>
                </a:solidFill>
                <a:latin typeface="iCiel Crocante"/>
                <a:ea typeface="iCiel Crocante"/>
                <a:cs typeface="iCiel Crocante"/>
                <a:sym typeface="iCiel Crocante"/>
              </a:rPr>
              <a:t>1 THÁNG</a:t>
            </a:r>
          </a:p>
        </p:txBody>
      </p:sp>
      <p:sp>
        <p:nvSpPr>
          <p:cNvPr id="23" name="TextBox 14">
            <a:extLst>
              <a:ext uri="{FF2B5EF4-FFF2-40B4-BE49-F238E27FC236}">
                <a16:creationId xmlns:a16="http://schemas.microsoft.com/office/drawing/2014/main" id="{CB6907E7-FF9A-6EF3-20BD-7F56DF3C9E3E}"/>
              </a:ext>
            </a:extLst>
          </p:cNvPr>
          <p:cNvSpPr txBox="1"/>
          <p:nvPr/>
        </p:nvSpPr>
        <p:spPr>
          <a:xfrm>
            <a:off x="5074072" y="8015875"/>
            <a:ext cx="2396133" cy="768350"/>
          </a:xfrm>
          <a:prstGeom prst="rect">
            <a:avLst/>
          </a:prstGeom>
        </p:spPr>
        <p:txBody>
          <a:bodyPr lIns="0" tIns="0" rIns="0" bIns="0" rtlCol="0" anchor="t">
            <a:spAutoFit/>
          </a:bodyPr>
          <a:lstStyle/>
          <a:p>
            <a:pPr algn="ctr">
              <a:lnSpc>
                <a:spcPts val="5500"/>
              </a:lnSpc>
              <a:spcBef>
                <a:spcPct val="0"/>
              </a:spcBef>
            </a:pPr>
            <a:r>
              <a:rPr lang="en-US" sz="5000" dirty="0">
                <a:solidFill>
                  <a:srgbClr val="000000"/>
                </a:solidFill>
                <a:latin typeface="iCiel Crocante"/>
                <a:ea typeface="iCiel Crocante"/>
                <a:cs typeface="iCiel Crocante"/>
                <a:sym typeface="iCiel Crocante"/>
              </a:rPr>
              <a:t>1 THÁNG</a:t>
            </a:r>
          </a:p>
        </p:txBody>
      </p:sp>
      <p:sp>
        <p:nvSpPr>
          <p:cNvPr id="24" name="TextBox 15">
            <a:extLst>
              <a:ext uri="{FF2B5EF4-FFF2-40B4-BE49-F238E27FC236}">
                <a16:creationId xmlns:a16="http://schemas.microsoft.com/office/drawing/2014/main" id="{474BE73F-58AA-2AEB-20D9-92DD4C583A2D}"/>
              </a:ext>
            </a:extLst>
          </p:cNvPr>
          <p:cNvSpPr txBox="1"/>
          <p:nvPr/>
        </p:nvSpPr>
        <p:spPr>
          <a:xfrm>
            <a:off x="8463410" y="8015875"/>
            <a:ext cx="2396133" cy="768350"/>
          </a:xfrm>
          <a:prstGeom prst="rect">
            <a:avLst/>
          </a:prstGeom>
        </p:spPr>
        <p:txBody>
          <a:bodyPr lIns="0" tIns="0" rIns="0" bIns="0" rtlCol="0" anchor="t">
            <a:spAutoFit/>
          </a:bodyPr>
          <a:lstStyle/>
          <a:p>
            <a:pPr algn="ctr">
              <a:lnSpc>
                <a:spcPts val="5500"/>
              </a:lnSpc>
              <a:spcBef>
                <a:spcPct val="0"/>
              </a:spcBef>
            </a:pPr>
            <a:r>
              <a:rPr lang="en-US" sz="5000" dirty="0">
                <a:solidFill>
                  <a:srgbClr val="000000"/>
                </a:solidFill>
                <a:latin typeface="iCiel Crocante"/>
                <a:ea typeface="iCiel Crocante"/>
                <a:cs typeface="iCiel Crocante"/>
                <a:sym typeface="iCiel Crocante"/>
              </a:rPr>
              <a:t>1 THÁNG</a:t>
            </a:r>
          </a:p>
        </p:txBody>
      </p:sp>
      <p:sp>
        <p:nvSpPr>
          <p:cNvPr id="25" name="TextBox 16">
            <a:extLst>
              <a:ext uri="{FF2B5EF4-FFF2-40B4-BE49-F238E27FC236}">
                <a16:creationId xmlns:a16="http://schemas.microsoft.com/office/drawing/2014/main" id="{5F10073F-5888-01DC-1F36-BE92B3DC7CE8}"/>
              </a:ext>
            </a:extLst>
          </p:cNvPr>
          <p:cNvSpPr txBox="1"/>
          <p:nvPr/>
        </p:nvSpPr>
        <p:spPr>
          <a:xfrm>
            <a:off x="11850143" y="8015875"/>
            <a:ext cx="2396133" cy="768350"/>
          </a:xfrm>
          <a:prstGeom prst="rect">
            <a:avLst/>
          </a:prstGeom>
        </p:spPr>
        <p:txBody>
          <a:bodyPr lIns="0" tIns="0" rIns="0" bIns="0" rtlCol="0" anchor="t">
            <a:spAutoFit/>
          </a:bodyPr>
          <a:lstStyle/>
          <a:p>
            <a:pPr algn="ctr">
              <a:lnSpc>
                <a:spcPts val="5500"/>
              </a:lnSpc>
              <a:spcBef>
                <a:spcPct val="0"/>
              </a:spcBef>
            </a:pPr>
            <a:r>
              <a:rPr lang="en-US" sz="5000" dirty="0">
                <a:solidFill>
                  <a:srgbClr val="000000"/>
                </a:solidFill>
                <a:latin typeface="iCiel Crocante"/>
                <a:ea typeface="iCiel Crocante"/>
                <a:cs typeface="iCiel Crocante"/>
                <a:sym typeface="iCiel Crocante"/>
              </a:rPr>
              <a:t>1 THÁNG</a:t>
            </a:r>
          </a:p>
        </p:txBody>
      </p:sp>
      <p:sp>
        <p:nvSpPr>
          <p:cNvPr id="26" name="Freeform 17">
            <a:extLst>
              <a:ext uri="{FF2B5EF4-FFF2-40B4-BE49-F238E27FC236}">
                <a16:creationId xmlns:a16="http://schemas.microsoft.com/office/drawing/2014/main" id="{4B2B85A0-814A-1FBF-9F88-BAF88516647D}"/>
              </a:ext>
            </a:extLst>
          </p:cNvPr>
          <p:cNvSpPr/>
          <p:nvPr/>
        </p:nvSpPr>
        <p:spPr>
          <a:xfrm>
            <a:off x="14344095" y="7197002"/>
            <a:ext cx="485497" cy="485497"/>
          </a:xfrm>
          <a:custGeom>
            <a:avLst/>
            <a:gdLst/>
            <a:ahLst/>
            <a:cxnLst/>
            <a:rect l="l" t="t" r="r" b="b"/>
            <a:pathLst>
              <a:path w="485497" h="485497">
                <a:moveTo>
                  <a:pt x="0" y="0"/>
                </a:moveTo>
                <a:lnTo>
                  <a:pt x="485497" y="0"/>
                </a:lnTo>
                <a:lnTo>
                  <a:pt x="485497" y="485498"/>
                </a:lnTo>
                <a:lnTo>
                  <a:pt x="0" y="485498"/>
                </a:lnTo>
                <a:lnTo>
                  <a:pt x="0" y="0"/>
                </a:lnTo>
                <a:close/>
              </a:path>
            </a:pathLst>
          </a:custGeom>
          <a: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a:p>
        </p:txBody>
      </p:sp>
    </p:spTree>
    <p:extLst>
      <p:ext uri="{BB962C8B-B14F-4D97-AF65-F5344CB8AC3E}">
        <p14:creationId xmlns:p14="http://schemas.microsoft.com/office/powerpoint/2010/main" val="180697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0" nodeType="clickEffect">
                                  <p:stCondLst>
                                    <p:cond delay="0"/>
                                  </p:stCondLst>
                                  <p:childTnLst>
                                    <p:animMotion origin="layout" path="M 1.11111E-6 0 L 0.17569 0 " pathEditMode="relative" rAng="0" ptsTypes="AA">
                                      <p:cBhvr>
                                        <p:cTn id="36" dur="2000" fill="hold"/>
                                        <p:tgtEl>
                                          <p:spTgt spid="2"/>
                                        </p:tgtEl>
                                        <p:attrNameLst>
                                          <p:attrName>ppt_x</p:attrName>
                                          <p:attrName>ppt_y</p:attrName>
                                        </p:attrNameLst>
                                      </p:cBhvr>
                                      <p:rCtr x="8785" y="0"/>
                                    </p:animMotion>
                                  </p:childTnLst>
                                </p:cTn>
                              </p:par>
                            </p:childTnLst>
                          </p:cTn>
                        </p:par>
                        <p:par>
                          <p:cTn id="37" fill="hold">
                            <p:stCondLst>
                              <p:cond delay="2000"/>
                            </p:stCondLst>
                            <p:childTnLst>
                              <p:par>
                                <p:cTn id="38" presetID="42"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anim calcmode="lin" valueType="num">
                                      <p:cBhvr>
                                        <p:cTn id="41" dur="1000" fill="hold"/>
                                        <p:tgtEl>
                                          <p:spTgt spid="23"/>
                                        </p:tgtEl>
                                        <p:attrNameLst>
                                          <p:attrName>ppt_x</p:attrName>
                                        </p:attrNameLst>
                                      </p:cBhvr>
                                      <p:tavLst>
                                        <p:tav tm="0">
                                          <p:val>
                                            <p:strVal val="#ppt_x"/>
                                          </p:val>
                                        </p:tav>
                                        <p:tav tm="100000">
                                          <p:val>
                                            <p:strVal val="#ppt_x"/>
                                          </p:val>
                                        </p:tav>
                                      </p:tavLst>
                                    </p:anim>
                                    <p:anim calcmode="lin" valueType="num">
                                      <p:cBhvr>
                                        <p:cTn id="42" dur="1000" fill="hold"/>
                                        <p:tgtEl>
                                          <p:spTgt spid="2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1" nodeType="clickEffect">
                                  <p:stCondLst>
                                    <p:cond delay="0"/>
                                  </p:stCondLst>
                                  <p:childTnLst>
                                    <p:animMotion origin="layout" path="M 0.17569 0 L 0.35903 0 " pathEditMode="relative" rAng="0" ptsTypes="AA">
                                      <p:cBhvr>
                                        <p:cTn id="51" dur="2000" fill="hold"/>
                                        <p:tgtEl>
                                          <p:spTgt spid="2"/>
                                        </p:tgtEl>
                                        <p:attrNameLst>
                                          <p:attrName>ppt_x</p:attrName>
                                          <p:attrName>ppt_y</p:attrName>
                                        </p:attrNameLst>
                                      </p:cBhvr>
                                      <p:rCtr x="9167" y="0"/>
                                    </p:animMotion>
                                  </p:childTnLst>
                                </p:cTn>
                              </p:par>
                            </p:childTnLst>
                          </p:cTn>
                        </p:par>
                        <p:par>
                          <p:cTn id="52" fill="hold">
                            <p:stCondLst>
                              <p:cond delay="2000"/>
                            </p:stCondLst>
                            <p:childTnLst>
                              <p:par>
                                <p:cTn id="53" presetID="42"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1000"/>
                                        <p:tgtEl>
                                          <p:spTgt spid="24"/>
                                        </p:tgtEl>
                                      </p:cBhvr>
                                    </p:animEffect>
                                    <p:anim calcmode="lin" valueType="num">
                                      <p:cBhvr>
                                        <p:cTn id="56" dur="1000" fill="hold"/>
                                        <p:tgtEl>
                                          <p:spTgt spid="24"/>
                                        </p:tgtEl>
                                        <p:attrNameLst>
                                          <p:attrName>ppt_x</p:attrName>
                                        </p:attrNameLst>
                                      </p:cBhvr>
                                      <p:tavLst>
                                        <p:tav tm="0">
                                          <p:val>
                                            <p:strVal val="#ppt_x"/>
                                          </p:val>
                                        </p:tav>
                                        <p:tav tm="100000">
                                          <p:val>
                                            <p:strVal val="#ppt_x"/>
                                          </p:val>
                                        </p:tav>
                                      </p:tavLst>
                                    </p:anim>
                                    <p:anim calcmode="lin" valueType="num">
                                      <p:cBhvr>
                                        <p:cTn id="57" dur="1000" fill="hold"/>
                                        <p:tgtEl>
                                          <p:spTgt spid="2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0"/>
                                        <p:tgtEl>
                                          <p:spTgt spid="16"/>
                                        </p:tgtEl>
                                      </p:cBhvr>
                                    </p:animEffect>
                                    <p:anim calcmode="lin" valueType="num">
                                      <p:cBhvr>
                                        <p:cTn id="61" dur="1000" fill="hold"/>
                                        <p:tgtEl>
                                          <p:spTgt spid="16"/>
                                        </p:tgtEl>
                                        <p:attrNameLst>
                                          <p:attrName>ppt_x</p:attrName>
                                        </p:attrNameLst>
                                      </p:cBhvr>
                                      <p:tavLst>
                                        <p:tav tm="0">
                                          <p:val>
                                            <p:strVal val="#ppt_x"/>
                                          </p:val>
                                        </p:tav>
                                        <p:tav tm="100000">
                                          <p:val>
                                            <p:strVal val="#ppt_x"/>
                                          </p:val>
                                        </p:tav>
                                      </p:tavLst>
                                    </p:anim>
                                    <p:anim calcmode="lin" valueType="num">
                                      <p:cBhvr>
                                        <p:cTn id="6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2" nodeType="clickEffect">
                                  <p:stCondLst>
                                    <p:cond delay="0"/>
                                  </p:stCondLst>
                                  <p:childTnLst>
                                    <p:animMotion origin="layout" path="M 0.35903 0 L 0.53142 0 " pathEditMode="relative" rAng="0" ptsTypes="AA">
                                      <p:cBhvr>
                                        <p:cTn id="66" dur="2000" fill="hold"/>
                                        <p:tgtEl>
                                          <p:spTgt spid="2"/>
                                        </p:tgtEl>
                                        <p:attrNameLst>
                                          <p:attrName>ppt_x</p:attrName>
                                          <p:attrName>ppt_y</p:attrName>
                                        </p:attrNameLst>
                                      </p:cBhvr>
                                      <p:rCtr x="8620" y="0"/>
                                    </p:animMotion>
                                  </p:childTnLst>
                                </p:cTn>
                              </p:par>
                            </p:childTnLst>
                          </p:cTn>
                        </p:par>
                        <p:par>
                          <p:cTn id="67" fill="hold">
                            <p:stCondLst>
                              <p:cond delay="2000"/>
                            </p:stCondLst>
                            <p:childTnLst>
                              <p:par>
                                <p:cTn id="68" presetID="42" presetClass="entr" presetSubtype="0"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1000"/>
                                        <p:tgtEl>
                                          <p:spTgt spid="25"/>
                                        </p:tgtEl>
                                      </p:cBhvr>
                                    </p:animEffect>
                                    <p:anim calcmode="lin" valueType="num">
                                      <p:cBhvr>
                                        <p:cTn id="71" dur="1000" fill="hold"/>
                                        <p:tgtEl>
                                          <p:spTgt spid="25"/>
                                        </p:tgtEl>
                                        <p:attrNameLst>
                                          <p:attrName>ppt_x</p:attrName>
                                        </p:attrNameLst>
                                      </p:cBhvr>
                                      <p:tavLst>
                                        <p:tav tm="0">
                                          <p:val>
                                            <p:strVal val="#ppt_x"/>
                                          </p:val>
                                        </p:tav>
                                        <p:tav tm="100000">
                                          <p:val>
                                            <p:strVal val="#ppt_x"/>
                                          </p:val>
                                        </p:tav>
                                      </p:tavLst>
                                    </p:anim>
                                    <p:anim calcmode="lin" valueType="num">
                                      <p:cBhvr>
                                        <p:cTn id="72" dur="1000" fill="hold"/>
                                        <p:tgtEl>
                                          <p:spTgt spid="25"/>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1000"/>
                                        <p:tgtEl>
                                          <p:spTgt spid="17"/>
                                        </p:tgtEl>
                                      </p:cBhvr>
                                    </p:animEffect>
                                    <p:anim calcmode="lin" valueType="num">
                                      <p:cBhvr>
                                        <p:cTn id="76" dur="1000" fill="hold"/>
                                        <p:tgtEl>
                                          <p:spTgt spid="17"/>
                                        </p:tgtEl>
                                        <p:attrNameLst>
                                          <p:attrName>ppt_x</p:attrName>
                                        </p:attrNameLst>
                                      </p:cBhvr>
                                      <p:tavLst>
                                        <p:tav tm="0">
                                          <p:val>
                                            <p:strVal val="#ppt_x"/>
                                          </p:val>
                                        </p:tav>
                                        <p:tav tm="100000">
                                          <p:val>
                                            <p:strVal val="#ppt_x"/>
                                          </p:val>
                                        </p:tav>
                                      </p:tavLst>
                                    </p:anim>
                                    <p:anim calcmode="lin" valueType="num">
                                      <p:cBhvr>
                                        <p:cTn id="7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3" nodeType="clickEffect">
                                  <p:stCondLst>
                                    <p:cond delay="0"/>
                                  </p:stCondLst>
                                  <p:childTnLst>
                                    <p:animMotion origin="layout" path="M 0.53142 0 L 0.71736 0 " pathEditMode="relative" rAng="0" ptsTypes="AA">
                                      <p:cBhvr>
                                        <p:cTn id="81" dur="2000" fill="hold"/>
                                        <p:tgtEl>
                                          <p:spTgt spid="2"/>
                                        </p:tgtEl>
                                        <p:attrNameLst>
                                          <p:attrName>ppt_x</p:attrName>
                                          <p:attrName>ppt_y</p:attrName>
                                        </p:attrNameLst>
                                      </p:cBhvr>
                                      <p:rCtr x="9297" y="0"/>
                                    </p:animMotion>
                                  </p:childTnLst>
                                </p:cTn>
                              </p:par>
                            </p:childTnLst>
                          </p:cTn>
                        </p:par>
                        <p:par>
                          <p:cTn id="82" fill="hold">
                            <p:stCondLst>
                              <p:cond delay="2000"/>
                            </p:stCondLst>
                            <p:childTnLst>
                              <p:par>
                                <p:cTn id="83" presetID="42" presetClass="entr" presetSubtype="0" fill="hold" grpId="0" nodeType="afterEffect">
                                  <p:stCondLst>
                                    <p:cond delay="0"/>
                                  </p:stCondLst>
                                  <p:childTnLst>
                                    <p:set>
                                      <p:cBhvr>
                                        <p:cTn id="84" dur="1" fill="hold">
                                          <p:stCondLst>
                                            <p:cond delay="0"/>
                                          </p:stCondLst>
                                        </p:cTn>
                                        <p:tgtEl>
                                          <p:spTgt spid="4"/>
                                        </p:tgtEl>
                                        <p:attrNameLst>
                                          <p:attrName>style.visibility</p:attrName>
                                        </p:attrNameLst>
                                      </p:cBhvr>
                                      <p:to>
                                        <p:strVal val="visible"/>
                                      </p:to>
                                    </p:set>
                                    <p:animEffect transition="in" filter="fade">
                                      <p:cBhvr>
                                        <p:cTn id="85" dur="1000"/>
                                        <p:tgtEl>
                                          <p:spTgt spid="4"/>
                                        </p:tgtEl>
                                      </p:cBhvr>
                                    </p:animEffect>
                                    <p:anim calcmode="lin" valueType="num">
                                      <p:cBhvr>
                                        <p:cTn id="86" dur="1000" fill="hold"/>
                                        <p:tgtEl>
                                          <p:spTgt spid="4"/>
                                        </p:tgtEl>
                                        <p:attrNameLst>
                                          <p:attrName>ppt_x</p:attrName>
                                        </p:attrNameLst>
                                      </p:cBhvr>
                                      <p:tavLst>
                                        <p:tav tm="0">
                                          <p:val>
                                            <p:strVal val="#ppt_x"/>
                                          </p:val>
                                        </p:tav>
                                        <p:tav tm="100000">
                                          <p:val>
                                            <p:strVal val="#ppt_x"/>
                                          </p:val>
                                        </p:tav>
                                      </p:tavLst>
                                    </p:anim>
                                    <p:anim calcmode="lin" valueType="num">
                                      <p:cBhvr>
                                        <p:cTn id="8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anim calcmode="lin" valueType="num">
                                      <p:cBhvr>
                                        <p:cTn id="93" dur="1000" fill="hold"/>
                                        <p:tgtEl>
                                          <p:spTgt spid="19"/>
                                        </p:tgtEl>
                                        <p:attrNameLst>
                                          <p:attrName>ppt_x</p:attrName>
                                        </p:attrNameLst>
                                      </p:cBhvr>
                                      <p:tavLst>
                                        <p:tav tm="0">
                                          <p:val>
                                            <p:strVal val="#ppt_x"/>
                                          </p:val>
                                        </p:tav>
                                        <p:tav tm="100000">
                                          <p:val>
                                            <p:strVal val="#ppt_x"/>
                                          </p:val>
                                        </p:tav>
                                      </p:tavLst>
                                    </p:anim>
                                    <p:anim calcmode="lin" valueType="num">
                                      <p:cBhvr>
                                        <p:cTn id="9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2" grpId="3" animBg="1"/>
      <p:bldP spid="3" grpId="0" animBg="1"/>
      <p:bldP spid="4" grpId="0" animBg="1"/>
      <p:bldP spid="8" grpId="0" animBg="1"/>
      <p:bldP spid="9" grpId="0" animBg="1"/>
      <p:bldP spid="16" grpId="0" animBg="1"/>
      <p:bldP spid="17" grpId="0" animBg="1"/>
      <p:bldP spid="18" grpId="0" animBg="1"/>
      <p:bldP spid="19" grpId="0"/>
      <p:bldP spid="20" grpId="0" animBg="1"/>
      <p:bldP spid="21" grpId="0" animBg="1"/>
      <p:bldP spid="22" grpId="0"/>
      <p:bldP spid="23" grpId="0"/>
      <p:bldP spid="24" grpId="0"/>
      <p:bldP spid="25" grpId="0"/>
      <p:bldP spid="2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57475" y="3534413"/>
            <a:ext cx="13773051" cy="2970524"/>
          </a:xfrm>
          <a:prstGeom prst="rect">
            <a:avLst/>
          </a:prstGeom>
        </p:spPr>
        <p:txBody>
          <a:bodyPr lIns="0" tIns="0" rIns="0" bIns="0" rtlCol="0" anchor="t">
            <a:spAutoFit/>
          </a:bodyPr>
          <a:lstStyle/>
          <a:p>
            <a:pPr algn="ctr">
              <a:lnSpc>
                <a:spcPts val="11620"/>
              </a:lnSpc>
            </a:pPr>
            <a:r>
              <a:rPr lang="en-US" sz="8300" spc="116" dirty="0" err="1">
                <a:solidFill>
                  <a:srgbClr val="F47769"/>
                </a:solidFill>
                <a:latin typeface="iCiel Crocante"/>
                <a:ea typeface="iCiel Crocante"/>
                <a:cs typeface="iCiel Crocante"/>
                <a:sym typeface="iCiel Crocante"/>
              </a:rPr>
              <a:t>cảm</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ơn</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cô</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và</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các</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bạn</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đã</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lắng</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nghe</a:t>
            </a:r>
            <a:r>
              <a:rPr lang="en-US" sz="8300" spc="116" dirty="0">
                <a:solidFill>
                  <a:srgbClr val="F47769"/>
                </a:solidFill>
                <a:latin typeface="iCiel Crocante"/>
                <a:ea typeface="iCiel Crocante"/>
                <a:cs typeface="iCiel Crocante"/>
                <a:sym typeface="iCiel Crocante"/>
              </a:rPr>
              <a:t>!</a:t>
            </a:r>
          </a:p>
        </p:txBody>
      </p:sp>
      <p:sp>
        <p:nvSpPr>
          <p:cNvPr id="3" name="Freeform 3"/>
          <p:cNvSpPr/>
          <p:nvPr/>
        </p:nvSpPr>
        <p:spPr>
          <a:xfrm rot="571673">
            <a:off x="-1803495" y="-1340207"/>
            <a:ext cx="7401471" cy="4574175"/>
          </a:xfrm>
          <a:custGeom>
            <a:avLst/>
            <a:gdLst/>
            <a:ahLst/>
            <a:cxnLst/>
            <a:rect l="l" t="t" r="r" b="b"/>
            <a:pathLst>
              <a:path w="7401471" h="4574175">
                <a:moveTo>
                  <a:pt x="0" y="0"/>
                </a:moveTo>
                <a:lnTo>
                  <a:pt x="7401471" y="0"/>
                </a:lnTo>
                <a:lnTo>
                  <a:pt x="7401471" y="4574175"/>
                </a:lnTo>
                <a:lnTo>
                  <a:pt x="0" y="4574175"/>
                </a:lnTo>
                <a:lnTo>
                  <a:pt x="0" y="0"/>
                </a:lnTo>
                <a:close/>
              </a:path>
            </a:pathLst>
          </a:custGeo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t="-106091" r="-76505"/>
            </a:stretch>
          </a:blipFill>
        </p:spPr>
        <p:txBody>
          <a:bodyPr/>
          <a:lstStyle/>
          <a:p>
            <a:endParaRPr lang="vi-VN"/>
          </a:p>
        </p:txBody>
      </p:sp>
      <p:sp>
        <p:nvSpPr>
          <p:cNvPr id="4" name="Freeform 4"/>
          <p:cNvSpPr/>
          <p:nvPr/>
        </p:nvSpPr>
        <p:spPr>
          <a:xfrm>
            <a:off x="-2510011" y="5538277"/>
            <a:ext cx="4500567" cy="4768813"/>
          </a:xfrm>
          <a:custGeom>
            <a:avLst/>
            <a:gdLst/>
            <a:ahLst/>
            <a:cxnLst/>
            <a:rect l="l" t="t" r="r" b="b"/>
            <a:pathLst>
              <a:path w="4500567" h="4768813">
                <a:moveTo>
                  <a:pt x="0" y="0"/>
                </a:moveTo>
                <a:lnTo>
                  <a:pt x="4500567" y="0"/>
                </a:lnTo>
                <a:lnTo>
                  <a:pt x="4500567" y="4768813"/>
                </a:lnTo>
                <a:lnTo>
                  <a:pt x="0" y="4768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1733944" y="5451235"/>
            <a:ext cx="2104902" cy="1967127"/>
          </a:xfrm>
          <a:custGeom>
            <a:avLst/>
            <a:gdLst/>
            <a:ahLst/>
            <a:cxnLst/>
            <a:rect l="l" t="t" r="r" b="b"/>
            <a:pathLst>
              <a:path w="2104902" h="1967127">
                <a:moveTo>
                  <a:pt x="0" y="0"/>
                </a:moveTo>
                <a:lnTo>
                  <a:pt x="2104903" y="0"/>
                </a:lnTo>
                <a:lnTo>
                  <a:pt x="2104903" y="1967127"/>
                </a:lnTo>
                <a:lnTo>
                  <a:pt x="0" y="1967127"/>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6" name="Freeform 6"/>
          <p:cNvSpPr/>
          <p:nvPr/>
        </p:nvSpPr>
        <p:spPr>
          <a:xfrm rot="-688112">
            <a:off x="-655524" y="9369641"/>
            <a:ext cx="4452704" cy="866253"/>
          </a:xfrm>
          <a:custGeom>
            <a:avLst/>
            <a:gdLst/>
            <a:ahLst/>
            <a:cxnLst/>
            <a:rect l="l" t="t" r="r" b="b"/>
            <a:pathLst>
              <a:path w="4452704" h="866253">
                <a:moveTo>
                  <a:pt x="0" y="0"/>
                </a:moveTo>
                <a:lnTo>
                  <a:pt x="4452704" y="0"/>
                </a:lnTo>
                <a:lnTo>
                  <a:pt x="4452704" y="866254"/>
                </a:lnTo>
                <a:lnTo>
                  <a:pt x="0" y="866254"/>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rot="7486487">
            <a:off x="10836341" y="5688733"/>
            <a:ext cx="9629095" cy="4467900"/>
          </a:xfrm>
          <a:custGeom>
            <a:avLst/>
            <a:gdLst/>
            <a:ahLst/>
            <a:cxnLst/>
            <a:rect l="l" t="t" r="r" b="b"/>
            <a:pathLst>
              <a:path w="9629095" h="4467900">
                <a:moveTo>
                  <a:pt x="0" y="0"/>
                </a:moveTo>
                <a:lnTo>
                  <a:pt x="9629096" y="0"/>
                </a:lnTo>
                <a:lnTo>
                  <a:pt x="9629096" y="4467900"/>
                </a:lnTo>
                <a:lnTo>
                  <a:pt x="0" y="44679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8" name="Freeform 8"/>
          <p:cNvSpPr/>
          <p:nvPr/>
        </p:nvSpPr>
        <p:spPr>
          <a:xfrm>
            <a:off x="15650889" y="0"/>
            <a:ext cx="2775191" cy="2646838"/>
          </a:xfrm>
          <a:custGeom>
            <a:avLst/>
            <a:gdLst/>
            <a:ahLst/>
            <a:cxnLst/>
            <a:rect l="l" t="t" r="r" b="b"/>
            <a:pathLst>
              <a:path w="2775191" h="2646838">
                <a:moveTo>
                  <a:pt x="0" y="0"/>
                </a:moveTo>
                <a:lnTo>
                  <a:pt x="2775191" y="0"/>
                </a:lnTo>
                <a:lnTo>
                  <a:pt x="2775191" y="2646838"/>
                </a:lnTo>
                <a:lnTo>
                  <a:pt x="0" y="26468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9" name="Freeform 9"/>
          <p:cNvSpPr/>
          <p:nvPr/>
        </p:nvSpPr>
        <p:spPr>
          <a:xfrm>
            <a:off x="16078186" y="1689941"/>
            <a:ext cx="1181114" cy="1992677"/>
          </a:xfrm>
          <a:custGeom>
            <a:avLst/>
            <a:gdLst/>
            <a:ahLst/>
            <a:cxnLst/>
            <a:rect l="l" t="t" r="r" b="b"/>
            <a:pathLst>
              <a:path w="1181114" h="1992677">
                <a:moveTo>
                  <a:pt x="0" y="0"/>
                </a:moveTo>
                <a:lnTo>
                  <a:pt x="1181114" y="0"/>
                </a:lnTo>
                <a:lnTo>
                  <a:pt x="1181114" y="1992677"/>
                </a:lnTo>
                <a:lnTo>
                  <a:pt x="0" y="1992677"/>
                </a:lnTo>
                <a:lnTo>
                  <a:pt x="0" y="0"/>
                </a:lnTo>
                <a:close/>
              </a:path>
            </a:pathLst>
          </a:custGeom>
          <a: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a:p>
        </p:txBody>
      </p:sp>
      <p:sp>
        <p:nvSpPr>
          <p:cNvPr id="10" name="Freeform 10"/>
          <p:cNvSpPr/>
          <p:nvPr/>
        </p:nvSpPr>
        <p:spPr>
          <a:xfrm>
            <a:off x="13351711" y="432487"/>
            <a:ext cx="4598357" cy="890932"/>
          </a:xfrm>
          <a:custGeom>
            <a:avLst/>
            <a:gdLst/>
            <a:ahLst/>
            <a:cxnLst/>
            <a:rect l="l" t="t" r="r" b="b"/>
            <a:pathLst>
              <a:path w="4598357" h="890932">
                <a:moveTo>
                  <a:pt x="0" y="0"/>
                </a:moveTo>
                <a:lnTo>
                  <a:pt x="4598356" y="0"/>
                </a:lnTo>
                <a:lnTo>
                  <a:pt x="4598356" y="890932"/>
                </a:lnTo>
                <a:lnTo>
                  <a:pt x="0" y="890932"/>
                </a:lnTo>
                <a:lnTo>
                  <a:pt x="0" y="0"/>
                </a:lnTo>
                <a:close/>
              </a:path>
            </a:pathLst>
          </a:custGeom>
          <a: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a:blipFill>
        </p:spPr>
        <p:txBody>
          <a:bodyPr/>
          <a:lstStyle/>
          <a:p>
            <a:endParaRPr lang="vi-VN"/>
          </a:p>
        </p:txBody>
      </p:sp>
      <p:sp>
        <p:nvSpPr>
          <p:cNvPr id="11" name="Freeform 11"/>
          <p:cNvSpPr/>
          <p:nvPr/>
        </p:nvSpPr>
        <p:spPr>
          <a:xfrm>
            <a:off x="8268093" y="7172663"/>
            <a:ext cx="1751814" cy="3114337"/>
          </a:xfrm>
          <a:custGeom>
            <a:avLst/>
            <a:gdLst/>
            <a:ahLst/>
            <a:cxnLst/>
            <a:rect l="l" t="t" r="r" b="b"/>
            <a:pathLst>
              <a:path w="1751814" h="3114337">
                <a:moveTo>
                  <a:pt x="0" y="0"/>
                </a:moveTo>
                <a:lnTo>
                  <a:pt x="1751814" y="0"/>
                </a:lnTo>
                <a:lnTo>
                  <a:pt x="1751814" y="3114337"/>
                </a:lnTo>
                <a:lnTo>
                  <a:pt x="0" y="311433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3327490" cy="3947356"/>
          </a:xfrm>
          <a:custGeom>
            <a:avLst/>
            <a:gdLst/>
            <a:ahLst/>
            <a:cxnLst/>
            <a:rect l="l" t="t" r="r" b="b"/>
            <a:pathLst>
              <a:path w="3327490" h="3947356">
                <a:moveTo>
                  <a:pt x="0" y="0"/>
                </a:moveTo>
                <a:lnTo>
                  <a:pt x="3327490" y="0"/>
                </a:lnTo>
                <a:lnTo>
                  <a:pt x="3327490" y="3947356"/>
                </a:lnTo>
                <a:lnTo>
                  <a:pt x="0" y="3947356"/>
                </a:lnTo>
                <a:lnTo>
                  <a:pt x="0" y="0"/>
                </a:lnTo>
                <a:close/>
              </a:path>
            </a:pathLst>
          </a:custGeo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l="-153552" r="-113319" b="-123162"/>
            </a:stretch>
          </a:blipFill>
        </p:spPr>
        <p:txBody>
          <a:bodyPr/>
          <a:lstStyle/>
          <a:p>
            <a:endParaRPr lang="vi-VN"/>
          </a:p>
        </p:txBody>
      </p:sp>
      <p:sp>
        <p:nvSpPr>
          <p:cNvPr id="3" name="Freeform 3"/>
          <p:cNvSpPr/>
          <p:nvPr/>
        </p:nvSpPr>
        <p:spPr>
          <a:xfrm>
            <a:off x="16155677" y="1084095"/>
            <a:ext cx="951888" cy="889583"/>
          </a:xfrm>
          <a:custGeom>
            <a:avLst/>
            <a:gdLst/>
            <a:ahLst/>
            <a:cxnLst/>
            <a:rect l="l" t="t" r="r" b="b"/>
            <a:pathLst>
              <a:path w="951888" h="889583">
                <a:moveTo>
                  <a:pt x="0" y="0"/>
                </a:moveTo>
                <a:lnTo>
                  <a:pt x="951889" y="0"/>
                </a:lnTo>
                <a:lnTo>
                  <a:pt x="951889" y="889583"/>
                </a:lnTo>
                <a:lnTo>
                  <a:pt x="0" y="889583"/>
                </a:lnTo>
                <a:lnTo>
                  <a:pt x="0" y="0"/>
                </a:lnTo>
                <a:close/>
              </a:path>
            </a:pathLst>
          </a:custGeom>
          <a: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p:spPr>
        <p:txBody>
          <a:bodyPr/>
          <a:lstStyle/>
          <a:p>
            <a:endParaRPr lang="vi-VN"/>
          </a:p>
        </p:txBody>
      </p:sp>
      <p:sp>
        <p:nvSpPr>
          <p:cNvPr id="10" name="Freeform 10"/>
          <p:cNvSpPr/>
          <p:nvPr/>
        </p:nvSpPr>
        <p:spPr>
          <a:xfrm>
            <a:off x="8203398" y="3307011"/>
            <a:ext cx="1881205" cy="1341252"/>
          </a:xfrm>
          <a:custGeom>
            <a:avLst/>
            <a:gdLst/>
            <a:ahLst/>
            <a:cxnLst/>
            <a:rect l="l" t="t" r="r" b="b"/>
            <a:pathLst>
              <a:path w="1881205" h="1341252">
                <a:moveTo>
                  <a:pt x="0" y="0"/>
                </a:moveTo>
                <a:lnTo>
                  <a:pt x="1881204" y="0"/>
                </a:lnTo>
                <a:lnTo>
                  <a:pt x="1881204" y="1341252"/>
                </a:lnTo>
                <a:lnTo>
                  <a:pt x="0" y="1341252"/>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11" name="TextBox 11"/>
          <p:cNvSpPr txBox="1"/>
          <p:nvPr/>
        </p:nvSpPr>
        <p:spPr>
          <a:xfrm>
            <a:off x="3708371" y="637310"/>
            <a:ext cx="10871257" cy="1463675"/>
          </a:xfrm>
          <a:prstGeom prst="rect">
            <a:avLst/>
          </a:prstGeom>
        </p:spPr>
        <p:txBody>
          <a:bodyPr lIns="0" tIns="0" rIns="0" bIns="0" rtlCol="0" anchor="t">
            <a:spAutoFit/>
          </a:bodyPr>
          <a:lstStyle/>
          <a:p>
            <a:pPr algn="ctr">
              <a:lnSpc>
                <a:spcPts val="5500"/>
              </a:lnSpc>
            </a:pPr>
            <a:r>
              <a:rPr lang="en-US" sz="5000" dirty="0">
                <a:solidFill>
                  <a:srgbClr val="F47769"/>
                </a:solidFill>
                <a:latin typeface="iCiel Crocante"/>
                <a:ea typeface="iCiel Crocante"/>
                <a:cs typeface="iCiel Crocante"/>
                <a:sym typeface="iCiel Crocante"/>
              </a:rPr>
              <a:t>BA QUY LUẬT CƠ BẢN CỦA </a:t>
            </a:r>
          </a:p>
          <a:p>
            <a:pPr algn="ctr">
              <a:lnSpc>
                <a:spcPts val="5500"/>
              </a:lnSpc>
            </a:pPr>
            <a:r>
              <a:rPr lang="en-US" sz="5000" dirty="0">
                <a:solidFill>
                  <a:srgbClr val="F47769"/>
                </a:solidFill>
                <a:latin typeface="iCiel Crocante"/>
                <a:ea typeface="iCiel Crocante"/>
                <a:cs typeface="iCiel Crocante"/>
                <a:sym typeface="iCiel Crocante"/>
              </a:rPr>
              <a:t>PHÉP BIỆN CHỨNG DUY VẬT</a:t>
            </a:r>
          </a:p>
        </p:txBody>
      </p:sp>
      <p:grpSp>
        <p:nvGrpSpPr>
          <p:cNvPr id="20" name="Group 19">
            <a:extLst>
              <a:ext uri="{FF2B5EF4-FFF2-40B4-BE49-F238E27FC236}">
                <a16:creationId xmlns:a16="http://schemas.microsoft.com/office/drawing/2014/main" id="{BD2A48ED-1FE7-0D94-D303-6204C396EBD6}"/>
              </a:ext>
            </a:extLst>
          </p:cNvPr>
          <p:cNvGrpSpPr/>
          <p:nvPr/>
        </p:nvGrpSpPr>
        <p:grpSpPr>
          <a:xfrm>
            <a:off x="3173274" y="2999080"/>
            <a:ext cx="4552495" cy="1775473"/>
            <a:chOff x="3173274" y="2999080"/>
            <a:chExt cx="4552495" cy="1775473"/>
          </a:xfrm>
        </p:grpSpPr>
        <p:sp>
          <p:nvSpPr>
            <p:cNvPr id="4" name="Freeform 4"/>
            <p:cNvSpPr/>
            <p:nvPr/>
          </p:nvSpPr>
          <p:spPr>
            <a:xfrm>
              <a:off x="3173274" y="2999080"/>
              <a:ext cx="4552495" cy="1775473"/>
            </a:xfrm>
            <a:custGeom>
              <a:avLst/>
              <a:gdLst/>
              <a:ahLst/>
              <a:cxnLst/>
              <a:rect l="l" t="t" r="r" b="b"/>
              <a:pathLst>
                <a:path w="4552495" h="1775473">
                  <a:moveTo>
                    <a:pt x="0" y="0"/>
                  </a:moveTo>
                  <a:lnTo>
                    <a:pt x="4552495" y="0"/>
                  </a:lnTo>
                  <a:lnTo>
                    <a:pt x="4552495" y="1775473"/>
                  </a:lnTo>
                  <a:lnTo>
                    <a:pt x="0" y="1775473"/>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vi-VN"/>
            </a:p>
          </p:txBody>
        </p:sp>
        <p:sp>
          <p:nvSpPr>
            <p:cNvPr id="12" name="TextBox 12"/>
            <p:cNvSpPr txBox="1"/>
            <p:nvPr/>
          </p:nvSpPr>
          <p:spPr>
            <a:xfrm>
              <a:off x="3307220" y="3505221"/>
              <a:ext cx="4284604" cy="916258"/>
            </a:xfrm>
            <a:prstGeom prst="rect">
              <a:avLst/>
            </a:prstGeom>
          </p:spPr>
          <p:txBody>
            <a:bodyPr lIns="0" tIns="0" rIns="0" bIns="0" rtlCol="0" anchor="t">
              <a:spAutoFit/>
            </a:bodyPr>
            <a:lstStyle/>
            <a:p>
              <a:pPr algn="ctr">
                <a:lnSpc>
                  <a:spcPts val="3642"/>
                </a:lnSpc>
                <a:spcBef>
                  <a:spcPct val="0"/>
                </a:spcBef>
              </a:pPr>
              <a:r>
                <a:rPr lang="en-US" sz="2801" dirty="0">
                  <a:solidFill>
                    <a:srgbClr val="000000"/>
                  </a:solidFill>
                  <a:latin typeface="Francois One"/>
                  <a:ea typeface="Francois One"/>
                  <a:cs typeface="Francois One"/>
                  <a:sym typeface="Francois One"/>
                </a:rPr>
                <a:t>THỐNG NHẤT VÀ ĐẤU TRANH GIỮA CÁC MẶT ĐỐI LẬP</a:t>
              </a:r>
            </a:p>
          </p:txBody>
        </p:sp>
      </p:grpSp>
      <p:grpSp>
        <p:nvGrpSpPr>
          <p:cNvPr id="21" name="Group 20">
            <a:extLst>
              <a:ext uri="{FF2B5EF4-FFF2-40B4-BE49-F238E27FC236}">
                <a16:creationId xmlns:a16="http://schemas.microsoft.com/office/drawing/2014/main" id="{9DE2DEFC-DE8C-25DE-F50A-566BE51879A5}"/>
              </a:ext>
            </a:extLst>
          </p:cNvPr>
          <p:cNvGrpSpPr/>
          <p:nvPr/>
        </p:nvGrpSpPr>
        <p:grpSpPr>
          <a:xfrm>
            <a:off x="3173274" y="5240629"/>
            <a:ext cx="4552495" cy="1775473"/>
            <a:chOff x="3173274" y="5240629"/>
            <a:chExt cx="4552495" cy="1775473"/>
          </a:xfrm>
        </p:grpSpPr>
        <p:sp>
          <p:nvSpPr>
            <p:cNvPr id="5" name="Freeform 5"/>
            <p:cNvSpPr/>
            <p:nvPr/>
          </p:nvSpPr>
          <p:spPr>
            <a:xfrm>
              <a:off x="3173274" y="5240629"/>
              <a:ext cx="4552495" cy="1775473"/>
            </a:xfrm>
            <a:custGeom>
              <a:avLst/>
              <a:gdLst/>
              <a:ahLst/>
              <a:cxnLst/>
              <a:rect l="l" t="t" r="r" b="b"/>
              <a:pathLst>
                <a:path w="4552495" h="1775473">
                  <a:moveTo>
                    <a:pt x="0" y="0"/>
                  </a:moveTo>
                  <a:lnTo>
                    <a:pt x="4552495" y="0"/>
                  </a:lnTo>
                  <a:lnTo>
                    <a:pt x="4552495" y="1775473"/>
                  </a:lnTo>
                  <a:lnTo>
                    <a:pt x="0" y="1775473"/>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vi-VN"/>
            </a:p>
          </p:txBody>
        </p:sp>
        <p:sp>
          <p:nvSpPr>
            <p:cNvPr id="13" name="TextBox 13"/>
            <p:cNvSpPr txBox="1"/>
            <p:nvPr/>
          </p:nvSpPr>
          <p:spPr>
            <a:xfrm>
              <a:off x="3441165" y="5886766"/>
              <a:ext cx="4016714" cy="454624"/>
            </a:xfrm>
            <a:prstGeom prst="rect">
              <a:avLst/>
            </a:prstGeom>
          </p:spPr>
          <p:txBody>
            <a:bodyPr lIns="0" tIns="0" rIns="0" bIns="0" rtlCol="0" anchor="t">
              <a:spAutoFit/>
            </a:bodyPr>
            <a:lstStyle/>
            <a:p>
              <a:pPr algn="ctr">
                <a:lnSpc>
                  <a:spcPts val="3642"/>
                </a:lnSpc>
                <a:spcBef>
                  <a:spcPct val="0"/>
                </a:spcBef>
              </a:pPr>
              <a:r>
                <a:rPr lang="en-US" sz="2801" dirty="0">
                  <a:solidFill>
                    <a:srgbClr val="000000"/>
                  </a:solidFill>
                  <a:latin typeface="Francois One"/>
                  <a:ea typeface="Francois One"/>
                  <a:cs typeface="Francois One"/>
                  <a:sym typeface="Francois One"/>
                </a:rPr>
                <a:t>LƯỢNG - CHẤT</a:t>
              </a:r>
            </a:p>
          </p:txBody>
        </p:sp>
      </p:grpSp>
      <p:grpSp>
        <p:nvGrpSpPr>
          <p:cNvPr id="22" name="Group 21">
            <a:extLst>
              <a:ext uri="{FF2B5EF4-FFF2-40B4-BE49-F238E27FC236}">
                <a16:creationId xmlns:a16="http://schemas.microsoft.com/office/drawing/2014/main" id="{817F0F87-BA61-73EA-5ABB-FB21407D7F0E}"/>
              </a:ext>
            </a:extLst>
          </p:cNvPr>
          <p:cNvGrpSpPr/>
          <p:nvPr/>
        </p:nvGrpSpPr>
        <p:grpSpPr>
          <a:xfrm>
            <a:off x="3173274" y="7482827"/>
            <a:ext cx="4552495" cy="1775473"/>
            <a:chOff x="3173274" y="7482827"/>
            <a:chExt cx="4552495" cy="1775473"/>
          </a:xfrm>
        </p:grpSpPr>
        <p:sp>
          <p:nvSpPr>
            <p:cNvPr id="6" name="Freeform 6"/>
            <p:cNvSpPr/>
            <p:nvPr/>
          </p:nvSpPr>
          <p:spPr>
            <a:xfrm>
              <a:off x="3173274" y="7482827"/>
              <a:ext cx="4552495" cy="1775473"/>
            </a:xfrm>
            <a:custGeom>
              <a:avLst/>
              <a:gdLst/>
              <a:ahLst/>
              <a:cxnLst/>
              <a:rect l="l" t="t" r="r" b="b"/>
              <a:pathLst>
                <a:path w="4552495" h="1775473">
                  <a:moveTo>
                    <a:pt x="0" y="0"/>
                  </a:moveTo>
                  <a:lnTo>
                    <a:pt x="4552495" y="0"/>
                  </a:lnTo>
                  <a:lnTo>
                    <a:pt x="4552495" y="1775473"/>
                  </a:lnTo>
                  <a:lnTo>
                    <a:pt x="0" y="1775473"/>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vi-VN"/>
            </a:p>
          </p:txBody>
        </p:sp>
        <p:sp>
          <p:nvSpPr>
            <p:cNvPr id="14" name="TextBox 14"/>
            <p:cNvSpPr txBox="1"/>
            <p:nvPr/>
          </p:nvSpPr>
          <p:spPr>
            <a:xfrm>
              <a:off x="3441165" y="8128964"/>
              <a:ext cx="4016714" cy="454624"/>
            </a:xfrm>
            <a:prstGeom prst="rect">
              <a:avLst/>
            </a:prstGeom>
          </p:spPr>
          <p:txBody>
            <a:bodyPr lIns="0" tIns="0" rIns="0" bIns="0" rtlCol="0" anchor="t">
              <a:spAutoFit/>
            </a:bodyPr>
            <a:lstStyle/>
            <a:p>
              <a:pPr algn="ctr">
                <a:lnSpc>
                  <a:spcPts val="3642"/>
                </a:lnSpc>
                <a:spcBef>
                  <a:spcPct val="0"/>
                </a:spcBef>
              </a:pPr>
              <a:r>
                <a:rPr lang="en-US" sz="2801" dirty="0">
                  <a:solidFill>
                    <a:srgbClr val="000000"/>
                  </a:solidFill>
                  <a:latin typeface="Francois One"/>
                  <a:ea typeface="Francois One"/>
                  <a:cs typeface="Francois One"/>
                  <a:sym typeface="Francois One"/>
                </a:rPr>
                <a:t>PHỦ ĐỊNH CỦA PHỦ ĐỊNH</a:t>
              </a:r>
            </a:p>
          </p:txBody>
        </p:sp>
      </p:grpSp>
      <p:grpSp>
        <p:nvGrpSpPr>
          <p:cNvPr id="24" name="Group 23">
            <a:extLst>
              <a:ext uri="{FF2B5EF4-FFF2-40B4-BE49-F238E27FC236}">
                <a16:creationId xmlns:a16="http://schemas.microsoft.com/office/drawing/2014/main" id="{C8AC10BF-A6A3-393F-71C3-FFAAA3A00F6F}"/>
              </a:ext>
            </a:extLst>
          </p:cNvPr>
          <p:cNvGrpSpPr/>
          <p:nvPr/>
        </p:nvGrpSpPr>
        <p:grpSpPr>
          <a:xfrm>
            <a:off x="10562231" y="2999080"/>
            <a:ext cx="4552495" cy="1775473"/>
            <a:chOff x="10562231" y="2999080"/>
            <a:chExt cx="4552495" cy="1775473"/>
          </a:xfrm>
        </p:grpSpPr>
        <p:sp>
          <p:nvSpPr>
            <p:cNvPr id="7" name="Freeform 7"/>
            <p:cNvSpPr/>
            <p:nvPr/>
          </p:nvSpPr>
          <p:spPr>
            <a:xfrm>
              <a:off x="10562231" y="2999080"/>
              <a:ext cx="4552495" cy="1775473"/>
            </a:xfrm>
            <a:custGeom>
              <a:avLst/>
              <a:gdLst/>
              <a:ahLst/>
              <a:cxnLst/>
              <a:rect l="l" t="t" r="r" b="b"/>
              <a:pathLst>
                <a:path w="4552495" h="1775473">
                  <a:moveTo>
                    <a:pt x="0" y="0"/>
                  </a:moveTo>
                  <a:lnTo>
                    <a:pt x="4552495" y="0"/>
                  </a:lnTo>
                  <a:lnTo>
                    <a:pt x="4552495" y="1775473"/>
                  </a:lnTo>
                  <a:lnTo>
                    <a:pt x="0" y="1775473"/>
                  </a:lnTo>
                  <a:lnTo>
                    <a:pt x="0" y="0"/>
                  </a:lnTo>
                  <a:close/>
                </a:path>
              </a:pathLst>
            </a:custGeom>
            <a: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a:blipFill>
          </p:spPr>
          <p:txBody>
            <a:bodyPr/>
            <a:lstStyle/>
            <a:p>
              <a:endParaRPr lang="vi-VN"/>
            </a:p>
          </p:txBody>
        </p:sp>
        <p:sp>
          <p:nvSpPr>
            <p:cNvPr id="15" name="TextBox 15"/>
            <p:cNvSpPr txBox="1"/>
            <p:nvPr/>
          </p:nvSpPr>
          <p:spPr>
            <a:xfrm>
              <a:off x="10562231" y="3414400"/>
              <a:ext cx="4552495" cy="916258"/>
            </a:xfrm>
            <a:prstGeom prst="rect">
              <a:avLst/>
            </a:prstGeom>
          </p:spPr>
          <p:txBody>
            <a:bodyPr lIns="0" tIns="0" rIns="0" bIns="0" rtlCol="0" anchor="t">
              <a:spAutoFit/>
            </a:bodyPr>
            <a:lstStyle/>
            <a:p>
              <a:pPr algn="ctr">
                <a:lnSpc>
                  <a:spcPts val="3642"/>
                </a:lnSpc>
              </a:pPr>
              <a:r>
                <a:rPr lang="en-US" sz="2801" dirty="0">
                  <a:solidFill>
                    <a:srgbClr val="000000"/>
                  </a:solidFill>
                  <a:latin typeface="Francois One"/>
                  <a:ea typeface="Francois One"/>
                  <a:cs typeface="Francois One"/>
                  <a:sym typeface="Francois One"/>
                </a:rPr>
                <a:t>NGUỒN GỐC CỦA </a:t>
              </a:r>
            </a:p>
            <a:p>
              <a:pPr algn="ctr">
                <a:lnSpc>
                  <a:spcPts val="3642"/>
                </a:lnSpc>
                <a:spcBef>
                  <a:spcPct val="0"/>
                </a:spcBef>
              </a:pPr>
              <a:r>
                <a:rPr lang="en-US" sz="2801" dirty="0">
                  <a:solidFill>
                    <a:srgbClr val="000000"/>
                  </a:solidFill>
                  <a:latin typeface="Francois One"/>
                  <a:ea typeface="Francois One"/>
                  <a:cs typeface="Francois One"/>
                  <a:sym typeface="Francois One"/>
                </a:rPr>
                <a:t>SỰ PHÁT TRIỂN</a:t>
              </a:r>
            </a:p>
          </p:txBody>
        </p:sp>
      </p:grpSp>
      <p:grpSp>
        <p:nvGrpSpPr>
          <p:cNvPr id="25" name="Group 24">
            <a:extLst>
              <a:ext uri="{FF2B5EF4-FFF2-40B4-BE49-F238E27FC236}">
                <a16:creationId xmlns:a16="http://schemas.microsoft.com/office/drawing/2014/main" id="{9A8D1FCF-F78F-EEC2-1594-DCB51E93F206}"/>
              </a:ext>
            </a:extLst>
          </p:cNvPr>
          <p:cNvGrpSpPr/>
          <p:nvPr/>
        </p:nvGrpSpPr>
        <p:grpSpPr>
          <a:xfrm>
            <a:off x="10560852" y="5240629"/>
            <a:ext cx="4553874" cy="1775473"/>
            <a:chOff x="10560852" y="5240629"/>
            <a:chExt cx="4553874" cy="1775473"/>
          </a:xfrm>
        </p:grpSpPr>
        <p:sp>
          <p:nvSpPr>
            <p:cNvPr id="8" name="Freeform 8"/>
            <p:cNvSpPr/>
            <p:nvPr/>
          </p:nvSpPr>
          <p:spPr>
            <a:xfrm>
              <a:off x="10562231" y="5240629"/>
              <a:ext cx="4552495" cy="1775473"/>
            </a:xfrm>
            <a:custGeom>
              <a:avLst/>
              <a:gdLst/>
              <a:ahLst/>
              <a:cxnLst/>
              <a:rect l="l" t="t" r="r" b="b"/>
              <a:pathLst>
                <a:path w="4552495" h="1775473">
                  <a:moveTo>
                    <a:pt x="0" y="0"/>
                  </a:moveTo>
                  <a:lnTo>
                    <a:pt x="4552495" y="0"/>
                  </a:lnTo>
                  <a:lnTo>
                    <a:pt x="4552495" y="1775473"/>
                  </a:lnTo>
                  <a:lnTo>
                    <a:pt x="0" y="1775473"/>
                  </a:lnTo>
                  <a:lnTo>
                    <a:pt x="0" y="0"/>
                  </a:lnTo>
                  <a:close/>
                </a:path>
              </a:pathLst>
            </a:custGeom>
            <a: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a:blipFill>
          </p:spPr>
          <p:txBody>
            <a:bodyPr/>
            <a:lstStyle/>
            <a:p>
              <a:endParaRPr lang="vi-VN"/>
            </a:p>
          </p:txBody>
        </p:sp>
        <p:sp>
          <p:nvSpPr>
            <p:cNvPr id="16" name="TextBox 16"/>
            <p:cNvSpPr txBox="1"/>
            <p:nvPr/>
          </p:nvSpPr>
          <p:spPr>
            <a:xfrm>
              <a:off x="10560852" y="5655949"/>
              <a:ext cx="4552495" cy="916258"/>
            </a:xfrm>
            <a:prstGeom prst="rect">
              <a:avLst/>
            </a:prstGeom>
          </p:spPr>
          <p:txBody>
            <a:bodyPr lIns="0" tIns="0" rIns="0" bIns="0" rtlCol="0" anchor="t">
              <a:spAutoFit/>
            </a:bodyPr>
            <a:lstStyle/>
            <a:p>
              <a:pPr algn="ctr">
                <a:lnSpc>
                  <a:spcPts val="3642"/>
                </a:lnSpc>
              </a:pPr>
              <a:r>
                <a:rPr lang="en-US" sz="2801">
                  <a:solidFill>
                    <a:srgbClr val="000000"/>
                  </a:solidFill>
                  <a:latin typeface="Francois One"/>
                  <a:ea typeface="Francois One"/>
                  <a:cs typeface="Francois One"/>
                  <a:sym typeface="Francois One"/>
                </a:rPr>
                <a:t>CÁCH THỨC CỦA </a:t>
              </a:r>
            </a:p>
            <a:p>
              <a:pPr algn="ctr">
                <a:lnSpc>
                  <a:spcPts val="3642"/>
                </a:lnSpc>
                <a:spcBef>
                  <a:spcPct val="0"/>
                </a:spcBef>
              </a:pPr>
              <a:r>
                <a:rPr lang="en-US" sz="2801">
                  <a:solidFill>
                    <a:srgbClr val="000000"/>
                  </a:solidFill>
                  <a:latin typeface="Francois One"/>
                  <a:ea typeface="Francois One"/>
                  <a:cs typeface="Francois One"/>
                  <a:sym typeface="Francois One"/>
                </a:rPr>
                <a:t>SỰ PHÁT TRIỂN</a:t>
              </a:r>
            </a:p>
          </p:txBody>
        </p:sp>
      </p:grpSp>
      <p:grpSp>
        <p:nvGrpSpPr>
          <p:cNvPr id="26" name="Group 25">
            <a:extLst>
              <a:ext uri="{FF2B5EF4-FFF2-40B4-BE49-F238E27FC236}">
                <a16:creationId xmlns:a16="http://schemas.microsoft.com/office/drawing/2014/main" id="{723DA4F8-2CF9-9959-FAEB-9AC234811315}"/>
              </a:ext>
            </a:extLst>
          </p:cNvPr>
          <p:cNvGrpSpPr/>
          <p:nvPr/>
        </p:nvGrpSpPr>
        <p:grpSpPr>
          <a:xfrm>
            <a:off x="10562231" y="7482177"/>
            <a:ext cx="4552495" cy="1775473"/>
            <a:chOff x="10562231" y="7482177"/>
            <a:chExt cx="4552495" cy="1775473"/>
          </a:xfrm>
        </p:grpSpPr>
        <p:sp>
          <p:nvSpPr>
            <p:cNvPr id="9" name="Freeform 9"/>
            <p:cNvSpPr/>
            <p:nvPr/>
          </p:nvSpPr>
          <p:spPr>
            <a:xfrm>
              <a:off x="10562231" y="7482177"/>
              <a:ext cx="4552495" cy="1775473"/>
            </a:xfrm>
            <a:custGeom>
              <a:avLst/>
              <a:gdLst/>
              <a:ahLst/>
              <a:cxnLst/>
              <a:rect l="l" t="t" r="r" b="b"/>
              <a:pathLst>
                <a:path w="4552495" h="1775473">
                  <a:moveTo>
                    <a:pt x="0" y="0"/>
                  </a:moveTo>
                  <a:lnTo>
                    <a:pt x="4552495" y="0"/>
                  </a:lnTo>
                  <a:lnTo>
                    <a:pt x="4552495" y="1775474"/>
                  </a:lnTo>
                  <a:lnTo>
                    <a:pt x="0" y="1775474"/>
                  </a:lnTo>
                  <a:lnTo>
                    <a:pt x="0" y="0"/>
                  </a:lnTo>
                  <a:close/>
                </a:path>
              </a:pathLst>
            </a:custGeom>
            <a: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a:blipFill>
          </p:spPr>
          <p:txBody>
            <a:bodyPr/>
            <a:lstStyle/>
            <a:p>
              <a:endParaRPr lang="vi-VN"/>
            </a:p>
          </p:txBody>
        </p:sp>
        <p:sp>
          <p:nvSpPr>
            <p:cNvPr id="17" name="TextBox 17"/>
            <p:cNvSpPr txBox="1"/>
            <p:nvPr/>
          </p:nvSpPr>
          <p:spPr>
            <a:xfrm>
              <a:off x="10684804" y="7901927"/>
              <a:ext cx="4304592" cy="916258"/>
            </a:xfrm>
            <a:prstGeom prst="rect">
              <a:avLst/>
            </a:prstGeom>
          </p:spPr>
          <p:txBody>
            <a:bodyPr lIns="0" tIns="0" rIns="0" bIns="0" rtlCol="0" anchor="t">
              <a:spAutoFit/>
            </a:bodyPr>
            <a:lstStyle/>
            <a:p>
              <a:pPr algn="ctr">
                <a:lnSpc>
                  <a:spcPts val="3642"/>
                </a:lnSpc>
                <a:spcBef>
                  <a:spcPct val="0"/>
                </a:spcBef>
              </a:pPr>
              <a:r>
                <a:rPr lang="en-US" sz="2801">
                  <a:solidFill>
                    <a:srgbClr val="000000"/>
                  </a:solidFill>
                  <a:latin typeface="Francois One"/>
                  <a:ea typeface="Francois One"/>
                  <a:cs typeface="Francois One"/>
                  <a:sym typeface="Francois One"/>
                </a:rPr>
                <a:t>KHUYNH HƯỚNG CỦA SỰ PHÁT TRIỂN</a:t>
              </a:r>
            </a:p>
          </p:txBody>
        </p:sp>
      </p:grpSp>
      <p:sp>
        <p:nvSpPr>
          <p:cNvPr id="18" name="Freeform 18"/>
          <p:cNvSpPr/>
          <p:nvPr/>
        </p:nvSpPr>
        <p:spPr>
          <a:xfrm>
            <a:off x="8203398" y="5457739"/>
            <a:ext cx="1881205" cy="1341252"/>
          </a:xfrm>
          <a:custGeom>
            <a:avLst/>
            <a:gdLst/>
            <a:ahLst/>
            <a:cxnLst/>
            <a:rect l="l" t="t" r="r" b="b"/>
            <a:pathLst>
              <a:path w="1881205" h="1341252">
                <a:moveTo>
                  <a:pt x="0" y="0"/>
                </a:moveTo>
                <a:lnTo>
                  <a:pt x="1881204" y="0"/>
                </a:lnTo>
                <a:lnTo>
                  <a:pt x="1881204" y="1341252"/>
                </a:lnTo>
                <a:lnTo>
                  <a:pt x="0" y="1341252"/>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19" name="Freeform 19"/>
          <p:cNvSpPr/>
          <p:nvPr/>
        </p:nvSpPr>
        <p:spPr>
          <a:xfrm>
            <a:off x="8203398" y="7608467"/>
            <a:ext cx="1881205" cy="1341252"/>
          </a:xfrm>
          <a:custGeom>
            <a:avLst/>
            <a:gdLst/>
            <a:ahLst/>
            <a:cxnLst/>
            <a:rect l="l" t="t" r="r" b="b"/>
            <a:pathLst>
              <a:path w="1881205" h="1341252">
                <a:moveTo>
                  <a:pt x="0" y="0"/>
                </a:moveTo>
                <a:lnTo>
                  <a:pt x="1881204" y="0"/>
                </a:lnTo>
                <a:lnTo>
                  <a:pt x="1881204" y="1341252"/>
                </a:lnTo>
                <a:lnTo>
                  <a:pt x="0" y="1341252"/>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left)">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left)">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57475" y="3534413"/>
            <a:ext cx="13773051" cy="2970524"/>
          </a:xfrm>
          <a:prstGeom prst="rect">
            <a:avLst/>
          </a:prstGeom>
        </p:spPr>
        <p:txBody>
          <a:bodyPr lIns="0" tIns="0" rIns="0" bIns="0" rtlCol="0" anchor="t">
            <a:spAutoFit/>
          </a:bodyPr>
          <a:lstStyle/>
          <a:p>
            <a:pPr algn="ctr">
              <a:lnSpc>
                <a:spcPts val="11620"/>
              </a:lnSpc>
            </a:pPr>
            <a:r>
              <a:rPr lang="en-US" sz="8300" spc="116" dirty="0" err="1">
                <a:solidFill>
                  <a:srgbClr val="F47769"/>
                </a:solidFill>
                <a:latin typeface="iCiel Crocante"/>
                <a:ea typeface="iCiel Crocante"/>
                <a:cs typeface="iCiel Crocante"/>
                <a:sym typeface="iCiel Crocante"/>
              </a:rPr>
              <a:t>Khái</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quát</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về</a:t>
            </a:r>
            <a:r>
              <a:rPr lang="en-US" sz="8300" spc="116" dirty="0">
                <a:solidFill>
                  <a:srgbClr val="F47769"/>
                </a:solidFill>
                <a:latin typeface="iCiel Crocante"/>
                <a:ea typeface="iCiel Crocante"/>
                <a:cs typeface="iCiel Crocante"/>
                <a:sym typeface="iCiel Crocante"/>
              </a:rPr>
              <a:t> </a:t>
            </a:r>
          </a:p>
          <a:p>
            <a:pPr algn="ctr">
              <a:lnSpc>
                <a:spcPts val="11620"/>
              </a:lnSpc>
            </a:pPr>
            <a:r>
              <a:rPr lang="en-US" sz="8300" spc="116" dirty="0" err="1">
                <a:solidFill>
                  <a:srgbClr val="F47769"/>
                </a:solidFill>
                <a:latin typeface="iCiel Crocante"/>
                <a:ea typeface="iCiel Crocante"/>
                <a:cs typeface="iCiel Crocante"/>
                <a:sym typeface="iCiel Crocante"/>
              </a:rPr>
              <a:t>quy</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luật</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lượng</a:t>
            </a:r>
            <a:r>
              <a:rPr lang="en-US" sz="8300" spc="116" dirty="0">
                <a:solidFill>
                  <a:srgbClr val="F47769"/>
                </a:solidFill>
                <a:latin typeface="iCiel Crocante"/>
                <a:ea typeface="iCiel Crocante"/>
                <a:cs typeface="iCiel Crocante"/>
                <a:sym typeface="iCiel Crocante"/>
              </a:rPr>
              <a:t> </a:t>
            </a:r>
            <a:r>
              <a:rPr lang="en-US" sz="8300" spc="116" dirty="0" err="1">
                <a:solidFill>
                  <a:srgbClr val="F47769"/>
                </a:solidFill>
                <a:latin typeface="iCiel Crocante"/>
                <a:ea typeface="iCiel Crocante"/>
                <a:cs typeface="iCiel Crocante"/>
                <a:sym typeface="iCiel Crocante"/>
              </a:rPr>
              <a:t>chất</a:t>
            </a:r>
            <a:endParaRPr lang="en-US" sz="8300" spc="116" dirty="0">
              <a:solidFill>
                <a:srgbClr val="F47769"/>
              </a:solidFill>
              <a:latin typeface="iCiel Crocante"/>
              <a:ea typeface="iCiel Crocante"/>
              <a:cs typeface="iCiel Crocante"/>
              <a:sym typeface="iCiel Crocante"/>
            </a:endParaRPr>
          </a:p>
        </p:txBody>
      </p:sp>
      <p:sp>
        <p:nvSpPr>
          <p:cNvPr id="3" name="Freeform 3"/>
          <p:cNvSpPr/>
          <p:nvPr/>
        </p:nvSpPr>
        <p:spPr>
          <a:xfrm rot="571673">
            <a:off x="-1803495" y="-1340207"/>
            <a:ext cx="7401471" cy="4574175"/>
          </a:xfrm>
          <a:custGeom>
            <a:avLst/>
            <a:gdLst/>
            <a:ahLst/>
            <a:cxnLst/>
            <a:rect l="l" t="t" r="r" b="b"/>
            <a:pathLst>
              <a:path w="7401471" h="4574175">
                <a:moveTo>
                  <a:pt x="0" y="0"/>
                </a:moveTo>
                <a:lnTo>
                  <a:pt x="7401471" y="0"/>
                </a:lnTo>
                <a:lnTo>
                  <a:pt x="7401471" y="4574175"/>
                </a:lnTo>
                <a:lnTo>
                  <a:pt x="0" y="4574175"/>
                </a:lnTo>
                <a:lnTo>
                  <a:pt x="0" y="0"/>
                </a:lnTo>
                <a:close/>
              </a:path>
            </a:pathLst>
          </a:custGeo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t="-106091" r="-76505"/>
            </a:stretch>
          </a:blipFill>
        </p:spPr>
        <p:txBody>
          <a:bodyPr/>
          <a:lstStyle/>
          <a:p>
            <a:endParaRPr lang="vi-VN"/>
          </a:p>
        </p:txBody>
      </p:sp>
      <p:sp>
        <p:nvSpPr>
          <p:cNvPr id="4" name="Freeform 4"/>
          <p:cNvSpPr/>
          <p:nvPr/>
        </p:nvSpPr>
        <p:spPr>
          <a:xfrm>
            <a:off x="-2510011" y="5538277"/>
            <a:ext cx="4500567" cy="4768813"/>
          </a:xfrm>
          <a:custGeom>
            <a:avLst/>
            <a:gdLst/>
            <a:ahLst/>
            <a:cxnLst/>
            <a:rect l="l" t="t" r="r" b="b"/>
            <a:pathLst>
              <a:path w="4500567" h="4768813">
                <a:moveTo>
                  <a:pt x="0" y="0"/>
                </a:moveTo>
                <a:lnTo>
                  <a:pt x="4500567" y="0"/>
                </a:lnTo>
                <a:lnTo>
                  <a:pt x="4500567" y="4768813"/>
                </a:lnTo>
                <a:lnTo>
                  <a:pt x="0" y="4768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1733944" y="5451235"/>
            <a:ext cx="2104902" cy="1967127"/>
          </a:xfrm>
          <a:custGeom>
            <a:avLst/>
            <a:gdLst/>
            <a:ahLst/>
            <a:cxnLst/>
            <a:rect l="l" t="t" r="r" b="b"/>
            <a:pathLst>
              <a:path w="2104902" h="1967127">
                <a:moveTo>
                  <a:pt x="0" y="0"/>
                </a:moveTo>
                <a:lnTo>
                  <a:pt x="2104903" y="0"/>
                </a:lnTo>
                <a:lnTo>
                  <a:pt x="2104903" y="1967127"/>
                </a:lnTo>
                <a:lnTo>
                  <a:pt x="0" y="1967127"/>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6" name="Freeform 6"/>
          <p:cNvSpPr/>
          <p:nvPr/>
        </p:nvSpPr>
        <p:spPr>
          <a:xfrm rot="-688112">
            <a:off x="-655524" y="9369641"/>
            <a:ext cx="4452704" cy="866253"/>
          </a:xfrm>
          <a:custGeom>
            <a:avLst/>
            <a:gdLst/>
            <a:ahLst/>
            <a:cxnLst/>
            <a:rect l="l" t="t" r="r" b="b"/>
            <a:pathLst>
              <a:path w="4452704" h="866253">
                <a:moveTo>
                  <a:pt x="0" y="0"/>
                </a:moveTo>
                <a:lnTo>
                  <a:pt x="4452704" y="0"/>
                </a:lnTo>
                <a:lnTo>
                  <a:pt x="4452704" y="866254"/>
                </a:lnTo>
                <a:lnTo>
                  <a:pt x="0" y="866254"/>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rot="7486487">
            <a:off x="10836341" y="5688733"/>
            <a:ext cx="9629095" cy="4467900"/>
          </a:xfrm>
          <a:custGeom>
            <a:avLst/>
            <a:gdLst/>
            <a:ahLst/>
            <a:cxnLst/>
            <a:rect l="l" t="t" r="r" b="b"/>
            <a:pathLst>
              <a:path w="9629095" h="4467900">
                <a:moveTo>
                  <a:pt x="0" y="0"/>
                </a:moveTo>
                <a:lnTo>
                  <a:pt x="9629096" y="0"/>
                </a:lnTo>
                <a:lnTo>
                  <a:pt x="9629096" y="4467900"/>
                </a:lnTo>
                <a:lnTo>
                  <a:pt x="0" y="44679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8" name="Freeform 8"/>
          <p:cNvSpPr/>
          <p:nvPr/>
        </p:nvSpPr>
        <p:spPr>
          <a:xfrm>
            <a:off x="15650889" y="0"/>
            <a:ext cx="2775191" cy="2646838"/>
          </a:xfrm>
          <a:custGeom>
            <a:avLst/>
            <a:gdLst/>
            <a:ahLst/>
            <a:cxnLst/>
            <a:rect l="l" t="t" r="r" b="b"/>
            <a:pathLst>
              <a:path w="2775191" h="2646838">
                <a:moveTo>
                  <a:pt x="0" y="0"/>
                </a:moveTo>
                <a:lnTo>
                  <a:pt x="2775191" y="0"/>
                </a:lnTo>
                <a:lnTo>
                  <a:pt x="2775191" y="2646838"/>
                </a:lnTo>
                <a:lnTo>
                  <a:pt x="0" y="26468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9" name="Freeform 9"/>
          <p:cNvSpPr/>
          <p:nvPr/>
        </p:nvSpPr>
        <p:spPr>
          <a:xfrm>
            <a:off x="16078186" y="1689941"/>
            <a:ext cx="1181114" cy="1992677"/>
          </a:xfrm>
          <a:custGeom>
            <a:avLst/>
            <a:gdLst/>
            <a:ahLst/>
            <a:cxnLst/>
            <a:rect l="l" t="t" r="r" b="b"/>
            <a:pathLst>
              <a:path w="1181114" h="1992677">
                <a:moveTo>
                  <a:pt x="0" y="0"/>
                </a:moveTo>
                <a:lnTo>
                  <a:pt x="1181114" y="0"/>
                </a:lnTo>
                <a:lnTo>
                  <a:pt x="1181114" y="1992677"/>
                </a:lnTo>
                <a:lnTo>
                  <a:pt x="0" y="1992677"/>
                </a:lnTo>
                <a:lnTo>
                  <a:pt x="0" y="0"/>
                </a:lnTo>
                <a:close/>
              </a:path>
            </a:pathLst>
          </a:custGeom>
          <a: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a:p>
        </p:txBody>
      </p:sp>
      <p:sp>
        <p:nvSpPr>
          <p:cNvPr id="10" name="Freeform 10"/>
          <p:cNvSpPr/>
          <p:nvPr/>
        </p:nvSpPr>
        <p:spPr>
          <a:xfrm>
            <a:off x="13351711" y="432487"/>
            <a:ext cx="4598357" cy="890932"/>
          </a:xfrm>
          <a:custGeom>
            <a:avLst/>
            <a:gdLst/>
            <a:ahLst/>
            <a:cxnLst/>
            <a:rect l="l" t="t" r="r" b="b"/>
            <a:pathLst>
              <a:path w="4598357" h="890932">
                <a:moveTo>
                  <a:pt x="0" y="0"/>
                </a:moveTo>
                <a:lnTo>
                  <a:pt x="4598356" y="0"/>
                </a:lnTo>
                <a:lnTo>
                  <a:pt x="4598356" y="890932"/>
                </a:lnTo>
                <a:lnTo>
                  <a:pt x="0" y="890932"/>
                </a:lnTo>
                <a:lnTo>
                  <a:pt x="0" y="0"/>
                </a:lnTo>
                <a:close/>
              </a:path>
            </a:pathLst>
          </a:custGeom>
          <a: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a:blipFill>
        </p:spPr>
        <p:txBody>
          <a:bodyPr/>
          <a:lstStyle/>
          <a:p>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361</TotalTime>
  <Words>5139</Words>
  <Application>Microsoft Office PowerPoint</Application>
  <PresentationFormat>Tùy chỉnh</PresentationFormat>
  <Paragraphs>375</Paragraphs>
  <Slides>71</Slides>
  <Notes>46</Notes>
  <HiddenSlides>0</HiddenSlides>
  <MMClips>0</MMClips>
  <ScaleCrop>false</ScaleCrop>
  <HeadingPairs>
    <vt:vector size="6" baseType="variant">
      <vt:variant>
        <vt:lpstr>Phông được Dùng</vt:lpstr>
      </vt:variant>
      <vt:variant>
        <vt:i4>15</vt:i4>
      </vt:variant>
      <vt:variant>
        <vt:lpstr>Chủ đề</vt:lpstr>
      </vt:variant>
      <vt:variant>
        <vt:i4>1</vt:i4>
      </vt:variant>
      <vt:variant>
        <vt:lpstr>Tiêu đề Bản chiếu</vt:lpstr>
      </vt:variant>
      <vt:variant>
        <vt:i4>71</vt:i4>
      </vt:variant>
    </vt:vector>
  </HeadingPairs>
  <TitlesOfParts>
    <vt:vector size="87" baseType="lpstr">
      <vt:lpstr>Wingdings</vt:lpstr>
      <vt:lpstr>Times New Roman</vt:lpstr>
      <vt:lpstr>TimesNewRomanPS-ItalicMT</vt:lpstr>
      <vt:lpstr>SVN-Poppins</vt:lpstr>
      <vt:lpstr>TimesNewRomanPSMT</vt:lpstr>
      <vt:lpstr>Calibri</vt:lpstr>
      <vt:lpstr>iCiel Cadena</vt:lpstr>
      <vt:lpstr>Francois One</vt:lpstr>
      <vt:lpstr>Calibri Light</vt:lpstr>
      <vt:lpstr>มอนตี้</vt:lpstr>
      <vt:lpstr>Aptos</vt:lpstr>
      <vt:lpstr>Segoe UI Symbol</vt:lpstr>
      <vt:lpstr>iCiel Crocante</vt:lpstr>
      <vt:lpstr>Atma Bold</vt:lpstr>
      <vt:lpstr>Arial</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Làm thế nào để suy nghĩ như một nhà khoa học</dc:title>
  <dc:creator>Thao Nhi</dc:creator>
  <cp:lastModifiedBy>Vo Pham Cong</cp:lastModifiedBy>
  <cp:revision>5</cp:revision>
  <dcterms:created xsi:type="dcterms:W3CDTF">2006-08-16T00:00:00Z</dcterms:created>
  <dcterms:modified xsi:type="dcterms:W3CDTF">2024-07-08T17:26:21Z</dcterms:modified>
  <dc:identifier>DAGKGVP8Gb4</dc:identifier>
</cp:coreProperties>
</file>